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487" r:id="rId3"/>
    <p:sldId id="486" r:id="rId4"/>
    <p:sldId id="453" r:id="rId5"/>
    <p:sldId id="456" r:id="rId6"/>
    <p:sldId id="458" r:id="rId7"/>
    <p:sldId id="482" r:id="rId8"/>
    <p:sldId id="483" r:id="rId9"/>
    <p:sldId id="484" r:id="rId10"/>
    <p:sldId id="266"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2024/1/24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2024/1/24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lang="ja-JP" altLang="en-US" dirty="0" smtClean="0">
                <a:solidFill>
                  <a:srgbClr val="0070C0"/>
                </a:solidFill>
              </a:rPr>
              <a:t>４３</a:t>
            </a:r>
            <a:r>
              <a:rPr kumimoji="1" lang="ja-JP" altLang="en-US" dirty="0" smtClean="0">
                <a:solidFill>
                  <a:srgbClr val="0070C0"/>
                </a:solidFill>
              </a:rPr>
              <a:t>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令和６年１</a:t>
            </a:r>
            <a:r>
              <a:rPr kumimoji="1" lang="ja-JP" altLang="en-US" sz="3600" dirty="0" smtClean="0"/>
              <a:t>月２７日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20335" y="0"/>
            <a:ext cx="3297896" cy="897005"/>
          </a:xfrm>
        </p:spPr>
        <p:txBody>
          <a:bodyPr>
            <a:normAutofit/>
          </a:bodyPr>
          <a:lstStyle/>
          <a:p>
            <a:r>
              <a:rPr lang="ja-JP" altLang="en-US" dirty="0">
                <a:solidFill>
                  <a:srgbClr val="FF0000"/>
                </a:solidFill>
              </a:rPr>
              <a:t>３</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a:t>２</a:t>
            </a:r>
            <a:r>
              <a:rPr lang="ja-JP" altLang="en-US" sz="3900" dirty="0" smtClean="0"/>
              <a:t>月２７日（火）</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a:t>３</a:t>
            </a:r>
            <a:r>
              <a:rPr lang="ja-JP" altLang="en-US" sz="3900" dirty="0" smtClean="0"/>
              <a:t>月１１日（月）、１２日（火）</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a:t>
            </a:r>
            <a:r>
              <a:rPr lang="ja-JP" altLang="en-US" sz="3900" dirty="0"/>
              <a:t>３</a:t>
            </a:r>
            <a:r>
              <a:rPr lang="ja-JP" altLang="en-US" sz="3900" dirty="0" smtClean="0"/>
              <a:t>月１５日（金）、経済教育：１８日（月）</a:t>
            </a:r>
            <a:endParaRPr lang="en-US" altLang="ja-JP" sz="3900" dirty="0" smtClean="0"/>
          </a:p>
          <a:p>
            <a:pPr marL="0" indent="0">
              <a:buNone/>
            </a:pPr>
            <a:r>
              <a:rPr lang="ja-JP" altLang="en-US" sz="3900" dirty="0"/>
              <a:t>　</a:t>
            </a:r>
            <a:r>
              <a:rPr lang="ja-JP" altLang="en-US" sz="3900" dirty="0" smtClean="0"/>
              <a:t>建設水道：１９日（火）、総務：２１日（木）</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３</a:t>
            </a:r>
            <a:r>
              <a:rPr lang="ja-JP" altLang="en-US" sz="3900" dirty="0" smtClean="0"/>
              <a:t>月２６日（火）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20474" y="215647"/>
            <a:ext cx="5318973" cy="769441"/>
          </a:xfrm>
          <a:prstGeom prst="rect">
            <a:avLst/>
          </a:prstGeom>
          <a:noFill/>
        </p:spPr>
        <p:txBody>
          <a:bodyPr wrap="square" rtlCol="0">
            <a:spAutoFit/>
          </a:bodyPr>
          <a:lstStyle/>
          <a:p>
            <a:r>
              <a:rPr kumimoji="1" lang="ja-JP" altLang="en-US" sz="4400" dirty="0" smtClean="0">
                <a:solidFill>
                  <a:srgbClr val="FF0000"/>
                </a:solidFill>
              </a:rPr>
              <a:t>現在の水道水の状況</a:t>
            </a:r>
            <a:endParaRPr kumimoji="1" lang="ja-JP" altLang="en-US" sz="4400" dirty="0">
              <a:solidFill>
                <a:srgbClr val="FF0000"/>
              </a:solidFill>
            </a:endParaRPr>
          </a:p>
        </p:txBody>
      </p:sp>
      <p:sp>
        <p:nvSpPr>
          <p:cNvPr id="3" name="テキスト ボックス 2"/>
          <p:cNvSpPr txBox="1"/>
          <p:nvPr/>
        </p:nvSpPr>
        <p:spPr>
          <a:xfrm>
            <a:off x="991673" y="1390918"/>
            <a:ext cx="10187189" cy="4801314"/>
          </a:xfrm>
          <a:prstGeom prst="rect">
            <a:avLst/>
          </a:prstGeom>
          <a:noFill/>
        </p:spPr>
        <p:txBody>
          <a:bodyPr wrap="square" rtlCol="0">
            <a:spAutoFit/>
          </a:bodyPr>
          <a:lstStyle/>
          <a:p>
            <a:r>
              <a:rPr kumimoji="1" lang="ja-JP" altLang="en-US" sz="3600" dirty="0" smtClean="0"/>
              <a:t>・三井水源地の有機フッソ化合物の割合</a:t>
            </a:r>
            <a:r>
              <a:rPr kumimoji="1" lang="ja-JP" altLang="en-US" sz="3600" dirty="0" smtClean="0"/>
              <a:t>は「活性</a:t>
            </a:r>
            <a:r>
              <a:rPr kumimoji="1" lang="ja-JP" altLang="en-US" sz="3600" dirty="0" smtClean="0"/>
              <a:t>炭による浄化</a:t>
            </a:r>
            <a:r>
              <a:rPr kumimoji="1" lang="ja-JP" altLang="en-US" sz="3600" dirty="0" smtClean="0"/>
              <a:t>システム」の</a:t>
            </a:r>
            <a:r>
              <a:rPr kumimoji="1" lang="ja-JP" altLang="en-US" sz="3600" dirty="0" smtClean="0"/>
              <a:t>効果に</a:t>
            </a:r>
            <a:r>
              <a:rPr kumimoji="1" lang="ja-JP" altLang="en-US" sz="3600" dirty="0" smtClean="0"/>
              <a:t>より、国</a:t>
            </a:r>
            <a:r>
              <a:rPr kumimoji="1" lang="ja-JP" altLang="en-US" sz="3600" dirty="0" smtClean="0"/>
              <a:t>の暫定目標値を下回っている</a:t>
            </a:r>
            <a:r>
              <a:rPr kumimoji="1" lang="ja-JP" altLang="en-US" sz="3600" dirty="0" smtClean="0"/>
              <a:t>。</a:t>
            </a:r>
            <a:endParaRPr kumimoji="1" lang="en-US" altLang="ja-JP" sz="3600" dirty="0" smtClean="0"/>
          </a:p>
          <a:p>
            <a:r>
              <a:rPr lang="ja-JP" altLang="en-US" sz="3600" dirty="0" smtClean="0"/>
              <a:t>・県と連携し、市内全域の井戸水の有機フッソ化合物の調査を継続中（原因解明まで至らず）</a:t>
            </a:r>
            <a:endParaRPr kumimoji="1" lang="en-US" altLang="ja-JP" sz="3600" dirty="0" smtClean="0"/>
          </a:p>
          <a:p>
            <a:r>
              <a:rPr lang="ja-JP" altLang="en-US" sz="3600" dirty="0" smtClean="0"/>
              <a:t>・活性炭以外の有機フッソ化合物の除去に必要な性能試験や、新しい水源地の開発も視野に入れた対策を推進中である。</a:t>
            </a:r>
            <a:endParaRPr kumimoji="1" lang="en-US" altLang="ja-JP" sz="3600" dirty="0" smtClean="0"/>
          </a:p>
          <a:p>
            <a:endParaRPr kumimoji="1" lang="ja-JP" altLang="en-US" dirty="0"/>
          </a:p>
        </p:txBody>
      </p:sp>
    </p:spTree>
    <p:extLst>
      <p:ext uri="{BB962C8B-B14F-4D97-AF65-F5344CB8AC3E}">
        <p14:creationId xmlns:p14="http://schemas.microsoft.com/office/powerpoint/2010/main" val="92120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25768" y="283335"/>
            <a:ext cx="7508383" cy="769441"/>
          </a:xfrm>
          <a:prstGeom prst="rect">
            <a:avLst/>
          </a:prstGeom>
          <a:noFill/>
        </p:spPr>
        <p:txBody>
          <a:bodyPr wrap="square" rtlCol="0">
            <a:spAutoFit/>
          </a:bodyPr>
          <a:lstStyle/>
          <a:p>
            <a:r>
              <a:rPr kumimoji="1" lang="ja-JP" altLang="en-US" sz="4400" dirty="0" smtClean="0">
                <a:solidFill>
                  <a:srgbClr val="FF0000"/>
                </a:solidFill>
              </a:rPr>
              <a:t>令和５年度一般会計補正予算</a:t>
            </a:r>
            <a:endParaRPr kumimoji="1" lang="ja-JP" altLang="en-US" sz="4400" dirty="0">
              <a:solidFill>
                <a:srgbClr val="FF0000"/>
              </a:solidFill>
            </a:endParaRPr>
          </a:p>
        </p:txBody>
      </p:sp>
      <p:sp>
        <p:nvSpPr>
          <p:cNvPr id="3" name="テキスト ボックス 2"/>
          <p:cNvSpPr txBox="1"/>
          <p:nvPr/>
        </p:nvSpPr>
        <p:spPr>
          <a:xfrm>
            <a:off x="965915" y="1622738"/>
            <a:ext cx="10290220" cy="4524315"/>
          </a:xfrm>
          <a:prstGeom prst="rect">
            <a:avLst/>
          </a:prstGeom>
          <a:noFill/>
        </p:spPr>
        <p:txBody>
          <a:bodyPr wrap="square" rtlCol="0">
            <a:spAutoFit/>
          </a:bodyPr>
          <a:lstStyle/>
          <a:p>
            <a:r>
              <a:rPr kumimoji="1" lang="ja-JP" altLang="en-US" sz="3600" dirty="0" smtClean="0"/>
              <a:t>・「水道水への有機フッソ</a:t>
            </a:r>
            <a:r>
              <a:rPr kumimoji="1" lang="ja-JP" altLang="en-US" sz="3600" dirty="0" smtClean="0"/>
              <a:t>化合物対応」</a:t>
            </a:r>
            <a:r>
              <a:rPr kumimoji="1" lang="ja-JP" altLang="en-US" sz="3600" dirty="0" smtClean="0"/>
              <a:t>に対する責任として、市長、副市長の給料を令和６年１月から３月までの間、１０％減額する条例可決</a:t>
            </a:r>
            <a:endParaRPr kumimoji="1" lang="en-US" altLang="ja-JP" sz="3600" dirty="0" smtClean="0"/>
          </a:p>
          <a:p>
            <a:r>
              <a:rPr lang="ja-JP" altLang="en-US" sz="3600" dirty="0" smtClean="0"/>
              <a:t>・物価高に苦しんでいる住民税</a:t>
            </a:r>
            <a:r>
              <a:rPr lang="ja-JP" altLang="en-US" sz="3600" dirty="0"/>
              <a:t>非課税</a:t>
            </a:r>
            <a:r>
              <a:rPr lang="ja-JP" altLang="en-US" sz="3600" dirty="0" smtClean="0"/>
              <a:t>世帯や家計急変世帯に対し、１世帯当たり７万円</a:t>
            </a:r>
            <a:r>
              <a:rPr lang="ja-JP" altLang="en-US" sz="3600" dirty="0" smtClean="0"/>
              <a:t>支給（２月中旬）</a:t>
            </a:r>
            <a:endParaRPr lang="en-US" altLang="ja-JP" sz="3600" dirty="0" smtClean="0"/>
          </a:p>
          <a:p>
            <a:r>
              <a:rPr kumimoji="1" lang="ja-JP" altLang="en-US" sz="3600" dirty="0" smtClean="0"/>
              <a:t>・子育て世帯の経済的負担の軽減を図るため、高校生以下の児童一人当たり１万円支給（所得制限なしで保護者に</a:t>
            </a:r>
            <a:r>
              <a:rPr kumimoji="1" lang="ja-JP" altLang="en-US" sz="3600" dirty="0" smtClean="0"/>
              <a:t>）（２月下旬）</a:t>
            </a:r>
            <a:endParaRPr kumimoji="1" lang="ja-JP" altLang="en-US" sz="3600" dirty="0"/>
          </a:p>
        </p:txBody>
      </p:sp>
    </p:spTree>
    <p:extLst>
      <p:ext uri="{BB962C8B-B14F-4D97-AF65-F5344CB8AC3E}">
        <p14:creationId xmlns:p14="http://schemas.microsoft.com/office/powerpoint/2010/main" val="23861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81837" y="120950"/>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3" name="テキスト ボックス 2"/>
          <p:cNvSpPr txBox="1"/>
          <p:nvPr/>
        </p:nvSpPr>
        <p:spPr>
          <a:xfrm>
            <a:off x="437883" y="890391"/>
            <a:ext cx="11281892" cy="5632311"/>
          </a:xfrm>
          <a:prstGeom prst="rect">
            <a:avLst/>
          </a:prstGeom>
          <a:noFill/>
        </p:spPr>
        <p:txBody>
          <a:bodyPr wrap="square" rtlCol="0">
            <a:spAutoFit/>
          </a:bodyPr>
          <a:lstStyle/>
          <a:p>
            <a:r>
              <a:rPr kumimoji="1" lang="ja-JP" altLang="en-US" sz="3600" dirty="0" smtClean="0"/>
              <a:t>・各務原特別支援学校跡地は、就労継続支援</a:t>
            </a:r>
            <a:r>
              <a:rPr kumimoji="1" lang="en-US" altLang="ja-JP" sz="3600" dirty="0" smtClean="0"/>
              <a:t>B</a:t>
            </a:r>
            <a:r>
              <a:rPr kumimoji="1" lang="ja-JP" altLang="en-US" sz="3600" dirty="0" smtClean="0"/>
              <a:t>型事業所（虹の家、友愛の家）の移転、あすなろ教室の移転、公募型プロポーザルによる教育</a:t>
            </a:r>
            <a:r>
              <a:rPr kumimoji="1" lang="ja-JP" altLang="en-US" sz="3600" dirty="0" smtClean="0"/>
              <a:t>機関（学校施設、市民向け講座の開催）の</a:t>
            </a:r>
            <a:r>
              <a:rPr kumimoji="1" lang="ja-JP" altLang="en-US" sz="3600" dirty="0" smtClean="0"/>
              <a:t>誘致（令和８年４月供用開始を目標）</a:t>
            </a:r>
            <a:endParaRPr kumimoji="1" lang="en-US" altLang="ja-JP" sz="3600" dirty="0" smtClean="0"/>
          </a:p>
          <a:p>
            <a:r>
              <a:rPr lang="ja-JP" altLang="en-US" sz="3600" dirty="0" smtClean="0"/>
              <a:t>・現総合体育館は、当面の間、適切な維持管理</a:t>
            </a:r>
            <a:r>
              <a:rPr lang="ja-JP" altLang="en-US" sz="3600" smtClean="0"/>
              <a:t>を</a:t>
            </a:r>
            <a:r>
              <a:rPr lang="ja-JP" altLang="en-US" sz="3600" smtClean="0"/>
              <a:t>しながら</a:t>
            </a:r>
            <a:r>
              <a:rPr lang="ja-JP" altLang="en-US" sz="3600"/>
              <a:t>有効</a:t>
            </a:r>
            <a:r>
              <a:rPr lang="ja-JP" altLang="en-US" sz="3600" smtClean="0"/>
              <a:t>活用</a:t>
            </a:r>
            <a:r>
              <a:rPr lang="ja-JP" altLang="en-US" sz="3600" dirty="0" smtClean="0"/>
              <a:t>する。</a:t>
            </a:r>
            <a:endParaRPr lang="en-US" altLang="ja-JP" sz="3600" dirty="0" smtClean="0"/>
          </a:p>
          <a:p>
            <a:r>
              <a:rPr kumimoji="1" lang="ja-JP" altLang="en-US" sz="3600" dirty="0" smtClean="0"/>
              <a:t>・「稲田園」は、老朽化が進み屋上防水改修工事、間知ブロック補強工事、ボイラー設備更新工事が見込まれ、利用者数の人数が少なく固定化しているため令和５年度末に廃止。２月から３月末まで恵の湯、美人の湯の入浴券</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10627" y="88062"/>
            <a:ext cx="5344732"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862884" y="3583376"/>
            <a:ext cx="9994006" cy="646331"/>
          </a:xfrm>
          <a:prstGeom prst="rect">
            <a:avLst/>
          </a:prstGeom>
          <a:noFill/>
        </p:spPr>
        <p:txBody>
          <a:bodyPr wrap="square" rtlCol="0">
            <a:spAutoFit/>
          </a:bodyPr>
          <a:lstStyle/>
          <a:p>
            <a:r>
              <a:rPr kumimoji="1" lang="ja-JP" altLang="en-US" sz="3600" dirty="0" smtClean="0">
                <a:solidFill>
                  <a:srgbClr val="0070C0"/>
                </a:solidFill>
              </a:rPr>
              <a:t>問：本市の広報の現状は</a:t>
            </a:r>
            <a:endParaRPr kumimoji="1" lang="ja-JP" altLang="en-US" sz="3600" dirty="0">
              <a:solidFill>
                <a:srgbClr val="0070C0"/>
              </a:solidFill>
            </a:endParaRPr>
          </a:p>
        </p:txBody>
      </p:sp>
      <p:sp>
        <p:nvSpPr>
          <p:cNvPr id="5" name="テキスト ボックス 4"/>
          <p:cNvSpPr txBox="1"/>
          <p:nvPr/>
        </p:nvSpPr>
        <p:spPr>
          <a:xfrm>
            <a:off x="862884" y="4434890"/>
            <a:ext cx="11062954" cy="1200329"/>
          </a:xfrm>
          <a:prstGeom prst="rect">
            <a:avLst/>
          </a:prstGeom>
          <a:noFill/>
        </p:spPr>
        <p:txBody>
          <a:bodyPr wrap="square" rtlCol="0">
            <a:spAutoFit/>
          </a:bodyPr>
          <a:lstStyle/>
          <a:p>
            <a:r>
              <a:rPr lang="ja-JP" altLang="en-US" sz="3600" dirty="0" smtClean="0"/>
              <a:t>答：月２回発行の広報誌、市ウエブサイト、メール、</a:t>
            </a:r>
            <a:r>
              <a:rPr lang="en-US" altLang="ja-JP" sz="3600" dirty="0" smtClean="0"/>
              <a:t>SNS</a:t>
            </a:r>
            <a:r>
              <a:rPr lang="ja-JP" altLang="en-US" sz="3600" dirty="0" err="1" smtClean="0"/>
              <a:t>、</a:t>
            </a:r>
            <a:r>
              <a:rPr lang="ja-JP" altLang="en-US" sz="3600" dirty="0" smtClean="0"/>
              <a:t>プレスリリースなどによる情報発信をしている。</a:t>
            </a:r>
            <a:endParaRPr kumimoji="1" lang="ja-JP" altLang="en-US" sz="3600" dirty="0"/>
          </a:p>
        </p:txBody>
      </p:sp>
      <p:sp>
        <p:nvSpPr>
          <p:cNvPr id="3" name="テキスト ボックス 2"/>
          <p:cNvSpPr txBox="1"/>
          <p:nvPr/>
        </p:nvSpPr>
        <p:spPr>
          <a:xfrm>
            <a:off x="862884" y="1540684"/>
            <a:ext cx="11062954" cy="1754326"/>
          </a:xfrm>
          <a:prstGeom prst="rect">
            <a:avLst/>
          </a:prstGeom>
          <a:noFill/>
        </p:spPr>
        <p:txBody>
          <a:bodyPr wrap="square" rtlCol="0">
            <a:spAutoFit/>
          </a:bodyPr>
          <a:lstStyle/>
          <a:p>
            <a:r>
              <a:rPr kumimoji="1" lang="ja-JP" altLang="en-US" sz="3600" dirty="0" smtClean="0"/>
              <a:t>主旨：個別の情報発信（戦術）だけでなく全般的見地、全庁的視点から情報発信のあるべき姿や方向性を明記した（戦略）の策定を提案する。</a:t>
            </a:r>
            <a:endParaRPr kumimoji="1" lang="ja-JP" altLang="en-US" sz="3600" dirty="0"/>
          </a:p>
        </p:txBody>
      </p:sp>
      <p:sp>
        <p:nvSpPr>
          <p:cNvPr id="6" name="テキスト ボックス 5"/>
          <p:cNvSpPr txBox="1"/>
          <p:nvPr/>
        </p:nvSpPr>
        <p:spPr>
          <a:xfrm>
            <a:off x="862884" y="723976"/>
            <a:ext cx="10483403" cy="646331"/>
          </a:xfrm>
          <a:prstGeom prst="rect">
            <a:avLst/>
          </a:prstGeom>
          <a:noFill/>
        </p:spPr>
        <p:txBody>
          <a:bodyPr wrap="square" rtlCol="0">
            <a:spAutoFit/>
          </a:bodyPr>
          <a:lstStyle/>
          <a:p>
            <a:r>
              <a:rPr kumimoji="1" lang="ja-JP" altLang="en-US" sz="3600" dirty="0" smtClean="0"/>
              <a:t>質問：広報戦略の策定について</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80327" y="390608"/>
            <a:ext cx="5473521"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450760" y="1330845"/>
            <a:ext cx="11397802" cy="1200329"/>
          </a:xfrm>
          <a:prstGeom prst="rect">
            <a:avLst/>
          </a:prstGeom>
          <a:noFill/>
        </p:spPr>
        <p:txBody>
          <a:bodyPr wrap="square" rtlCol="0">
            <a:spAutoFit/>
          </a:bodyPr>
          <a:lstStyle/>
          <a:p>
            <a:r>
              <a:rPr kumimoji="1" lang="ja-JP" altLang="en-US" sz="3600" dirty="0" smtClean="0">
                <a:solidFill>
                  <a:srgbClr val="0070C0"/>
                </a:solidFill>
              </a:rPr>
              <a:t>問：本市から発信する情報の重要性の認識及びあるべき姿をどのように考えているか</a:t>
            </a:r>
            <a:endParaRPr kumimoji="1" lang="ja-JP" altLang="en-US" sz="3600" dirty="0">
              <a:solidFill>
                <a:srgbClr val="0070C0"/>
              </a:solidFill>
            </a:endParaRPr>
          </a:p>
        </p:txBody>
      </p:sp>
      <p:sp>
        <p:nvSpPr>
          <p:cNvPr id="5" name="テキスト ボックス 4"/>
          <p:cNvSpPr txBox="1"/>
          <p:nvPr/>
        </p:nvSpPr>
        <p:spPr>
          <a:xfrm>
            <a:off x="540913" y="2701970"/>
            <a:ext cx="11307649" cy="3416320"/>
          </a:xfrm>
          <a:prstGeom prst="rect">
            <a:avLst/>
          </a:prstGeom>
          <a:noFill/>
        </p:spPr>
        <p:txBody>
          <a:bodyPr wrap="square" rtlCol="0">
            <a:spAutoFit/>
          </a:bodyPr>
          <a:lstStyle/>
          <a:p>
            <a:r>
              <a:rPr kumimoji="1" lang="ja-JP" altLang="en-US" sz="3600" dirty="0" smtClean="0"/>
              <a:t>答：行政ｻｰﾋﾞｽの周知や利用の促進、必要な手続きの促進、必要な行動を促すキッカケになり、行政と住民の良好な関係づくりにつながる。本市のブランド価値を高め地域の活性化につながる。</a:t>
            </a:r>
            <a:endParaRPr kumimoji="1" lang="en-US" altLang="ja-JP" sz="3600" dirty="0" smtClean="0"/>
          </a:p>
          <a:p>
            <a:r>
              <a:rPr lang="ja-JP" altLang="en-US" sz="3600" dirty="0"/>
              <a:t>行政から発信する情報のあるべき</a:t>
            </a:r>
            <a:r>
              <a:rPr lang="ja-JP" altLang="en-US" sz="3600" dirty="0" smtClean="0"/>
              <a:t>姿は、「伝える」広報活動ではなく「伝わる」広報活動である。</a:t>
            </a:r>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4569" y="386367"/>
            <a:ext cx="4365938" cy="646331"/>
          </a:xfrm>
          <a:prstGeom prst="rect">
            <a:avLst/>
          </a:prstGeom>
          <a:noFill/>
        </p:spPr>
        <p:txBody>
          <a:bodyPr wrap="square" rtlCol="0">
            <a:spAutoFit/>
          </a:bodyPr>
          <a:lstStyle/>
          <a:p>
            <a:r>
              <a:rPr kumimoji="1" lang="ja-JP" altLang="en-US" sz="3600" dirty="0" smtClean="0">
                <a:solidFill>
                  <a:srgbClr val="FF0000"/>
                </a:solidFill>
              </a:rPr>
              <a:t>スパークの一般質問</a:t>
            </a:r>
            <a:endParaRPr kumimoji="1" lang="ja-JP" altLang="en-US" sz="3600" dirty="0">
              <a:solidFill>
                <a:srgbClr val="FF0000"/>
              </a:solidFill>
            </a:endParaRPr>
          </a:p>
        </p:txBody>
      </p:sp>
      <p:sp>
        <p:nvSpPr>
          <p:cNvPr id="3" name="テキスト ボックス 2"/>
          <p:cNvSpPr txBox="1"/>
          <p:nvPr/>
        </p:nvSpPr>
        <p:spPr>
          <a:xfrm>
            <a:off x="875763" y="1274906"/>
            <a:ext cx="10496282" cy="1200329"/>
          </a:xfrm>
          <a:prstGeom prst="rect">
            <a:avLst/>
          </a:prstGeom>
          <a:noFill/>
        </p:spPr>
        <p:txBody>
          <a:bodyPr wrap="square" rtlCol="0">
            <a:spAutoFit/>
          </a:bodyPr>
          <a:lstStyle/>
          <a:p>
            <a:r>
              <a:rPr kumimoji="1" lang="ja-JP" altLang="en-US" sz="3600" dirty="0" smtClean="0">
                <a:solidFill>
                  <a:srgbClr val="0070C0"/>
                </a:solidFill>
              </a:rPr>
              <a:t>問：緊急事態発生時の情報発信内容と手段の優先度をどのように設定するのか</a:t>
            </a:r>
            <a:endParaRPr kumimoji="1" lang="ja-JP" altLang="en-US" sz="3600" dirty="0">
              <a:solidFill>
                <a:srgbClr val="0070C0"/>
              </a:solidFill>
            </a:endParaRPr>
          </a:p>
        </p:txBody>
      </p:sp>
      <p:sp>
        <p:nvSpPr>
          <p:cNvPr id="4" name="テキスト ボックス 3"/>
          <p:cNvSpPr txBox="1"/>
          <p:nvPr/>
        </p:nvSpPr>
        <p:spPr>
          <a:xfrm>
            <a:off x="785611" y="2717443"/>
            <a:ext cx="10676586" cy="2862322"/>
          </a:xfrm>
          <a:prstGeom prst="rect">
            <a:avLst/>
          </a:prstGeom>
          <a:noFill/>
        </p:spPr>
        <p:txBody>
          <a:bodyPr wrap="square" rtlCol="0">
            <a:spAutoFit/>
          </a:bodyPr>
          <a:lstStyle/>
          <a:p>
            <a:r>
              <a:rPr kumimoji="1" lang="ja-JP" altLang="en-US" sz="3600" dirty="0" smtClean="0"/>
              <a:t>答：緊急事態の種類や規模により異なるため一概に設定できないが、市民の生命を守るために必要な情報を最優先で発信</a:t>
            </a:r>
            <a:endParaRPr kumimoji="1" lang="en-US" altLang="ja-JP" sz="3600" dirty="0" smtClean="0"/>
          </a:p>
          <a:p>
            <a:r>
              <a:rPr lang="ja-JP" altLang="en-US" sz="3600" dirty="0"/>
              <a:t>その</a:t>
            </a:r>
            <a:r>
              <a:rPr lang="ja-JP" altLang="en-US" sz="3600" dirty="0" smtClean="0"/>
              <a:t>都度、適切な広報媒体を選択し確実な情報発信につなげていく。</a:t>
            </a:r>
            <a:endParaRPr kumimoji="1" lang="ja-JP" altLang="en-US" sz="3600" dirty="0"/>
          </a:p>
        </p:txBody>
      </p:sp>
    </p:spTree>
    <p:extLst>
      <p:ext uri="{BB962C8B-B14F-4D97-AF65-F5344CB8AC3E}">
        <p14:creationId xmlns:p14="http://schemas.microsoft.com/office/powerpoint/2010/main" val="11738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33352" y="35346"/>
            <a:ext cx="517730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579549" y="1062201"/>
            <a:ext cx="10934164" cy="1200329"/>
          </a:xfrm>
          <a:prstGeom prst="rect">
            <a:avLst/>
          </a:prstGeom>
          <a:noFill/>
        </p:spPr>
        <p:txBody>
          <a:bodyPr wrap="square" rtlCol="0">
            <a:spAutoFit/>
          </a:bodyPr>
          <a:lstStyle/>
          <a:p>
            <a:r>
              <a:rPr kumimoji="1" lang="ja-JP" altLang="en-US" sz="3600" dirty="0" smtClean="0">
                <a:solidFill>
                  <a:srgbClr val="0070C0"/>
                </a:solidFill>
              </a:rPr>
              <a:t>問：事実に基づかない情報が流布された際にどのように対応するのか</a:t>
            </a:r>
            <a:endParaRPr kumimoji="1" lang="ja-JP" altLang="en-US" sz="3600" dirty="0">
              <a:solidFill>
                <a:srgbClr val="0070C0"/>
              </a:solidFill>
            </a:endParaRPr>
          </a:p>
        </p:txBody>
      </p:sp>
      <p:sp>
        <p:nvSpPr>
          <p:cNvPr id="5" name="テキスト ボックス 4"/>
          <p:cNvSpPr txBox="1"/>
          <p:nvPr/>
        </p:nvSpPr>
        <p:spPr>
          <a:xfrm>
            <a:off x="579549" y="2519944"/>
            <a:ext cx="11204619" cy="2862322"/>
          </a:xfrm>
          <a:prstGeom prst="rect">
            <a:avLst/>
          </a:prstGeom>
          <a:noFill/>
        </p:spPr>
        <p:txBody>
          <a:bodyPr wrap="square" rtlCol="0">
            <a:spAutoFit/>
          </a:bodyPr>
          <a:lstStyle/>
          <a:p>
            <a:r>
              <a:rPr kumimoji="1" lang="ja-JP" altLang="en-US" sz="3600" dirty="0" smtClean="0"/>
              <a:t>答：情報の内容や</a:t>
            </a:r>
            <a:r>
              <a:rPr lang="ja-JP" altLang="en-US" sz="3600" dirty="0" smtClean="0"/>
              <a:t>拡散状況を把握し市民生活に与える影響の大きさを判断する。</a:t>
            </a:r>
            <a:endParaRPr lang="en-US" altLang="ja-JP" sz="3600" dirty="0" smtClean="0"/>
          </a:p>
          <a:p>
            <a:r>
              <a:rPr kumimoji="1" lang="ja-JP" altLang="en-US" sz="3600" dirty="0" smtClean="0"/>
              <a:t>・影響が大きいと判断した場合、市からの公式な情報としてウエブサイトやＳＮＳで発信し、市民の皆様が不安やパニックに陥ることが無いよう早急に対応する。</a:t>
            </a:r>
            <a:endParaRPr kumimoji="1" lang="ja-JP" altLang="en-US" sz="3600" dirty="0"/>
          </a:p>
        </p:txBody>
      </p:sp>
    </p:spTree>
    <p:extLst>
      <p:ext uri="{BB962C8B-B14F-4D97-AF65-F5344CB8AC3E}">
        <p14:creationId xmlns:p14="http://schemas.microsoft.com/office/powerpoint/2010/main" val="259628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14412" y="270456"/>
            <a:ext cx="5151550"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766290" y="1236372"/>
            <a:ext cx="10766739" cy="646331"/>
          </a:xfrm>
          <a:prstGeom prst="rect">
            <a:avLst/>
          </a:prstGeom>
          <a:noFill/>
        </p:spPr>
        <p:txBody>
          <a:bodyPr wrap="square" rtlCol="0">
            <a:spAutoFit/>
          </a:bodyPr>
          <a:lstStyle/>
          <a:p>
            <a:r>
              <a:rPr kumimoji="1" lang="ja-JP" altLang="en-US" sz="3600" dirty="0" smtClean="0">
                <a:solidFill>
                  <a:srgbClr val="0070C0"/>
                </a:solidFill>
              </a:rPr>
              <a:t>問：本市において広報戦略を策定する考えは</a:t>
            </a:r>
            <a:endParaRPr kumimoji="1" lang="en-US" altLang="ja-JP" sz="3600" dirty="0" smtClean="0">
              <a:solidFill>
                <a:srgbClr val="0070C0"/>
              </a:solidFill>
            </a:endParaRPr>
          </a:p>
        </p:txBody>
      </p:sp>
      <p:sp>
        <p:nvSpPr>
          <p:cNvPr id="4" name="テキスト ボックス 3"/>
          <p:cNvSpPr txBox="1"/>
          <p:nvPr/>
        </p:nvSpPr>
        <p:spPr>
          <a:xfrm>
            <a:off x="766290" y="2079178"/>
            <a:ext cx="11056516" cy="4524315"/>
          </a:xfrm>
          <a:prstGeom prst="rect">
            <a:avLst/>
          </a:prstGeom>
          <a:noFill/>
        </p:spPr>
        <p:txBody>
          <a:bodyPr wrap="square" rtlCol="0">
            <a:spAutoFit/>
          </a:bodyPr>
          <a:lstStyle/>
          <a:p>
            <a:r>
              <a:rPr kumimoji="1" lang="ja-JP" altLang="en-US" sz="3600" dirty="0" smtClean="0"/>
              <a:t>答：市民の皆様に、市政に関する正しい情報をわかりやすく発信していくことは行政の責務である。</a:t>
            </a:r>
            <a:endParaRPr kumimoji="1" lang="en-US" altLang="ja-JP" sz="3600" dirty="0" smtClean="0"/>
          </a:p>
          <a:p>
            <a:r>
              <a:rPr lang="ja-JP" altLang="en-US" sz="3600" dirty="0" smtClean="0"/>
              <a:t>・「伝わる」広報活動を推進していくためには、全庁的な取り組みが必要で、職員一人ひとりが広報活動の重要性を認識し、広報に関する意識や知識を高め、情報発信のあるべき姿や方向性を共有することが必要</a:t>
            </a:r>
            <a:endParaRPr lang="en-US" altLang="ja-JP" sz="3600" dirty="0" smtClean="0"/>
          </a:p>
          <a:p>
            <a:r>
              <a:rPr kumimoji="1" lang="ja-JP" altLang="en-US" sz="3600" dirty="0" smtClean="0"/>
              <a:t>・広報戦略の策定は大変有効なので、策定に向けて</a:t>
            </a:r>
            <a:r>
              <a:rPr lang="ja-JP" altLang="en-US" sz="3600" dirty="0" smtClean="0"/>
              <a:t>検討する。</a:t>
            </a:r>
            <a:endParaRPr kumimoji="1" lang="ja-JP" altLang="en-US" sz="3600" dirty="0"/>
          </a:p>
        </p:txBody>
      </p:sp>
    </p:spTree>
    <p:extLst>
      <p:ext uri="{BB962C8B-B14F-4D97-AF65-F5344CB8AC3E}">
        <p14:creationId xmlns:p14="http://schemas.microsoft.com/office/powerpoint/2010/main" val="459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29692</TotalTime>
  <Words>801</Words>
  <Application>Microsoft Office PowerPoint</Application>
  <PresentationFormat>ワイド画面</PresentationFormat>
  <Paragraphs>47</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Ｐゴシック</vt:lpstr>
      <vt:lpstr>Arial</vt:lpstr>
      <vt:lpstr>Calibri</vt:lpstr>
      <vt:lpstr>Calibri Light</vt:lpstr>
      <vt:lpstr>Office テーマ</vt:lpstr>
      <vt:lpstr>第４３回市政報告会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hir_s</cp:lastModifiedBy>
  <cp:revision>1787</cp:revision>
  <dcterms:created xsi:type="dcterms:W3CDTF">2013-10-16T10:26:16Z</dcterms:created>
  <dcterms:modified xsi:type="dcterms:W3CDTF">2024-01-24T02:53:42Z</dcterms:modified>
</cp:coreProperties>
</file>