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487" r:id="rId3"/>
    <p:sldId id="450" r:id="rId4"/>
    <p:sldId id="486" r:id="rId5"/>
    <p:sldId id="453" r:id="rId6"/>
    <p:sldId id="456" r:id="rId7"/>
    <p:sldId id="458" r:id="rId8"/>
    <p:sldId id="482" r:id="rId9"/>
    <p:sldId id="483" r:id="rId10"/>
    <p:sldId id="484" r:id="rId11"/>
    <p:sldId id="485"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2023/10/23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2023/10/23</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lang="ja-JP" altLang="en-US" dirty="0" smtClean="0">
                <a:solidFill>
                  <a:srgbClr val="0070C0"/>
                </a:solidFill>
              </a:rPr>
              <a:t>４２</a:t>
            </a:r>
            <a:r>
              <a:rPr kumimoji="1" lang="ja-JP" altLang="en-US" dirty="0" smtClean="0">
                <a:solidFill>
                  <a:srgbClr val="0070C0"/>
                </a:solidFill>
              </a:rPr>
              <a:t>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令和５年１０</a:t>
            </a:r>
            <a:r>
              <a:rPr kumimoji="1" lang="ja-JP" altLang="en-US" sz="3600" dirty="0" smtClean="0"/>
              <a:t>月２８日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14412" y="270456"/>
            <a:ext cx="5151550"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901519" y="1236372"/>
            <a:ext cx="10766739" cy="1200329"/>
          </a:xfrm>
          <a:prstGeom prst="rect">
            <a:avLst/>
          </a:prstGeom>
          <a:noFill/>
        </p:spPr>
        <p:txBody>
          <a:bodyPr wrap="square" rtlCol="0">
            <a:spAutoFit/>
          </a:bodyPr>
          <a:lstStyle/>
          <a:p>
            <a:r>
              <a:rPr kumimoji="1" lang="ja-JP" altLang="en-US" sz="3600" dirty="0" smtClean="0">
                <a:solidFill>
                  <a:srgbClr val="0070C0"/>
                </a:solidFill>
              </a:rPr>
              <a:t>問：「もの忘れ」や「認知症」についての理解促進と早期受診、早期治療を啓発しては</a:t>
            </a:r>
            <a:endParaRPr kumimoji="1" lang="en-US" altLang="ja-JP" sz="3600" dirty="0" smtClean="0">
              <a:solidFill>
                <a:srgbClr val="0070C0"/>
              </a:solidFill>
            </a:endParaRPr>
          </a:p>
        </p:txBody>
      </p:sp>
      <p:sp>
        <p:nvSpPr>
          <p:cNvPr id="4" name="テキスト ボックス 3"/>
          <p:cNvSpPr txBox="1"/>
          <p:nvPr/>
        </p:nvSpPr>
        <p:spPr>
          <a:xfrm>
            <a:off x="901519" y="2633176"/>
            <a:ext cx="10921287" cy="3416320"/>
          </a:xfrm>
          <a:prstGeom prst="rect">
            <a:avLst/>
          </a:prstGeom>
          <a:noFill/>
        </p:spPr>
        <p:txBody>
          <a:bodyPr wrap="square" rtlCol="0">
            <a:spAutoFit/>
          </a:bodyPr>
          <a:lstStyle/>
          <a:p>
            <a:r>
              <a:rPr kumimoji="1" lang="ja-JP" altLang="en-US" sz="3600" dirty="0" smtClean="0"/>
              <a:t>答：認知症の理解を深めるため認知症サポーター養成講座、認知症カフェ、認知症ガイドブックを発行している</a:t>
            </a:r>
            <a:endParaRPr kumimoji="1" lang="en-US" altLang="ja-JP" sz="3600" dirty="0" smtClean="0"/>
          </a:p>
          <a:p>
            <a:r>
              <a:rPr lang="ja-JP" altLang="en-US" sz="3600" dirty="0" smtClean="0"/>
              <a:t>認知症に不安をお持ちの方、認知症の早期受診、早期治療に関して、認知症簡易チェックサイトの提供、認知症初期集中支援事業がある</a:t>
            </a:r>
            <a:endParaRPr lang="en-US" altLang="ja-JP" sz="3600" dirty="0" smtClean="0"/>
          </a:p>
          <a:p>
            <a:r>
              <a:rPr kumimoji="1" lang="ja-JP" altLang="en-US" sz="3600" dirty="0" smtClean="0"/>
              <a:t>今後も、広報誌や様々な機会を活用し啓発に努める</a:t>
            </a:r>
            <a:endParaRPr kumimoji="1" lang="ja-JP" altLang="en-US" sz="3600" dirty="0"/>
          </a:p>
        </p:txBody>
      </p:sp>
    </p:spTree>
    <p:extLst>
      <p:ext uri="{BB962C8B-B14F-4D97-AF65-F5344CB8AC3E}">
        <p14:creationId xmlns:p14="http://schemas.microsoft.com/office/powerpoint/2010/main" val="459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00779" y="540913"/>
            <a:ext cx="5344732"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708338" y="1648496"/>
            <a:ext cx="9324304" cy="646331"/>
          </a:xfrm>
          <a:prstGeom prst="rect">
            <a:avLst/>
          </a:prstGeom>
          <a:noFill/>
        </p:spPr>
        <p:txBody>
          <a:bodyPr wrap="square" rtlCol="0">
            <a:spAutoFit/>
          </a:bodyPr>
          <a:lstStyle/>
          <a:p>
            <a:r>
              <a:rPr kumimoji="1" lang="ja-JP" altLang="en-US" sz="3600" dirty="0" smtClean="0">
                <a:solidFill>
                  <a:srgbClr val="0070C0"/>
                </a:solidFill>
              </a:rPr>
              <a:t>問：「もの忘れ」検診の費用の一部を負担しては</a:t>
            </a:r>
            <a:endParaRPr kumimoji="1" lang="ja-JP" altLang="en-US" sz="3600" dirty="0">
              <a:solidFill>
                <a:srgbClr val="0070C0"/>
              </a:solidFill>
            </a:endParaRPr>
          </a:p>
        </p:txBody>
      </p:sp>
      <p:sp>
        <p:nvSpPr>
          <p:cNvPr id="4" name="テキスト ボックス 3"/>
          <p:cNvSpPr txBox="1"/>
          <p:nvPr/>
        </p:nvSpPr>
        <p:spPr>
          <a:xfrm>
            <a:off x="708337" y="2632969"/>
            <a:ext cx="10869769" cy="3416320"/>
          </a:xfrm>
          <a:prstGeom prst="rect">
            <a:avLst/>
          </a:prstGeom>
          <a:noFill/>
        </p:spPr>
        <p:txBody>
          <a:bodyPr wrap="square" rtlCol="0">
            <a:spAutoFit/>
          </a:bodyPr>
          <a:lstStyle/>
          <a:p>
            <a:r>
              <a:rPr kumimoji="1" lang="ja-JP" altLang="en-US" sz="3600" dirty="0" smtClean="0"/>
              <a:t>答：「もの忘れ検診」は行っていないが、「もの忘れよろず相談医」がいる医療機関が３４カ所（市医師会実施）</a:t>
            </a:r>
            <a:endParaRPr kumimoji="1" lang="en-US" altLang="ja-JP" sz="3600" dirty="0" smtClean="0"/>
          </a:p>
          <a:p>
            <a:r>
              <a:rPr lang="ja-JP" altLang="en-US" sz="3600" dirty="0"/>
              <a:t>認知</a:t>
            </a:r>
            <a:r>
              <a:rPr lang="ja-JP" altLang="en-US" sz="3600" dirty="0" smtClean="0"/>
              <a:t>機能検査の初診料を除いた自己負担額は、３割負担で最低２４０円から</a:t>
            </a:r>
            <a:endParaRPr lang="en-US" altLang="ja-JP" sz="3600" dirty="0" smtClean="0"/>
          </a:p>
          <a:p>
            <a:r>
              <a:rPr kumimoji="1" lang="ja-JP" altLang="en-US" sz="3600" dirty="0" smtClean="0"/>
              <a:t>もの忘れが気になり始めたら、かかりつけ医に相談し、必要に応じて「もの忘れよろず相談医」を受診</a:t>
            </a:r>
            <a:endParaRPr kumimoji="1" lang="ja-JP" altLang="en-US" sz="3600" dirty="0"/>
          </a:p>
        </p:txBody>
      </p:sp>
    </p:spTree>
    <p:extLst>
      <p:ext uri="{BB962C8B-B14F-4D97-AF65-F5344CB8AC3E}">
        <p14:creationId xmlns:p14="http://schemas.microsoft.com/office/powerpoint/2010/main" val="93585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20335" y="0"/>
            <a:ext cx="3297896" cy="897005"/>
          </a:xfrm>
        </p:spPr>
        <p:txBody>
          <a:bodyPr>
            <a:normAutofit/>
          </a:bodyPr>
          <a:lstStyle/>
          <a:p>
            <a:r>
              <a:rPr lang="ja-JP" altLang="en-US" dirty="0">
                <a:solidFill>
                  <a:srgbClr val="FF0000"/>
                </a:solidFill>
              </a:rPr>
              <a:t>１２</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smtClean="0"/>
              <a:t>１１月２８日（火）</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a:t>１２</a:t>
            </a:r>
            <a:r>
              <a:rPr lang="ja-JP" altLang="en-US" sz="3900" dirty="0" smtClean="0"/>
              <a:t>月１１日（月）、１２日（火）</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民生：１２月１５日（金）、経済教育：１５日（金）</a:t>
            </a:r>
            <a:endParaRPr lang="en-US" altLang="ja-JP" sz="3900" dirty="0" smtClean="0"/>
          </a:p>
          <a:p>
            <a:pPr marL="0" indent="0">
              <a:buNone/>
            </a:pPr>
            <a:r>
              <a:rPr lang="ja-JP" altLang="en-US" sz="3900" dirty="0"/>
              <a:t>　</a:t>
            </a:r>
            <a:r>
              <a:rPr lang="ja-JP" altLang="en-US" sz="3900" dirty="0" smtClean="0"/>
              <a:t>建設水道：１８日（月）、総務：１８日（月）</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１２</a:t>
            </a:r>
            <a:r>
              <a:rPr lang="ja-JP" altLang="en-US" sz="3900" dirty="0" smtClean="0"/>
              <a:t>月２１日（木）</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490176" y="138374"/>
            <a:ext cx="3812146" cy="769441"/>
          </a:xfrm>
          <a:prstGeom prst="rect">
            <a:avLst/>
          </a:prstGeom>
          <a:noFill/>
        </p:spPr>
        <p:txBody>
          <a:bodyPr wrap="square" rtlCol="0">
            <a:spAutoFit/>
          </a:bodyPr>
          <a:lstStyle/>
          <a:p>
            <a:r>
              <a:rPr kumimoji="1" lang="ja-JP" altLang="en-US" sz="4400" dirty="0" smtClean="0">
                <a:solidFill>
                  <a:srgbClr val="FF0000"/>
                </a:solidFill>
              </a:rPr>
              <a:t>水道水の状況</a:t>
            </a:r>
            <a:endParaRPr kumimoji="1" lang="ja-JP" altLang="en-US" sz="4400" dirty="0">
              <a:solidFill>
                <a:srgbClr val="FF0000"/>
              </a:solidFill>
            </a:endParaRPr>
          </a:p>
        </p:txBody>
      </p:sp>
      <p:sp>
        <p:nvSpPr>
          <p:cNvPr id="3" name="テキスト ボックス 2"/>
          <p:cNvSpPr txBox="1"/>
          <p:nvPr/>
        </p:nvSpPr>
        <p:spPr>
          <a:xfrm>
            <a:off x="141668" y="907815"/>
            <a:ext cx="11934422" cy="5632311"/>
          </a:xfrm>
          <a:prstGeom prst="rect">
            <a:avLst/>
          </a:prstGeom>
          <a:noFill/>
        </p:spPr>
        <p:txBody>
          <a:bodyPr wrap="square" rtlCol="0">
            <a:spAutoFit/>
          </a:bodyPr>
          <a:lstStyle/>
          <a:p>
            <a:r>
              <a:rPr kumimoji="1" lang="ja-JP" altLang="en-US" sz="3600" dirty="0" smtClean="0"/>
              <a:t>・</a:t>
            </a:r>
            <a:r>
              <a:rPr lang="ja-JP" altLang="en-US" sz="3600" dirty="0"/>
              <a:t>Ｒ</a:t>
            </a:r>
            <a:r>
              <a:rPr lang="ja-JP" altLang="en-US" sz="3600" dirty="0" smtClean="0"/>
              <a:t>２年</a:t>
            </a:r>
            <a:r>
              <a:rPr lang="en-US" altLang="ja-JP" sz="3600" dirty="0"/>
              <a:t>11</a:t>
            </a:r>
            <a:r>
              <a:rPr lang="ja-JP" altLang="en-US" sz="3600" dirty="0" smtClean="0"/>
              <a:t>月</a:t>
            </a:r>
            <a:r>
              <a:rPr lang="ja-JP" altLang="en-US" sz="3600" dirty="0"/>
              <a:t>、三井</a:t>
            </a:r>
            <a:r>
              <a:rPr lang="ja-JP" altLang="en-US" sz="3600" dirty="0" smtClean="0"/>
              <a:t>水源地、水質</a:t>
            </a:r>
            <a:r>
              <a:rPr lang="ja-JP" altLang="en-US" sz="3600" dirty="0"/>
              <a:t>管理目標設定</a:t>
            </a:r>
            <a:r>
              <a:rPr lang="ja-JP" altLang="en-US" sz="3600" dirty="0" smtClean="0"/>
              <a:t>項目（水質管理上留意すべき項目２７）の</a:t>
            </a:r>
            <a:r>
              <a:rPr lang="en-US" altLang="ja-JP" sz="3600" dirty="0" smtClean="0"/>
              <a:t>PFOS</a:t>
            </a:r>
            <a:r>
              <a:rPr lang="ja-JP" altLang="en-US" sz="3600" dirty="0" err="1" smtClean="0"/>
              <a:t>、</a:t>
            </a:r>
            <a:r>
              <a:rPr lang="en-US" altLang="ja-JP" sz="3600" dirty="0" smtClean="0"/>
              <a:t>PFOA</a:t>
            </a:r>
            <a:r>
              <a:rPr lang="ja-JP" altLang="en-US" sz="3600" dirty="0" smtClean="0"/>
              <a:t>が</a:t>
            </a:r>
            <a:r>
              <a:rPr kumimoji="1" lang="ja-JP" altLang="en-US" sz="3600" dirty="0" smtClean="0"/>
              <a:t>暫定目標値（</a:t>
            </a:r>
            <a:r>
              <a:rPr lang="ja-JP" altLang="en-US" sz="3600" dirty="0" smtClean="0"/>
              <a:t>５０</a:t>
            </a:r>
            <a:r>
              <a:rPr lang="en-US" altLang="ja-JP" sz="3600" dirty="0" smtClean="0"/>
              <a:t>ng/</a:t>
            </a:r>
            <a:r>
              <a:rPr lang="ja-JP" altLang="en-US" sz="3600" dirty="0" smtClean="0"/>
              <a:t>ｌ）超過（十分な対応策がなくとも速やかに公表すべき）</a:t>
            </a:r>
            <a:endParaRPr kumimoji="1" lang="en-US" altLang="ja-JP" sz="3600" dirty="0" smtClean="0"/>
          </a:p>
          <a:p>
            <a:r>
              <a:rPr lang="ja-JP" altLang="en-US" sz="3600" dirty="0" smtClean="0"/>
              <a:t>・</a:t>
            </a:r>
            <a:r>
              <a:rPr lang="en-US" altLang="ja-JP" sz="3600" dirty="0"/>
              <a:t>R5</a:t>
            </a:r>
            <a:r>
              <a:rPr lang="ja-JP" altLang="en-US" sz="3600" dirty="0" smtClean="0"/>
              <a:t>年</a:t>
            </a:r>
            <a:r>
              <a:rPr lang="en-US" altLang="ja-JP" sz="3600" dirty="0" smtClean="0"/>
              <a:t>7</a:t>
            </a:r>
            <a:r>
              <a:rPr lang="ja-JP" altLang="en-US" sz="3600" dirty="0" smtClean="0"/>
              <a:t>月</a:t>
            </a:r>
            <a:r>
              <a:rPr lang="en-US" altLang="ja-JP" sz="3600" dirty="0" smtClean="0"/>
              <a:t>28</a:t>
            </a:r>
            <a:r>
              <a:rPr lang="ja-JP" altLang="en-US" sz="3600" dirty="0" smtClean="0"/>
              <a:t>日、暫定目標値を超えているとの発表</a:t>
            </a:r>
            <a:endParaRPr lang="en-US" altLang="ja-JP" sz="3600" dirty="0" smtClean="0"/>
          </a:p>
          <a:p>
            <a:r>
              <a:rPr lang="ja-JP" altLang="en-US" sz="3600" dirty="0" smtClean="0"/>
              <a:t>・学校、保育所等に浄水器設置（８</a:t>
            </a:r>
            <a:r>
              <a:rPr lang="en-US" altLang="ja-JP" sz="3600" dirty="0" smtClean="0"/>
              <a:t>/</a:t>
            </a:r>
            <a:r>
              <a:rPr lang="ja-JP" altLang="en-US" sz="3600" dirty="0" smtClean="0"/>
              <a:t>４）</a:t>
            </a:r>
            <a:endParaRPr kumimoji="1" lang="en-US" altLang="ja-JP" sz="3600" dirty="0" smtClean="0"/>
          </a:p>
          <a:p>
            <a:r>
              <a:rPr lang="ja-JP" altLang="en-US" sz="3600" dirty="0" smtClean="0"/>
              <a:t>・活性炭による浄化システムの契約（８</a:t>
            </a:r>
            <a:r>
              <a:rPr lang="en-US" altLang="ja-JP" sz="3600" dirty="0" smtClean="0"/>
              <a:t>/</a:t>
            </a:r>
            <a:r>
              <a:rPr lang="ja-JP" altLang="en-US" sz="3600" dirty="0" smtClean="0"/>
              <a:t>７）</a:t>
            </a:r>
            <a:endParaRPr lang="en-US" altLang="ja-JP" sz="3600" dirty="0" smtClean="0"/>
          </a:p>
          <a:p>
            <a:r>
              <a:rPr kumimoji="1" lang="ja-JP" altLang="en-US" sz="3600" dirty="0" smtClean="0"/>
              <a:t>・市の観測井戸（９５カ所）水質調査完了（９</a:t>
            </a:r>
            <a:r>
              <a:rPr kumimoji="1" lang="en-US" altLang="ja-JP" sz="3600" dirty="0" smtClean="0"/>
              <a:t>/</a:t>
            </a:r>
            <a:r>
              <a:rPr kumimoji="1" lang="ja-JP" altLang="en-US" sz="3600" dirty="0" smtClean="0"/>
              <a:t>２８）</a:t>
            </a:r>
            <a:endParaRPr kumimoji="1" lang="en-US" altLang="ja-JP" sz="3600" dirty="0" smtClean="0"/>
          </a:p>
          <a:p>
            <a:r>
              <a:rPr lang="ja-JP" altLang="en-US" sz="3600" dirty="0" smtClean="0"/>
              <a:t>・三井水源地曝気槽機能追加工事完了（</a:t>
            </a:r>
            <a:r>
              <a:rPr lang="en-US" altLang="ja-JP" sz="3600" dirty="0" smtClean="0"/>
              <a:t>10/7</a:t>
            </a:r>
            <a:r>
              <a:rPr lang="ja-JP" altLang="en-US" sz="3600" dirty="0" smtClean="0"/>
              <a:t>）</a:t>
            </a:r>
            <a:endParaRPr lang="en-US" altLang="ja-JP" sz="3600" dirty="0" smtClean="0"/>
          </a:p>
          <a:p>
            <a:r>
              <a:rPr kumimoji="1" lang="ja-JP" altLang="en-US" sz="3600" dirty="0" smtClean="0"/>
              <a:t>・水質検査</a:t>
            </a:r>
            <a:r>
              <a:rPr kumimoji="1" lang="ja-JP" altLang="en-US" sz="3600" dirty="0" smtClean="0"/>
              <a:t>結果：９</a:t>
            </a:r>
            <a:r>
              <a:rPr kumimoji="1" lang="en-US" altLang="ja-JP" sz="3600" dirty="0" smtClean="0"/>
              <a:t>ng/l</a:t>
            </a:r>
            <a:r>
              <a:rPr kumimoji="1" lang="ja-JP" altLang="en-US" sz="3600" dirty="0" smtClean="0"/>
              <a:t>（</a:t>
            </a:r>
            <a:r>
              <a:rPr kumimoji="1" lang="ja-JP" altLang="en-US" sz="3600" dirty="0" smtClean="0"/>
              <a:t>１号池～４号池全てに</a:t>
            </a:r>
            <a:r>
              <a:rPr kumimoji="1" lang="ja-JP" altLang="en-US" sz="3600" dirty="0" smtClean="0"/>
              <a:t>活性炭）</a:t>
            </a:r>
            <a:endParaRPr kumimoji="1" lang="en-US" altLang="ja-JP" sz="3600" dirty="0" smtClean="0"/>
          </a:p>
          <a:p>
            <a:r>
              <a:rPr lang="ja-JP" altLang="en-US" sz="3600" dirty="0" smtClean="0"/>
              <a:t>・恒久対策としての第二期工事（１２月議会補正予算）</a:t>
            </a:r>
            <a:endParaRPr kumimoji="1" lang="ja-JP" altLang="en-US" sz="3600" dirty="0"/>
          </a:p>
        </p:txBody>
      </p:sp>
    </p:spTree>
    <p:extLst>
      <p:ext uri="{BB962C8B-B14F-4D97-AF65-F5344CB8AC3E}">
        <p14:creationId xmlns:p14="http://schemas.microsoft.com/office/powerpoint/2010/main" val="92120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05316" y="246796"/>
            <a:ext cx="7289445" cy="769441"/>
          </a:xfrm>
          <a:prstGeom prst="rect">
            <a:avLst/>
          </a:prstGeom>
          <a:noFill/>
        </p:spPr>
        <p:txBody>
          <a:bodyPr wrap="square" rtlCol="0">
            <a:spAutoFit/>
          </a:bodyPr>
          <a:lstStyle/>
          <a:p>
            <a:r>
              <a:rPr lang="ja-JP" altLang="en-US" sz="4400" dirty="0">
                <a:solidFill>
                  <a:srgbClr val="FF0000"/>
                </a:solidFill>
              </a:rPr>
              <a:t>９</a:t>
            </a:r>
            <a:r>
              <a:rPr lang="ja-JP" altLang="en-US" sz="4400" dirty="0" smtClean="0">
                <a:solidFill>
                  <a:srgbClr val="FF0000"/>
                </a:solidFill>
              </a:rPr>
              <a:t>月定例会における</a:t>
            </a:r>
            <a:r>
              <a:rPr kumimoji="1" lang="ja-JP" altLang="en-US" sz="4400" dirty="0" smtClean="0">
                <a:solidFill>
                  <a:srgbClr val="FF0000"/>
                </a:solidFill>
              </a:rPr>
              <a:t>補正予算</a:t>
            </a:r>
            <a:endParaRPr kumimoji="1" lang="ja-JP" altLang="en-US" sz="4400" dirty="0">
              <a:solidFill>
                <a:srgbClr val="FF0000"/>
              </a:solidFill>
            </a:endParaRPr>
          </a:p>
        </p:txBody>
      </p:sp>
      <p:sp>
        <p:nvSpPr>
          <p:cNvPr id="3" name="テキスト ボックス 2"/>
          <p:cNvSpPr txBox="1"/>
          <p:nvPr/>
        </p:nvSpPr>
        <p:spPr>
          <a:xfrm>
            <a:off x="218938" y="1622737"/>
            <a:ext cx="11706898" cy="3970318"/>
          </a:xfrm>
          <a:prstGeom prst="rect">
            <a:avLst/>
          </a:prstGeom>
          <a:noFill/>
        </p:spPr>
        <p:txBody>
          <a:bodyPr wrap="square" rtlCol="0">
            <a:spAutoFit/>
          </a:bodyPr>
          <a:lstStyle/>
          <a:p>
            <a:r>
              <a:rPr kumimoji="1" lang="ja-JP" altLang="en-US" sz="3600" dirty="0" smtClean="0"/>
              <a:t>・</a:t>
            </a:r>
            <a:r>
              <a:rPr kumimoji="1" lang="ja-JP" altLang="en-US" sz="3600" dirty="0" err="1" smtClean="0"/>
              <a:t>障がい</a:t>
            </a:r>
            <a:r>
              <a:rPr kumimoji="1" lang="ja-JP" altLang="en-US" sz="3600" dirty="0" smtClean="0"/>
              <a:t>者グループホーム施設整備について、国庫補助金が不採択となった施設に国庫補助基準額の３分の２を補助</a:t>
            </a:r>
            <a:endParaRPr kumimoji="1" lang="en-US" altLang="ja-JP" sz="3600" dirty="0" smtClean="0"/>
          </a:p>
          <a:p>
            <a:r>
              <a:rPr lang="ja-JP" altLang="en-US" sz="3600" dirty="0" smtClean="0"/>
              <a:t>・落雷事故による文化会館の復旧改修及び</a:t>
            </a:r>
            <a:r>
              <a:rPr kumimoji="1" lang="ja-JP" altLang="en-US" sz="3600" dirty="0" smtClean="0"/>
              <a:t>各種設備改修（天井、外壁、内壁、舞台、トイレ洋式化、座席幅広く、空調）</a:t>
            </a:r>
            <a:endParaRPr kumimoji="1" lang="en-US" altLang="ja-JP" sz="3600" dirty="0" smtClean="0"/>
          </a:p>
          <a:p>
            <a:r>
              <a:rPr lang="ja-JP" altLang="en-US" sz="3600" dirty="0" smtClean="0"/>
              <a:t>・出産を控えた被保険者または世帯の健康保険料を産前産後の４ケ月間、所得割４</a:t>
            </a:r>
            <a:r>
              <a:rPr lang="en-US" altLang="ja-JP" sz="3600" dirty="0" smtClean="0"/>
              <a:t>/</a:t>
            </a:r>
            <a:r>
              <a:rPr lang="ja-JP" altLang="en-US" sz="3600" dirty="0" smtClean="0"/>
              <a:t>１２、均等割１</a:t>
            </a:r>
            <a:r>
              <a:rPr lang="en-US" altLang="ja-JP" sz="3600" dirty="0" smtClean="0"/>
              <a:t>/</a:t>
            </a:r>
            <a:r>
              <a:rPr lang="ja-JP" altLang="en-US" sz="3600" dirty="0" smtClean="0"/>
              <a:t>１２減額</a:t>
            </a:r>
            <a:endParaRPr lang="en-US" altLang="ja-JP" sz="3600" dirty="0" smtClean="0"/>
          </a:p>
          <a:p>
            <a:r>
              <a:rPr kumimoji="1" lang="ja-JP" altLang="en-US" sz="3600" dirty="0" smtClean="0"/>
              <a:t>・雄飛ケ丘第一住宅</a:t>
            </a:r>
            <a:r>
              <a:rPr kumimoji="1" lang="en-US" altLang="ja-JP" sz="3600" dirty="0" smtClean="0"/>
              <a:t>C</a:t>
            </a:r>
            <a:r>
              <a:rPr kumimoji="1" lang="ja-JP" altLang="en-US" sz="3600" dirty="0" smtClean="0"/>
              <a:t>・</a:t>
            </a:r>
            <a:r>
              <a:rPr kumimoji="1" lang="en-US" altLang="ja-JP" sz="3600" dirty="0" smtClean="0"/>
              <a:t>D</a:t>
            </a:r>
            <a:r>
              <a:rPr kumimoji="1" lang="ja-JP" altLang="en-US" sz="3600" dirty="0" smtClean="0"/>
              <a:t>棟耐震補強の工事請負契約締結</a:t>
            </a:r>
            <a:endParaRPr kumimoji="1" lang="ja-JP" altLang="en-US" sz="3600" dirty="0"/>
          </a:p>
        </p:txBody>
      </p:sp>
    </p:spTree>
    <p:extLst>
      <p:ext uri="{BB962C8B-B14F-4D97-AF65-F5344CB8AC3E}">
        <p14:creationId xmlns:p14="http://schemas.microsoft.com/office/powerpoint/2010/main" val="26578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25768" y="283335"/>
            <a:ext cx="7508383" cy="769441"/>
          </a:xfrm>
          <a:prstGeom prst="rect">
            <a:avLst/>
          </a:prstGeom>
          <a:noFill/>
        </p:spPr>
        <p:txBody>
          <a:bodyPr wrap="square" rtlCol="0">
            <a:spAutoFit/>
          </a:bodyPr>
          <a:lstStyle/>
          <a:p>
            <a:r>
              <a:rPr kumimoji="1" lang="ja-JP" altLang="en-US" sz="4400" dirty="0" smtClean="0">
                <a:solidFill>
                  <a:srgbClr val="FF0000"/>
                </a:solidFill>
              </a:rPr>
              <a:t>令和４年度一般会計決算認定</a:t>
            </a:r>
            <a:endParaRPr kumimoji="1" lang="ja-JP" altLang="en-US" sz="4400" dirty="0">
              <a:solidFill>
                <a:srgbClr val="FF0000"/>
              </a:solidFill>
            </a:endParaRPr>
          </a:p>
        </p:txBody>
      </p:sp>
      <p:sp>
        <p:nvSpPr>
          <p:cNvPr id="3" name="テキスト ボックス 2"/>
          <p:cNvSpPr txBox="1"/>
          <p:nvPr/>
        </p:nvSpPr>
        <p:spPr>
          <a:xfrm>
            <a:off x="669702" y="1236372"/>
            <a:ext cx="10844011" cy="5078313"/>
          </a:xfrm>
          <a:prstGeom prst="rect">
            <a:avLst/>
          </a:prstGeom>
          <a:noFill/>
        </p:spPr>
        <p:txBody>
          <a:bodyPr wrap="square" rtlCol="0">
            <a:spAutoFit/>
          </a:bodyPr>
          <a:lstStyle/>
          <a:p>
            <a:r>
              <a:rPr kumimoji="1" lang="ja-JP" altLang="en-US" sz="3600" dirty="0" smtClean="0"/>
              <a:t>・歳入：約６０１億円、歳出：約５６６億円</a:t>
            </a:r>
            <a:endParaRPr kumimoji="1" lang="en-US" altLang="ja-JP" sz="3600" dirty="0" smtClean="0"/>
          </a:p>
          <a:p>
            <a:r>
              <a:rPr lang="ja-JP" altLang="en-US" sz="3600" dirty="0" smtClean="0"/>
              <a:t>・自主財源：５４％、依存財源：４６％</a:t>
            </a:r>
            <a:endParaRPr kumimoji="1" lang="en-US" altLang="ja-JP" sz="3600" dirty="0" smtClean="0"/>
          </a:p>
          <a:p>
            <a:r>
              <a:rPr lang="ja-JP" altLang="en-US" sz="3600" dirty="0" smtClean="0"/>
              <a:t>・貯金：約２７６億円、借入残高：約２１８億円</a:t>
            </a:r>
            <a:endParaRPr lang="en-US" altLang="ja-JP" sz="3600" dirty="0" smtClean="0"/>
          </a:p>
          <a:p>
            <a:r>
              <a:rPr kumimoji="1" lang="ja-JP" altLang="en-US" sz="3600" dirty="0" smtClean="0"/>
              <a:t>・財政力指数：０</a:t>
            </a:r>
            <a:r>
              <a:rPr kumimoji="1" lang="en-US" altLang="ja-JP" sz="3600" dirty="0" smtClean="0"/>
              <a:t>.</a:t>
            </a:r>
            <a:r>
              <a:rPr kumimoji="1" lang="ja-JP" altLang="en-US" sz="3600" dirty="0" smtClean="0"/>
              <a:t>８７１（行政運営に必要なお金に対する収入の過去３年間の平均）</a:t>
            </a:r>
            <a:endParaRPr kumimoji="1" lang="en-US" altLang="ja-JP" sz="3600" dirty="0" smtClean="0"/>
          </a:p>
          <a:p>
            <a:r>
              <a:rPr lang="ja-JP" altLang="en-US" sz="3600" dirty="0" smtClean="0"/>
              <a:t>・実質公債費比率：５</a:t>
            </a:r>
            <a:r>
              <a:rPr lang="en-US" altLang="ja-JP" sz="3600" dirty="0" smtClean="0"/>
              <a:t>.</a:t>
            </a:r>
            <a:r>
              <a:rPr lang="ja-JP" altLang="en-US" sz="3600" dirty="0" smtClean="0"/>
              <a:t>６％（標準的な基準額に対する借入金の返済額の割合で過去３年間の平均で財政健全化を示す）</a:t>
            </a:r>
            <a:endParaRPr lang="en-US" altLang="ja-JP" sz="3600" dirty="0" smtClean="0"/>
          </a:p>
          <a:p>
            <a:r>
              <a:rPr kumimoji="1" lang="ja-JP" altLang="en-US" sz="3600" dirty="0" smtClean="0"/>
              <a:t>・財政運営は、まず貯金をしてから事業を開始している</a:t>
            </a:r>
            <a:endParaRPr kumimoji="1" lang="ja-JP" altLang="en-US" sz="3600" dirty="0"/>
          </a:p>
        </p:txBody>
      </p:sp>
    </p:spTree>
    <p:extLst>
      <p:ext uri="{BB962C8B-B14F-4D97-AF65-F5344CB8AC3E}">
        <p14:creationId xmlns:p14="http://schemas.microsoft.com/office/powerpoint/2010/main" val="23861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8806" y="275497"/>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3" name="テキスト ボックス 2"/>
          <p:cNvSpPr txBox="1"/>
          <p:nvPr/>
        </p:nvSpPr>
        <p:spPr>
          <a:xfrm>
            <a:off x="695459" y="1534782"/>
            <a:ext cx="10650828" cy="4524315"/>
          </a:xfrm>
          <a:prstGeom prst="rect">
            <a:avLst/>
          </a:prstGeom>
          <a:noFill/>
        </p:spPr>
        <p:txBody>
          <a:bodyPr wrap="square" rtlCol="0">
            <a:spAutoFit/>
          </a:bodyPr>
          <a:lstStyle/>
          <a:p>
            <a:r>
              <a:rPr kumimoji="1" lang="ja-JP" altLang="en-US" sz="3600" dirty="0" smtClean="0"/>
              <a:t>令和５年１月から、妊娠届出時より</a:t>
            </a:r>
            <a:r>
              <a:rPr lang="ja-JP" altLang="en-US" sz="3600" dirty="0" smtClean="0"/>
              <a:t>妊婦や子育て家庭に寄り添い、必要な支援をする伴奏型相談支援の充実を図るとともに、経済的支援（出産応援：５万円支給、子育て応援：５万円支給）を実施している。</a:t>
            </a:r>
            <a:endParaRPr lang="en-US" altLang="ja-JP" sz="3600" dirty="0" smtClean="0"/>
          </a:p>
          <a:p>
            <a:r>
              <a:rPr kumimoji="1" lang="ja-JP" altLang="en-US" sz="3600" dirty="0" smtClean="0"/>
              <a:t>１０月より、現金支給から、電子クーポンシステムへ運用を変更する。</a:t>
            </a:r>
            <a:endParaRPr kumimoji="1" lang="en-US" altLang="ja-JP" sz="3600" dirty="0" smtClean="0"/>
          </a:p>
          <a:p>
            <a:r>
              <a:rPr lang="ja-JP" altLang="en-US" sz="3600" dirty="0" smtClean="0"/>
              <a:t>専用サイト内で対象者にポイント（１円＝１ポイント）</a:t>
            </a:r>
            <a:r>
              <a:rPr lang="en-US" altLang="ja-JP" sz="3600" dirty="0" smtClean="0"/>
              <a:t/>
            </a:r>
            <a:br>
              <a:rPr lang="en-US" altLang="ja-JP" sz="3600" dirty="0" smtClean="0"/>
            </a:br>
            <a:r>
              <a:rPr lang="ja-JP" altLang="en-US" sz="3600" dirty="0" smtClean="0"/>
              <a:t>を付与し、電子カタログから商品・サービスを購入する</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10627" y="88062"/>
            <a:ext cx="5344732"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862884" y="3181185"/>
            <a:ext cx="9994006" cy="646331"/>
          </a:xfrm>
          <a:prstGeom prst="rect">
            <a:avLst/>
          </a:prstGeom>
          <a:noFill/>
        </p:spPr>
        <p:txBody>
          <a:bodyPr wrap="square" rtlCol="0">
            <a:spAutoFit/>
          </a:bodyPr>
          <a:lstStyle/>
          <a:p>
            <a:r>
              <a:rPr kumimoji="1" lang="ja-JP" altLang="en-US" sz="3600" dirty="0" smtClean="0">
                <a:solidFill>
                  <a:srgbClr val="0070C0"/>
                </a:solidFill>
              </a:rPr>
              <a:t>問：防災推進員の位置づけと役割、活動の実績は</a:t>
            </a:r>
            <a:endParaRPr kumimoji="1" lang="ja-JP" altLang="en-US" sz="3600" dirty="0">
              <a:solidFill>
                <a:srgbClr val="0070C0"/>
              </a:solidFill>
            </a:endParaRPr>
          </a:p>
        </p:txBody>
      </p:sp>
      <p:sp>
        <p:nvSpPr>
          <p:cNvPr id="5" name="テキスト ボックス 4"/>
          <p:cNvSpPr txBox="1"/>
          <p:nvPr/>
        </p:nvSpPr>
        <p:spPr>
          <a:xfrm>
            <a:off x="862884" y="3827516"/>
            <a:ext cx="11062954" cy="2862322"/>
          </a:xfrm>
          <a:prstGeom prst="rect">
            <a:avLst/>
          </a:prstGeom>
          <a:noFill/>
        </p:spPr>
        <p:txBody>
          <a:bodyPr wrap="square" rtlCol="0">
            <a:spAutoFit/>
          </a:bodyPr>
          <a:lstStyle/>
          <a:p>
            <a:r>
              <a:rPr lang="ja-JP" altLang="en-US" sz="3600" dirty="0" smtClean="0"/>
              <a:t>答：防災ひとづくり講座修了者を防災推進員として位置づけ、地域の防災リーダーとしての活躍を期待</a:t>
            </a:r>
            <a:endParaRPr lang="en-US" altLang="ja-JP" sz="3600" dirty="0" smtClean="0"/>
          </a:p>
          <a:p>
            <a:r>
              <a:rPr kumimoji="1" lang="ja-JP" altLang="en-US" sz="3600" dirty="0" smtClean="0"/>
              <a:t>自治会長を補佐し、自主防災組織への継続した就任、自主防災訓練の企画や実施、呼びかけ、災害発生時には避難誘導や避難所運営</a:t>
            </a:r>
            <a:endParaRPr kumimoji="1" lang="ja-JP" altLang="en-US" sz="3600" dirty="0"/>
          </a:p>
        </p:txBody>
      </p:sp>
      <p:sp>
        <p:nvSpPr>
          <p:cNvPr id="3" name="テキスト ボックス 2"/>
          <p:cNvSpPr txBox="1"/>
          <p:nvPr/>
        </p:nvSpPr>
        <p:spPr>
          <a:xfrm>
            <a:off x="862884" y="1426859"/>
            <a:ext cx="10676586" cy="1754326"/>
          </a:xfrm>
          <a:prstGeom prst="rect">
            <a:avLst/>
          </a:prstGeom>
          <a:noFill/>
        </p:spPr>
        <p:txBody>
          <a:bodyPr wrap="square" rtlCol="0">
            <a:spAutoFit/>
          </a:bodyPr>
          <a:lstStyle/>
          <a:p>
            <a:r>
              <a:rPr kumimoji="1" lang="ja-JP" altLang="en-US" sz="3600" dirty="0" smtClean="0"/>
              <a:t>主旨：地震などの災害発生直後の対応は地域の防災力によるところが大きいので、地域の防災体制を高める環境整備を推進</a:t>
            </a:r>
            <a:endParaRPr kumimoji="1" lang="ja-JP" altLang="en-US" sz="3600" dirty="0"/>
          </a:p>
        </p:txBody>
      </p:sp>
      <p:sp>
        <p:nvSpPr>
          <p:cNvPr id="6" name="テキスト ボックス 5"/>
          <p:cNvSpPr txBox="1"/>
          <p:nvPr/>
        </p:nvSpPr>
        <p:spPr>
          <a:xfrm>
            <a:off x="862884" y="819016"/>
            <a:ext cx="10483403" cy="646331"/>
          </a:xfrm>
          <a:prstGeom prst="rect">
            <a:avLst/>
          </a:prstGeom>
          <a:noFill/>
        </p:spPr>
        <p:txBody>
          <a:bodyPr wrap="square" rtlCol="0">
            <a:spAutoFit/>
          </a:bodyPr>
          <a:lstStyle/>
          <a:p>
            <a:r>
              <a:rPr kumimoji="1" lang="ja-JP" altLang="en-US" sz="3600" dirty="0" smtClean="0"/>
              <a:t>質問：地域における防災体制の整備促進について</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80327" y="390608"/>
            <a:ext cx="5473521"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450760" y="1607844"/>
            <a:ext cx="11397802" cy="646331"/>
          </a:xfrm>
          <a:prstGeom prst="rect">
            <a:avLst/>
          </a:prstGeom>
          <a:noFill/>
        </p:spPr>
        <p:txBody>
          <a:bodyPr wrap="square" rtlCol="0">
            <a:spAutoFit/>
          </a:bodyPr>
          <a:lstStyle/>
          <a:p>
            <a:r>
              <a:rPr kumimoji="1" lang="ja-JP" altLang="en-US" sz="3600" dirty="0" smtClean="0">
                <a:solidFill>
                  <a:srgbClr val="0070C0"/>
                </a:solidFill>
              </a:rPr>
              <a:t>問：防災推進員の活動を記録し、情報公開しては</a:t>
            </a:r>
            <a:endParaRPr kumimoji="1" lang="ja-JP" altLang="en-US" sz="3600" dirty="0">
              <a:solidFill>
                <a:srgbClr val="0070C0"/>
              </a:solidFill>
            </a:endParaRPr>
          </a:p>
        </p:txBody>
      </p:sp>
      <p:sp>
        <p:nvSpPr>
          <p:cNvPr id="5" name="テキスト ボックス 4"/>
          <p:cNvSpPr txBox="1"/>
          <p:nvPr/>
        </p:nvSpPr>
        <p:spPr>
          <a:xfrm>
            <a:off x="540913" y="2701970"/>
            <a:ext cx="11307649" cy="2862322"/>
          </a:xfrm>
          <a:prstGeom prst="rect">
            <a:avLst/>
          </a:prstGeom>
          <a:noFill/>
        </p:spPr>
        <p:txBody>
          <a:bodyPr wrap="square" rtlCol="0">
            <a:spAutoFit/>
          </a:bodyPr>
          <a:lstStyle/>
          <a:p>
            <a:r>
              <a:rPr kumimoji="1" lang="ja-JP" altLang="en-US" sz="3600" dirty="0" smtClean="0"/>
              <a:t>答：防災推進員の活動は自主的な活動を期待しているため活動報告の提出は求めていないが、報告された場合、活動記録として残している。</a:t>
            </a:r>
            <a:endParaRPr kumimoji="1" lang="en-US" altLang="ja-JP" sz="3600" dirty="0" smtClean="0"/>
          </a:p>
          <a:p>
            <a:r>
              <a:rPr lang="ja-JP" altLang="en-US" sz="3600" dirty="0" smtClean="0"/>
              <a:t>今後、提出された活動記録の市ウエブサイトへの記載や各種講座、推進員を対象として講演会で紹介する。</a:t>
            </a:r>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4569" y="386367"/>
            <a:ext cx="4365938" cy="646331"/>
          </a:xfrm>
          <a:prstGeom prst="rect">
            <a:avLst/>
          </a:prstGeom>
          <a:noFill/>
        </p:spPr>
        <p:txBody>
          <a:bodyPr wrap="square" rtlCol="0">
            <a:spAutoFit/>
          </a:bodyPr>
          <a:lstStyle/>
          <a:p>
            <a:r>
              <a:rPr kumimoji="1" lang="ja-JP" altLang="en-US" sz="3600" dirty="0" smtClean="0">
                <a:solidFill>
                  <a:srgbClr val="FF0000"/>
                </a:solidFill>
              </a:rPr>
              <a:t>スパークの一般質問</a:t>
            </a:r>
            <a:endParaRPr kumimoji="1" lang="ja-JP" altLang="en-US" sz="3600" dirty="0">
              <a:solidFill>
                <a:srgbClr val="FF0000"/>
              </a:solidFill>
            </a:endParaRPr>
          </a:p>
        </p:txBody>
      </p:sp>
      <p:sp>
        <p:nvSpPr>
          <p:cNvPr id="3" name="テキスト ボックス 2"/>
          <p:cNvSpPr txBox="1"/>
          <p:nvPr/>
        </p:nvSpPr>
        <p:spPr>
          <a:xfrm>
            <a:off x="875763" y="1609756"/>
            <a:ext cx="10496282" cy="646331"/>
          </a:xfrm>
          <a:prstGeom prst="rect">
            <a:avLst/>
          </a:prstGeom>
          <a:noFill/>
        </p:spPr>
        <p:txBody>
          <a:bodyPr wrap="square" rtlCol="0">
            <a:spAutoFit/>
          </a:bodyPr>
          <a:lstStyle/>
          <a:p>
            <a:r>
              <a:rPr kumimoji="1" lang="ja-JP" altLang="en-US" sz="3600" dirty="0" smtClean="0">
                <a:solidFill>
                  <a:srgbClr val="0070C0"/>
                </a:solidFill>
              </a:rPr>
              <a:t>問：地域の防災力をどのように啓発、育成していくか</a:t>
            </a:r>
            <a:endParaRPr kumimoji="1" lang="ja-JP" altLang="en-US" sz="3600" dirty="0">
              <a:solidFill>
                <a:srgbClr val="0070C0"/>
              </a:solidFill>
            </a:endParaRPr>
          </a:p>
        </p:txBody>
      </p:sp>
      <p:sp>
        <p:nvSpPr>
          <p:cNvPr id="4" name="テキスト ボックス 3"/>
          <p:cNvSpPr txBox="1"/>
          <p:nvPr/>
        </p:nvSpPr>
        <p:spPr>
          <a:xfrm>
            <a:off x="785611" y="2717443"/>
            <a:ext cx="10676586" cy="3416320"/>
          </a:xfrm>
          <a:prstGeom prst="rect">
            <a:avLst/>
          </a:prstGeom>
          <a:noFill/>
        </p:spPr>
        <p:txBody>
          <a:bodyPr wrap="square" rtlCol="0">
            <a:spAutoFit/>
          </a:bodyPr>
          <a:lstStyle/>
          <a:p>
            <a:r>
              <a:rPr kumimoji="1" lang="ja-JP" altLang="en-US" sz="3600" dirty="0" smtClean="0"/>
              <a:t>答：全ての自治会長に「自主防災のてびき」を配布し、継続した自主防災組織の活動や自主防災訓練の実施、地域の方々への防災啓発をお願いしている。</a:t>
            </a:r>
            <a:endParaRPr kumimoji="1" lang="en-US" altLang="ja-JP" sz="3600" dirty="0" smtClean="0"/>
          </a:p>
          <a:p>
            <a:r>
              <a:rPr lang="ja-JP" altLang="en-US" sz="3600" dirty="0"/>
              <a:t>自治</a:t>
            </a:r>
            <a:r>
              <a:rPr lang="ja-JP" altLang="en-US" sz="3600" dirty="0" smtClean="0"/>
              <a:t>会長には防災推進員の名簿を渡したり、地域防災訓練の場において、防災推進員の役割や活動内容を紹介している。</a:t>
            </a:r>
            <a:endParaRPr kumimoji="1" lang="ja-JP" altLang="en-US" sz="3600" dirty="0"/>
          </a:p>
        </p:txBody>
      </p:sp>
    </p:spTree>
    <p:extLst>
      <p:ext uri="{BB962C8B-B14F-4D97-AF65-F5344CB8AC3E}">
        <p14:creationId xmlns:p14="http://schemas.microsoft.com/office/powerpoint/2010/main" val="11738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33352" y="35346"/>
            <a:ext cx="517730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579549" y="1451118"/>
            <a:ext cx="11397804" cy="1754326"/>
          </a:xfrm>
          <a:prstGeom prst="rect">
            <a:avLst/>
          </a:prstGeom>
          <a:noFill/>
        </p:spPr>
        <p:txBody>
          <a:bodyPr wrap="square" rtlCol="0">
            <a:spAutoFit/>
          </a:bodyPr>
          <a:lstStyle/>
          <a:p>
            <a:r>
              <a:rPr kumimoji="1" lang="ja-JP" altLang="en-US" sz="3600" dirty="0" smtClean="0"/>
              <a:t>主旨：加齢による「もの忘れ」と認知症を区別し、治る認知症と</a:t>
            </a:r>
            <a:r>
              <a:rPr lang="ja-JP" altLang="en-US" sz="3600" dirty="0" smtClean="0"/>
              <a:t>継続</a:t>
            </a:r>
            <a:r>
              <a:rPr lang="ja-JP" altLang="en-US" sz="3600" dirty="0"/>
              <a:t>治療が</a:t>
            </a:r>
            <a:r>
              <a:rPr kumimoji="1" lang="ja-JP" altLang="en-US" sz="3600" dirty="0" smtClean="0"/>
              <a:t>必要な認知症を区分するために、早期受診・早期治療を促進する環境を整備</a:t>
            </a:r>
            <a:endParaRPr kumimoji="1" lang="ja-JP" altLang="en-US" sz="3600" dirty="0"/>
          </a:p>
        </p:txBody>
      </p:sp>
      <p:sp>
        <p:nvSpPr>
          <p:cNvPr id="4" name="テキスト ボックス 3"/>
          <p:cNvSpPr txBox="1"/>
          <p:nvPr/>
        </p:nvSpPr>
        <p:spPr>
          <a:xfrm>
            <a:off x="579549" y="3251610"/>
            <a:ext cx="10934164" cy="1200329"/>
          </a:xfrm>
          <a:prstGeom prst="rect">
            <a:avLst/>
          </a:prstGeom>
          <a:noFill/>
        </p:spPr>
        <p:txBody>
          <a:bodyPr wrap="square" rtlCol="0">
            <a:spAutoFit/>
          </a:bodyPr>
          <a:lstStyle/>
          <a:p>
            <a:r>
              <a:rPr kumimoji="1" lang="ja-JP" altLang="en-US" sz="3600" dirty="0" smtClean="0">
                <a:solidFill>
                  <a:srgbClr val="0070C0"/>
                </a:solidFill>
              </a:rPr>
              <a:t>問：本市の介護認定において、もの忘れや認知症状がみられると判断される方の数は</a:t>
            </a:r>
            <a:endParaRPr kumimoji="1" lang="ja-JP" altLang="en-US" sz="3600" dirty="0">
              <a:solidFill>
                <a:srgbClr val="0070C0"/>
              </a:solidFill>
            </a:endParaRPr>
          </a:p>
        </p:txBody>
      </p:sp>
      <p:sp>
        <p:nvSpPr>
          <p:cNvPr id="5" name="テキスト ボックス 4"/>
          <p:cNvSpPr txBox="1"/>
          <p:nvPr/>
        </p:nvSpPr>
        <p:spPr>
          <a:xfrm>
            <a:off x="579549" y="4498105"/>
            <a:ext cx="11204619" cy="2308324"/>
          </a:xfrm>
          <a:prstGeom prst="rect">
            <a:avLst/>
          </a:prstGeom>
          <a:noFill/>
        </p:spPr>
        <p:txBody>
          <a:bodyPr wrap="square" rtlCol="0">
            <a:spAutoFit/>
          </a:bodyPr>
          <a:lstStyle/>
          <a:p>
            <a:r>
              <a:rPr kumimoji="1" lang="ja-JP" altLang="en-US" sz="3600" dirty="0" smtClean="0"/>
              <a:t>答：介護認定調査員が訪問調査時の様子で日常生活自立度（８段階）を判定している。</a:t>
            </a:r>
            <a:endParaRPr kumimoji="1" lang="en-US" altLang="ja-JP" sz="3600" dirty="0" smtClean="0"/>
          </a:p>
          <a:p>
            <a:r>
              <a:rPr kumimoji="1" lang="ja-JP" altLang="en-US" sz="3600" dirty="0" smtClean="0"/>
              <a:t>３段階以上は認知症で約４７００人（８</a:t>
            </a:r>
            <a:r>
              <a:rPr kumimoji="1" lang="en-US" altLang="ja-JP" sz="3600" dirty="0" smtClean="0"/>
              <a:t>/</a:t>
            </a:r>
            <a:r>
              <a:rPr kumimoji="1" lang="ja-JP" altLang="en-US" sz="3600" dirty="0" smtClean="0"/>
              <a:t>１）、令和７年度には５人に一人が認知症になると予測（国の推計）</a:t>
            </a:r>
            <a:endParaRPr kumimoji="1" lang="ja-JP" altLang="en-US" sz="3600" dirty="0"/>
          </a:p>
        </p:txBody>
      </p:sp>
      <p:sp>
        <p:nvSpPr>
          <p:cNvPr id="6" name="テキスト ボックス 5"/>
          <p:cNvSpPr txBox="1"/>
          <p:nvPr/>
        </p:nvSpPr>
        <p:spPr>
          <a:xfrm>
            <a:off x="579549" y="804787"/>
            <a:ext cx="11204620" cy="646331"/>
          </a:xfrm>
          <a:prstGeom prst="rect">
            <a:avLst/>
          </a:prstGeom>
          <a:noFill/>
        </p:spPr>
        <p:txBody>
          <a:bodyPr wrap="square" rtlCol="0">
            <a:spAutoFit/>
          </a:bodyPr>
          <a:lstStyle/>
          <a:p>
            <a:r>
              <a:rPr kumimoji="1" lang="ja-JP" altLang="en-US" sz="3600" dirty="0" smtClean="0"/>
              <a:t>質問：「もの忘れ」検診の推進について</a:t>
            </a:r>
            <a:endParaRPr kumimoji="1" lang="ja-JP" altLang="en-US" sz="3600" dirty="0"/>
          </a:p>
        </p:txBody>
      </p:sp>
    </p:spTree>
    <p:extLst>
      <p:ext uri="{BB962C8B-B14F-4D97-AF65-F5344CB8AC3E}">
        <p14:creationId xmlns:p14="http://schemas.microsoft.com/office/powerpoint/2010/main" val="259628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29493</TotalTime>
  <Words>1080</Words>
  <Application>Microsoft Office PowerPoint</Application>
  <PresentationFormat>ワイド画面</PresentationFormat>
  <Paragraphs>68</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第４２回市政報告会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１２月定例会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1768</cp:revision>
  <dcterms:created xsi:type="dcterms:W3CDTF">2013-10-16T10:26:16Z</dcterms:created>
  <dcterms:modified xsi:type="dcterms:W3CDTF">2023-10-23T03:10:33Z</dcterms:modified>
</cp:coreProperties>
</file>