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480" r:id="rId3"/>
    <p:sldId id="450" r:id="rId4"/>
    <p:sldId id="475" r:id="rId5"/>
    <p:sldId id="481" r:id="rId6"/>
    <p:sldId id="453" r:id="rId7"/>
    <p:sldId id="456" r:id="rId8"/>
    <p:sldId id="458" r:id="rId9"/>
    <p:sldId id="482" r:id="rId10"/>
    <p:sldId id="483" r:id="rId11"/>
    <p:sldId id="484" r:id="rId12"/>
    <p:sldId id="266"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2023/7/25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2023/7/25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2023/7/25</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b="1" dirty="0" smtClean="0">
                <a:solidFill>
                  <a:srgbClr val="0070C0"/>
                </a:solidFill>
              </a:rPr>
              <a:t>第</a:t>
            </a:r>
            <a:r>
              <a:rPr lang="ja-JP" altLang="en-US" dirty="0" smtClean="0">
                <a:solidFill>
                  <a:srgbClr val="0070C0"/>
                </a:solidFill>
              </a:rPr>
              <a:t>４１</a:t>
            </a:r>
            <a:r>
              <a:rPr kumimoji="1" lang="ja-JP" altLang="en-US" dirty="0" smtClean="0">
                <a:solidFill>
                  <a:srgbClr val="0070C0"/>
                </a:solidFill>
              </a:rPr>
              <a:t>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smtClean="0"/>
              <a:t>令和５年７</a:t>
            </a:r>
            <a:r>
              <a:rPr kumimoji="1" lang="ja-JP" altLang="en-US" sz="3600" dirty="0" smtClean="0"/>
              <a:t>月２９日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20473" y="231820"/>
            <a:ext cx="517730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489395" y="1271717"/>
            <a:ext cx="11397804" cy="1200329"/>
          </a:xfrm>
          <a:prstGeom prst="rect">
            <a:avLst/>
          </a:prstGeom>
          <a:noFill/>
        </p:spPr>
        <p:txBody>
          <a:bodyPr wrap="square" rtlCol="0">
            <a:spAutoFit/>
          </a:bodyPr>
          <a:lstStyle/>
          <a:p>
            <a:r>
              <a:rPr kumimoji="1" lang="ja-JP" altLang="en-US" sz="3600" dirty="0" smtClean="0"/>
              <a:t>質問主旨：運転免許証を返納した高齢者や軽度者を対象に、シニアカーのレンタルや購入の費用の一部支援を提案</a:t>
            </a:r>
            <a:endParaRPr kumimoji="1" lang="ja-JP" altLang="en-US" sz="3600" dirty="0"/>
          </a:p>
        </p:txBody>
      </p:sp>
      <p:sp>
        <p:nvSpPr>
          <p:cNvPr id="4" name="テキスト ボックス 3"/>
          <p:cNvSpPr txBox="1"/>
          <p:nvPr/>
        </p:nvSpPr>
        <p:spPr>
          <a:xfrm>
            <a:off x="489395" y="2742502"/>
            <a:ext cx="10934164" cy="1200329"/>
          </a:xfrm>
          <a:prstGeom prst="rect">
            <a:avLst/>
          </a:prstGeom>
          <a:noFill/>
        </p:spPr>
        <p:txBody>
          <a:bodyPr wrap="square" rtlCol="0">
            <a:spAutoFit/>
          </a:bodyPr>
          <a:lstStyle/>
          <a:p>
            <a:r>
              <a:rPr kumimoji="1" lang="ja-JP" altLang="en-US" sz="3600" dirty="0" smtClean="0">
                <a:solidFill>
                  <a:srgbClr val="0070C0"/>
                </a:solidFill>
              </a:rPr>
              <a:t>問：軽度者がシニアカーを利用する際に介護保険が適用できる条件は</a:t>
            </a:r>
            <a:endParaRPr kumimoji="1" lang="ja-JP" altLang="en-US" sz="3600" dirty="0">
              <a:solidFill>
                <a:srgbClr val="0070C0"/>
              </a:solidFill>
            </a:endParaRPr>
          </a:p>
        </p:txBody>
      </p:sp>
      <p:sp>
        <p:nvSpPr>
          <p:cNvPr id="5" name="テキスト ボックス 4"/>
          <p:cNvSpPr txBox="1"/>
          <p:nvPr/>
        </p:nvSpPr>
        <p:spPr>
          <a:xfrm>
            <a:off x="489395" y="4213287"/>
            <a:ext cx="11204619" cy="1754326"/>
          </a:xfrm>
          <a:prstGeom prst="rect">
            <a:avLst/>
          </a:prstGeom>
          <a:noFill/>
        </p:spPr>
        <p:txBody>
          <a:bodyPr wrap="square" rtlCol="0">
            <a:spAutoFit/>
          </a:bodyPr>
          <a:lstStyle/>
          <a:p>
            <a:r>
              <a:rPr kumimoji="1" lang="ja-JP" altLang="en-US" sz="3600" dirty="0" smtClean="0"/>
              <a:t>答：日常的に歩行が困難と認められた場合、医師が日常生活において移動の支援が特に必要であると判断し、サービス担当者会議で貸与が必要であるとされた場合</a:t>
            </a:r>
            <a:endParaRPr kumimoji="1" lang="ja-JP" altLang="en-US" sz="3600" dirty="0"/>
          </a:p>
        </p:txBody>
      </p:sp>
    </p:spTree>
    <p:extLst>
      <p:ext uri="{BB962C8B-B14F-4D97-AF65-F5344CB8AC3E}">
        <p14:creationId xmlns:p14="http://schemas.microsoft.com/office/powerpoint/2010/main" val="2596289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14412" y="270456"/>
            <a:ext cx="5151550"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901519" y="1687132"/>
            <a:ext cx="10766739" cy="1200329"/>
          </a:xfrm>
          <a:prstGeom prst="rect">
            <a:avLst/>
          </a:prstGeom>
          <a:noFill/>
        </p:spPr>
        <p:txBody>
          <a:bodyPr wrap="square" rtlCol="0">
            <a:spAutoFit/>
          </a:bodyPr>
          <a:lstStyle/>
          <a:p>
            <a:r>
              <a:rPr kumimoji="1" lang="ja-JP" altLang="en-US" sz="3600" dirty="0" smtClean="0">
                <a:solidFill>
                  <a:srgbClr val="0070C0"/>
                </a:solidFill>
              </a:rPr>
              <a:t>問：シニアカーの購入やレンタルする際の費用の一部を支援できないか</a:t>
            </a:r>
            <a:endParaRPr kumimoji="1" lang="en-US" altLang="ja-JP" sz="3600" dirty="0" smtClean="0">
              <a:solidFill>
                <a:srgbClr val="0070C0"/>
              </a:solidFill>
            </a:endParaRPr>
          </a:p>
        </p:txBody>
      </p:sp>
      <p:sp>
        <p:nvSpPr>
          <p:cNvPr id="4" name="テキスト ボックス 3"/>
          <p:cNvSpPr txBox="1"/>
          <p:nvPr/>
        </p:nvSpPr>
        <p:spPr>
          <a:xfrm>
            <a:off x="901519" y="3534696"/>
            <a:ext cx="10625071" cy="2308324"/>
          </a:xfrm>
          <a:prstGeom prst="rect">
            <a:avLst/>
          </a:prstGeom>
          <a:noFill/>
        </p:spPr>
        <p:txBody>
          <a:bodyPr wrap="square" rtlCol="0">
            <a:spAutoFit/>
          </a:bodyPr>
          <a:lstStyle/>
          <a:p>
            <a:r>
              <a:rPr kumimoji="1" lang="ja-JP" altLang="en-US" sz="3600" dirty="0" smtClean="0"/>
              <a:t>答：現在、購入やレンタルに対して費用の一部を負担することは考えている。</a:t>
            </a:r>
            <a:endParaRPr kumimoji="1" lang="en-US" altLang="ja-JP" sz="3600" dirty="0" smtClean="0"/>
          </a:p>
          <a:p>
            <a:r>
              <a:rPr kumimoji="1" lang="ja-JP" altLang="en-US" sz="3600" dirty="0" smtClean="0"/>
              <a:t>買い物も通院も運動の一環と捉え、</a:t>
            </a:r>
            <a:r>
              <a:rPr lang="ja-JP" altLang="en-US" sz="3600" dirty="0" smtClean="0"/>
              <a:t>できる</a:t>
            </a:r>
            <a:r>
              <a:rPr kumimoji="1" lang="ja-JP" altLang="en-US" sz="3600" dirty="0" smtClean="0"/>
              <a:t>限り歩いた方がフレイル予防にもなる。</a:t>
            </a:r>
            <a:endParaRPr kumimoji="1" lang="ja-JP" altLang="en-US" sz="3600" dirty="0"/>
          </a:p>
        </p:txBody>
      </p:sp>
    </p:spTree>
    <p:extLst>
      <p:ext uri="{BB962C8B-B14F-4D97-AF65-F5344CB8AC3E}">
        <p14:creationId xmlns:p14="http://schemas.microsoft.com/office/powerpoint/2010/main" val="459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19580" y="159063"/>
            <a:ext cx="3297896" cy="897005"/>
          </a:xfrm>
        </p:spPr>
        <p:txBody>
          <a:bodyPr>
            <a:normAutofit/>
          </a:bodyPr>
          <a:lstStyle/>
          <a:p>
            <a:r>
              <a:rPr lang="ja-JP" altLang="en-US" dirty="0">
                <a:solidFill>
                  <a:srgbClr val="FF0000"/>
                </a:solidFill>
              </a:rPr>
              <a:t>９</a:t>
            </a:r>
            <a:r>
              <a:rPr lang="ja-JP" altLang="en-US" dirty="0" smtClean="0">
                <a:solidFill>
                  <a:srgbClr val="FF0000"/>
                </a:solidFill>
              </a:rPr>
              <a:t>月定例会</a:t>
            </a:r>
            <a:endParaRPr kumimoji="1" lang="ja-JP" altLang="en-US" dirty="0">
              <a:solidFill>
                <a:srgbClr val="FF000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0070C0"/>
                </a:solidFill>
              </a:rPr>
              <a:t>開会</a:t>
            </a:r>
            <a:endParaRPr kumimoji="1" lang="en-US" altLang="ja-JP" sz="4200" dirty="0" smtClean="0">
              <a:solidFill>
                <a:srgbClr val="0070C0"/>
              </a:solidFill>
            </a:endParaRPr>
          </a:p>
          <a:p>
            <a:pPr marL="0" indent="0">
              <a:buNone/>
            </a:pPr>
            <a:r>
              <a:rPr lang="ja-JP" altLang="en-US" dirty="0"/>
              <a:t>　</a:t>
            </a:r>
            <a:r>
              <a:rPr lang="ja-JP" altLang="en-US" sz="3900" dirty="0" smtClean="0"/>
              <a:t>８月３１日（木）</a:t>
            </a:r>
            <a:endParaRPr lang="en-US" altLang="ja-JP" sz="3900" dirty="0" smtClean="0"/>
          </a:p>
          <a:p>
            <a:pPr marL="0" indent="0">
              <a:buNone/>
            </a:pPr>
            <a:r>
              <a:rPr kumimoji="1" lang="ja-JP" altLang="en-US" sz="4200" dirty="0" smtClean="0">
                <a:solidFill>
                  <a:srgbClr val="0070C0"/>
                </a:solidFill>
              </a:rPr>
              <a:t>・一般質問</a:t>
            </a:r>
            <a:endParaRPr kumimoji="1" lang="en-US" altLang="ja-JP" sz="4200" dirty="0" smtClean="0">
              <a:solidFill>
                <a:srgbClr val="0070C0"/>
              </a:solidFill>
            </a:endParaRPr>
          </a:p>
          <a:p>
            <a:pPr marL="0" indent="0">
              <a:buNone/>
            </a:pPr>
            <a:r>
              <a:rPr lang="ja-JP" altLang="en-US" dirty="0"/>
              <a:t>　</a:t>
            </a:r>
            <a:r>
              <a:rPr lang="ja-JP" altLang="en-US" sz="3900" dirty="0"/>
              <a:t>９</a:t>
            </a:r>
            <a:r>
              <a:rPr lang="ja-JP" altLang="en-US" sz="3900" dirty="0" smtClean="0"/>
              <a:t>月１３日（水）、１４日（木）</a:t>
            </a:r>
            <a:endParaRPr lang="en-US" altLang="ja-JP" sz="3900" dirty="0" smtClean="0"/>
          </a:p>
          <a:p>
            <a:pPr marL="0" indent="0">
              <a:buNone/>
            </a:pPr>
            <a:r>
              <a:rPr lang="ja-JP" altLang="en-US" sz="4200" dirty="0" smtClean="0">
                <a:solidFill>
                  <a:srgbClr val="0070C0"/>
                </a:solidFill>
              </a:rPr>
              <a:t>・常任委員会</a:t>
            </a:r>
            <a:endParaRPr lang="en-US" altLang="ja-JP" sz="4200" dirty="0" smtClean="0">
              <a:solidFill>
                <a:srgbClr val="0070C0"/>
              </a:solidFill>
            </a:endParaRPr>
          </a:p>
          <a:p>
            <a:pPr marL="0" indent="0">
              <a:buNone/>
            </a:pPr>
            <a:r>
              <a:rPr lang="ja-JP" altLang="en-US" sz="3200" dirty="0">
                <a:solidFill>
                  <a:srgbClr val="FF0000"/>
                </a:solidFill>
              </a:rPr>
              <a:t>　</a:t>
            </a:r>
            <a:r>
              <a:rPr lang="ja-JP" altLang="en-US" sz="3900" dirty="0" smtClean="0"/>
              <a:t>民生：９月２０日（水）、経済教育：２１日（木）</a:t>
            </a:r>
            <a:endParaRPr lang="en-US" altLang="ja-JP" sz="3900" dirty="0" smtClean="0"/>
          </a:p>
          <a:p>
            <a:pPr marL="0" indent="0">
              <a:buNone/>
            </a:pPr>
            <a:r>
              <a:rPr lang="ja-JP" altLang="en-US" sz="3900" dirty="0"/>
              <a:t>　</a:t>
            </a:r>
            <a:r>
              <a:rPr lang="ja-JP" altLang="en-US" sz="3900" dirty="0" smtClean="0"/>
              <a:t>建設水道：２２日（金）、総務：２５日（月）</a:t>
            </a:r>
            <a:endParaRPr lang="en-US" altLang="ja-JP" sz="3900" dirty="0" smtClean="0"/>
          </a:p>
          <a:p>
            <a:pPr marL="0" indent="0">
              <a:buNone/>
            </a:pPr>
            <a:r>
              <a:rPr kumimoji="1" lang="ja-JP" altLang="en-US" sz="4200" dirty="0" smtClean="0">
                <a:solidFill>
                  <a:srgbClr val="0070C0"/>
                </a:solidFill>
              </a:rPr>
              <a:t>・閉会</a:t>
            </a:r>
            <a:endParaRPr kumimoji="1" lang="en-US" altLang="ja-JP" sz="4200" dirty="0" smtClean="0">
              <a:solidFill>
                <a:srgbClr val="0070C0"/>
              </a:solidFill>
            </a:endParaRPr>
          </a:p>
          <a:p>
            <a:pPr marL="0" indent="0">
              <a:buNone/>
            </a:pPr>
            <a:r>
              <a:rPr lang="ja-JP" altLang="en-US" sz="3900" dirty="0"/>
              <a:t>　</a:t>
            </a:r>
            <a:r>
              <a:rPr lang="ja-JP" altLang="en-US" sz="3900" dirty="0" smtClean="0"/>
              <a:t>６月２８日（木）</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39401" y="549676"/>
            <a:ext cx="9800825" cy="769441"/>
          </a:xfrm>
          <a:prstGeom prst="rect">
            <a:avLst/>
          </a:prstGeom>
          <a:noFill/>
        </p:spPr>
        <p:txBody>
          <a:bodyPr wrap="square" rtlCol="0">
            <a:spAutoFit/>
          </a:bodyPr>
          <a:lstStyle/>
          <a:p>
            <a:r>
              <a:rPr kumimoji="1" lang="ja-JP" altLang="en-US" sz="4400" dirty="0" smtClean="0">
                <a:solidFill>
                  <a:srgbClr val="FF0000"/>
                </a:solidFill>
              </a:rPr>
              <a:t>令和５年臨時議会における補正予算</a:t>
            </a:r>
            <a:endParaRPr kumimoji="1" lang="ja-JP" altLang="en-US" sz="4400" dirty="0">
              <a:solidFill>
                <a:srgbClr val="FF0000"/>
              </a:solidFill>
            </a:endParaRPr>
          </a:p>
        </p:txBody>
      </p:sp>
      <p:sp>
        <p:nvSpPr>
          <p:cNvPr id="3" name="テキスト ボックス 2"/>
          <p:cNvSpPr txBox="1"/>
          <p:nvPr/>
        </p:nvSpPr>
        <p:spPr>
          <a:xfrm>
            <a:off x="592427" y="1931832"/>
            <a:ext cx="11050073" cy="3416320"/>
          </a:xfrm>
          <a:prstGeom prst="rect">
            <a:avLst/>
          </a:prstGeom>
          <a:noFill/>
        </p:spPr>
        <p:txBody>
          <a:bodyPr wrap="square" rtlCol="0">
            <a:spAutoFit/>
          </a:bodyPr>
          <a:lstStyle/>
          <a:p>
            <a:r>
              <a:rPr kumimoji="1" lang="ja-JP" altLang="en-US" sz="3600" dirty="0" smtClean="0"/>
              <a:t>・家計への影響が大きい住民税</a:t>
            </a:r>
            <a:r>
              <a:rPr lang="ja-JP" altLang="en-US" sz="3600" dirty="0" smtClean="0"/>
              <a:t>非課税世帯及び家計急変世帯に対し、１世帯当たり３万円給付</a:t>
            </a:r>
            <a:endParaRPr lang="en-US" altLang="ja-JP" sz="3600" dirty="0" smtClean="0"/>
          </a:p>
          <a:p>
            <a:r>
              <a:rPr kumimoji="1" lang="ja-JP" altLang="en-US" sz="3600" dirty="0" smtClean="0"/>
              <a:t>・市内経済活動の回復を目的としたプレミアム率１００％、販売価格５</a:t>
            </a:r>
            <a:r>
              <a:rPr kumimoji="1" lang="en-US" altLang="ja-JP" sz="3600" dirty="0" smtClean="0"/>
              <a:t>,</a:t>
            </a:r>
            <a:r>
              <a:rPr kumimoji="1" lang="ja-JP" altLang="en-US" sz="3600" dirty="0" smtClean="0"/>
              <a:t>０００円（５００円</a:t>
            </a:r>
            <a:r>
              <a:rPr kumimoji="1" lang="en-US" altLang="ja-JP" sz="3600" dirty="0" smtClean="0"/>
              <a:t>×</a:t>
            </a:r>
            <a:r>
              <a:rPr kumimoji="1" lang="ja-JP" altLang="en-US" sz="3600" dirty="0" smtClean="0"/>
              <a:t>２０枚）の商品券を販売（９月１日から１０月１５日までの間）（イオン、産文、アピタ）</a:t>
            </a:r>
            <a:endParaRPr kumimoji="1" lang="en-US" altLang="ja-JP" sz="3600" dirty="0" smtClean="0"/>
          </a:p>
          <a:p>
            <a:r>
              <a:rPr lang="ja-JP" altLang="en-US" sz="3600" dirty="0" smtClean="0"/>
              <a:t>利用期間：９月１日から１２月３１日まで</a:t>
            </a:r>
            <a:endParaRPr kumimoji="1" lang="ja-JP" altLang="en-US" sz="3600" dirty="0"/>
          </a:p>
        </p:txBody>
      </p:sp>
    </p:spTree>
    <p:extLst>
      <p:ext uri="{BB962C8B-B14F-4D97-AF65-F5344CB8AC3E}">
        <p14:creationId xmlns:p14="http://schemas.microsoft.com/office/powerpoint/2010/main" val="251919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05316" y="543010"/>
            <a:ext cx="7289445" cy="769441"/>
          </a:xfrm>
          <a:prstGeom prst="rect">
            <a:avLst/>
          </a:prstGeom>
          <a:noFill/>
        </p:spPr>
        <p:txBody>
          <a:bodyPr wrap="square" rtlCol="0">
            <a:spAutoFit/>
          </a:bodyPr>
          <a:lstStyle/>
          <a:p>
            <a:r>
              <a:rPr lang="ja-JP" altLang="en-US" sz="4400" dirty="0" smtClean="0">
                <a:solidFill>
                  <a:srgbClr val="FF0000"/>
                </a:solidFill>
              </a:rPr>
              <a:t>６月定例会における</a:t>
            </a:r>
            <a:r>
              <a:rPr kumimoji="1" lang="ja-JP" altLang="en-US" sz="4400" dirty="0" smtClean="0">
                <a:solidFill>
                  <a:srgbClr val="FF0000"/>
                </a:solidFill>
              </a:rPr>
              <a:t>補正予算</a:t>
            </a:r>
            <a:endParaRPr kumimoji="1" lang="ja-JP" altLang="en-US" sz="4400" dirty="0">
              <a:solidFill>
                <a:srgbClr val="FF0000"/>
              </a:solidFill>
            </a:endParaRPr>
          </a:p>
        </p:txBody>
      </p:sp>
      <p:sp>
        <p:nvSpPr>
          <p:cNvPr id="3" name="テキスト ボックス 2"/>
          <p:cNvSpPr txBox="1"/>
          <p:nvPr/>
        </p:nvSpPr>
        <p:spPr>
          <a:xfrm>
            <a:off x="579549" y="1814727"/>
            <a:ext cx="11269014" cy="3970318"/>
          </a:xfrm>
          <a:prstGeom prst="rect">
            <a:avLst/>
          </a:prstGeom>
          <a:noFill/>
        </p:spPr>
        <p:txBody>
          <a:bodyPr wrap="square" rtlCol="0">
            <a:spAutoFit/>
          </a:bodyPr>
          <a:lstStyle/>
          <a:p>
            <a:r>
              <a:rPr kumimoji="1" lang="ja-JP" altLang="en-US" sz="3600" dirty="0" smtClean="0"/>
              <a:t>・森林環境税：個人市民税と合わせ、年間１</a:t>
            </a:r>
            <a:r>
              <a:rPr kumimoji="1" lang="en-US" altLang="ja-JP" sz="3600" dirty="0" smtClean="0"/>
              <a:t>,</a:t>
            </a:r>
            <a:r>
              <a:rPr kumimoji="1" lang="ja-JP" altLang="en-US" sz="3600" dirty="0" smtClean="0"/>
              <a:t>０００円徴収</a:t>
            </a:r>
            <a:endParaRPr kumimoji="1" lang="en-US" altLang="ja-JP" sz="3600" dirty="0" smtClean="0"/>
          </a:p>
          <a:p>
            <a:r>
              <a:rPr lang="ja-JP" altLang="en-US" sz="3600" dirty="0" smtClean="0"/>
              <a:t>・ワクチン接種後に健康被害が生じた場合の救済制度の申請に必用な添付書類（診断書など）を準備するための費用を助成（上限５万円</a:t>
            </a:r>
            <a:r>
              <a:rPr lang="en-US" altLang="ja-JP" sz="3600" dirty="0" smtClean="0"/>
              <a:t>/</a:t>
            </a:r>
            <a:r>
              <a:rPr lang="ja-JP" altLang="en-US" sz="3600" dirty="0" smtClean="0"/>
              <a:t>申請）、過去５年間の分も可能</a:t>
            </a:r>
            <a:endParaRPr lang="en-US" altLang="ja-JP" sz="3600" dirty="0" smtClean="0"/>
          </a:p>
          <a:p>
            <a:r>
              <a:rPr kumimoji="1" lang="ja-JP" altLang="en-US" sz="3600" dirty="0" smtClean="0"/>
              <a:t>・コロナワクチン公費負担（８月末まで）：６５歳以上の高齢者、１２～６４歳までの基礎疾患保有者</a:t>
            </a:r>
            <a:endParaRPr kumimoji="1" lang="en-US" altLang="ja-JP" sz="3600" dirty="0" smtClean="0"/>
          </a:p>
          <a:p>
            <a:r>
              <a:rPr lang="ja-JP" altLang="en-US" sz="3600" dirty="0" smtClean="0"/>
              <a:t>・秋冬の分：希望者が接種をうけられるよう体制を確保</a:t>
            </a:r>
            <a:endParaRPr kumimoji="1" lang="ja-JP" altLang="en-US" sz="3600" dirty="0"/>
          </a:p>
        </p:txBody>
      </p:sp>
    </p:spTree>
    <p:extLst>
      <p:ext uri="{BB962C8B-B14F-4D97-AF65-F5344CB8AC3E}">
        <p14:creationId xmlns:p14="http://schemas.microsoft.com/office/powerpoint/2010/main" val="265780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47728" y="1841679"/>
            <a:ext cx="11681139" cy="4524315"/>
          </a:xfrm>
          <a:prstGeom prst="rect">
            <a:avLst/>
          </a:prstGeom>
          <a:noFill/>
        </p:spPr>
        <p:txBody>
          <a:bodyPr wrap="square" rtlCol="0">
            <a:spAutoFit/>
          </a:bodyPr>
          <a:lstStyle/>
          <a:p>
            <a:r>
              <a:rPr kumimoji="1" lang="ja-JP" altLang="en-US" sz="3600" dirty="0" smtClean="0"/>
              <a:t>・第２子以降の出産時に出産祝い金給付：対象児童一人当たり１０万円</a:t>
            </a:r>
            <a:endParaRPr kumimoji="1" lang="en-US" altLang="ja-JP" sz="3600" dirty="0" smtClean="0"/>
          </a:p>
          <a:p>
            <a:r>
              <a:rPr lang="ja-JP" altLang="en-US" sz="3600" dirty="0" smtClean="0"/>
              <a:t>・中学校３年生の保護者に給付：対象児童一人当たり３万円</a:t>
            </a:r>
            <a:endParaRPr lang="en-US" altLang="ja-JP" sz="3600" dirty="0" smtClean="0"/>
          </a:p>
          <a:p>
            <a:r>
              <a:rPr kumimoji="1" lang="ja-JP" altLang="en-US" sz="3600" dirty="0" smtClean="0"/>
              <a:t>・自治会が使用する備品の整備：４自治会（那加北洞、川島小網、那加大東町、蘇原野口町）</a:t>
            </a:r>
            <a:endParaRPr kumimoji="1" lang="en-US" altLang="ja-JP" sz="3600" dirty="0" smtClean="0"/>
          </a:p>
          <a:p>
            <a:r>
              <a:rPr lang="ja-JP" altLang="en-US" sz="3600" dirty="0" smtClean="0"/>
              <a:t>・新特別支援学校建設工事（建築：約４０億円、電気：約７億円、機械：約１６億円）を総合評価落札方式により各共同企業体と契約</a:t>
            </a:r>
            <a:endParaRPr kumimoji="1" lang="ja-JP" altLang="en-US" sz="3600" dirty="0"/>
          </a:p>
        </p:txBody>
      </p:sp>
      <p:sp>
        <p:nvSpPr>
          <p:cNvPr id="3" name="テキスト ボックス 2"/>
          <p:cNvSpPr txBox="1"/>
          <p:nvPr/>
        </p:nvSpPr>
        <p:spPr>
          <a:xfrm>
            <a:off x="2125014" y="476518"/>
            <a:ext cx="7109138" cy="769441"/>
          </a:xfrm>
          <a:prstGeom prst="rect">
            <a:avLst/>
          </a:prstGeom>
          <a:noFill/>
        </p:spPr>
        <p:txBody>
          <a:bodyPr wrap="square" rtlCol="0">
            <a:spAutoFit/>
          </a:bodyPr>
          <a:lstStyle/>
          <a:p>
            <a:r>
              <a:rPr kumimoji="1" lang="ja-JP" altLang="en-US" sz="4400" dirty="0" smtClean="0">
                <a:solidFill>
                  <a:srgbClr val="FF0000"/>
                </a:solidFill>
              </a:rPr>
              <a:t>６月定例会における補正予算</a:t>
            </a:r>
            <a:endParaRPr kumimoji="1" lang="ja-JP" altLang="en-US" sz="4400" dirty="0">
              <a:solidFill>
                <a:srgbClr val="FF0000"/>
              </a:solidFill>
            </a:endParaRPr>
          </a:p>
        </p:txBody>
      </p:sp>
    </p:spTree>
    <p:extLst>
      <p:ext uri="{BB962C8B-B14F-4D97-AF65-F5344CB8AC3E}">
        <p14:creationId xmlns:p14="http://schemas.microsoft.com/office/powerpoint/2010/main" val="398390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10613" y="292098"/>
            <a:ext cx="9865218" cy="1446550"/>
          </a:xfrm>
          <a:prstGeom prst="rect">
            <a:avLst/>
          </a:prstGeom>
          <a:noFill/>
        </p:spPr>
        <p:txBody>
          <a:bodyPr wrap="square" rtlCol="0">
            <a:spAutoFit/>
          </a:bodyPr>
          <a:lstStyle/>
          <a:p>
            <a:r>
              <a:rPr kumimoji="1" lang="ja-JP" altLang="en-US" sz="4400" dirty="0" smtClean="0">
                <a:solidFill>
                  <a:srgbClr val="FF0000"/>
                </a:solidFill>
              </a:rPr>
              <a:t>新特別支援学校建設工事における総合評価落札方式</a:t>
            </a:r>
            <a:endParaRPr kumimoji="1" lang="ja-JP" altLang="en-US" sz="4400" dirty="0">
              <a:solidFill>
                <a:srgbClr val="FF0000"/>
              </a:solidFill>
            </a:endParaRPr>
          </a:p>
        </p:txBody>
      </p:sp>
      <p:sp>
        <p:nvSpPr>
          <p:cNvPr id="3" name="テキスト ボックス 2"/>
          <p:cNvSpPr txBox="1"/>
          <p:nvPr/>
        </p:nvSpPr>
        <p:spPr>
          <a:xfrm>
            <a:off x="354168" y="1779687"/>
            <a:ext cx="11017877" cy="4524315"/>
          </a:xfrm>
          <a:prstGeom prst="rect">
            <a:avLst/>
          </a:prstGeom>
          <a:noFill/>
        </p:spPr>
        <p:txBody>
          <a:bodyPr wrap="square" rtlCol="0">
            <a:spAutoFit/>
          </a:bodyPr>
          <a:lstStyle/>
          <a:p>
            <a:r>
              <a:rPr kumimoji="1" lang="ja-JP" altLang="en-US" sz="3600" dirty="0" smtClean="0"/>
              <a:t>・工事発注</a:t>
            </a:r>
            <a:r>
              <a:rPr lang="ja-JP" altLang="en-US" sz="3600" dirty="0" smtClean="0"/>
              <a:t>で</a:t>
            </a:r>
            <a:r>
              <a:rPr kumimoji="1" lang="ja-JP" altLang="en-US" sz="3600" dirty="0" smtClean="0"/>
              <a:t>、「</a:t>
            </a:r>
            <a:r>
              <a:rPr lang="ja-JP" altLang="en-US" sz="3600" dirty="0" smtClean="0"/>
              <a:t>価格の安さ」だけでなく、技術力や安全性などの「質」を含めて</a:t>
            </a:r>
            <a:r>
              <a:rPr kumimoji="1" lang="ja-JP" altLang="en-US" sz="3600" dirty="0" smtClean="0"/>
              <a:t>審議、評価し、契約相手方を</a:t>
            </a:r>
            <a:r>
              <a:rPr lang="ja-JP" altLang="en-US" sz="3600" dirty="0" smtClean="0"/>
              <a:t>決定する方式</a:t>
            </a:r>
            <a:endParaRPr lang="en-US" altLang="ja-JP" sz="3600" dirty="0" smtClean="0"/>
          </a:p>
          <a:p>
            <a:r>
              <a:rPr kumimoji="1" lang="ja-JP" altLang="en-US" sz="3600" dirty="0" smtClean="0"/>
              <a:t>・施工能力、企業能力、配置予定技術者の能力、地域要件の各項目に、評価内容、評価基準、評価点を決める</a:t>
            </a:r>
            <a:endParaRPr kumimoji="1" lang="en-US" altLang="ja-JP" sz="3600" dirty="0" smtClean="0"/>
          </a:p>
          <a:p>
            <a:r>
              <a:rPr lang="ja-JP" altLang="en-US" sz="3600" dirty="0" smtClean="0"/>
              <a:t>・岐阜県建設研究センターにおいて審議</a:t>
            </a:r>
            <a:endParaRPr lang="en-US" altLang="ja-JP" sz="3600" dirty="0" smtClean="0"/>
          </a:p>
          <a:p>
            <a:r>
              <a:rPr kumimoji="1" lang="ja-JP" altLang="en-US" sz="3600" dirty="0" smtClean="0"/>
              <a:t>・価格と価格以外の両方を総合的に判断し決定</a:t>
            </a:r>
            <a:endParaRPr kumimoji="1" lang="en-US" altLang="ja-JP" sz="3600" dirty="0" smtClean="0"/>
          </a:p>
          <a:p>
            <a:r>
              <a:rPr lang="ja-JP" altLang="en-US" sz="3600" dirty="0" smtClean="0"/>
              <a:t>・公共施設の長期的な安定運営、工期の厳守を重視</a:t>
            </a:r>
            <a:endParaRPr kumimoji="1" lang="ja-JP" altLang="en-US" sz="3600" dirty="0"/>
          </a:p>
        </p:txBody>
      </p:sp>
    </p:spTree>
    <p:extLst>
      <p:ext uri="{BB962C8B-B14F-4D97-AF65-F5344CB8AC3E}">
        <p14:creationId xmlns:p14="http://schemas.microsoft.com/office/powerpoint/2010/main" val="234320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78806" y="275497"/>
            <a:ext cx="5628067" cy="769441"/>
          </a:xfrm>
          <a:prstGeom prst="rect">
            <a:avLst/>
          </a:prstGeom>
          <a:noFill/>
        </p:spPr>
        <p:txBody>
          <a:bodyPr wrap="square" rtlCol="0">
            <a:spAutoFit/>
          </a:bodyPr>
          <a:lstStyle/>
          <a:p>
            <a:r>
              <a:rPr kumimoji="1" lang="ja-JP" altLang="en-US" sz="4400" dirty="0" smtClean="0">
                <a:solidFill>
                  <a:srgbClr val="FF0000"/>
                </a:solidFill>
              </a:rPr>
              <a:t>各委員会における情報</a:t>
            </a:r>
            <a:endParaRPr kumimoji="1" lang="ja-JP" altLang="en-US" sz="4400" dirty="0">
              <a:solidFill>
                <a:srgbClr val="FF0000"/>
              </a:solidFill>
            </a:endParaRPr>
          </a:p>
        </p:txBody>
      </p:sp>
      <p:sp>
        <p:nvSpPr>
          <p:cNvPr id="3" name="テキスト ボックス 2"/>
          <p:cNvSpPr txBox="1"/>
          <p:nvPr/>
        </p:nvSpPr>
        <p:spPr>
          <a:xfrm>
            <a:off x="682580" y="1365161"/>
            <a:ext cx="10715224" cy="4524315"/>
          </a:xfrm>
          <a:prstGeom prst="rect">
            <a:avLst/>
          </a:prstGeom>
          <a:noFill/>
        </p:spPr>
        <p:txBody>
          <a:bodyPr wrap="square" rtlCol="0">
            <a:spAutoFit/>
          </a:bodyPr>
          <a:lstStyle/>
          <a:p>
            <a:r>
              <a:rPr kumimoji="1" lang="ja-JP" altLang="en-US" sz="3600" dirty="0" smtClean="0"/>
              <a:t>・本庁舎駐車場に駐車可能（７月から、１２０台）</a:t>
            </a:r>
            <a:endParaRPr kumimoji="1" lang="en-US" altLang="ja-JP" sz="3600" dirty="0" smtClean="0"/>
          </a:p>
          <a:p>
            <a:r>
              <a:rPr lang="ja-JP" altLang="en-US" sz="3600" dirty="0"/>
              <a:t>　</a:t>
            </a:r>
            <a:r>
              <a:rPr lang="ja-JP" altLang="en-US" sz="3600" dirty="0" smtClean="0"/>
              <a:t>市民公園駐車場からのシャトルバスは７月</a:t>
            </a:r>
            <a:r>
              <a:rPr lang="ja-JP" altLang="en-US" sz="3600" dirty="0" smtClean="0"/>
              <a:t>から無し。</a:t>
            </a:r>
            <a:endParaRPr lang="en-US" altLang="ja-JP" sz="3600" dirty="0" smtClean="0"/>
          </a:p>
          <a:p>
            <a:r>
              <a:rPr lang="ja-JP" altLang="en-US" sz="3600" dirty="0" smtClean="0"/>
              <a:t>・１１月５日（日）まで駐車場使用料金は無料</a:t>
            </a:r>
            <a:endParaRPr lang="en-US" altLang="ja-JP" sz="3600" dirty="0" smtClean="0"/>
          </a:p>
          <a:p>
            <a:r>
              <a:rPr lang="ja-JP" altLang="en-US" sz="3600" dirty="0" smtClean="0"/>
              <a:t>・１１月６日（月）から、３０分１００円（上限なし）</a:t>
            </a:r>
            <a:endParaRPr lang="en-US" altLang="ja-JP" sz="3600" dirty="0" smtClean="0"/>
          </a:p>
          <a:p>
            <a:r>
              <a:rPr lang="ja-JP" altLang="en-US" sz="3600" dirty="0"/>
              <a:t>　</a:t>
            </a:r>
            <a:r>
              <a:rPr lang="ja-JP" altLang="en-US" sz="3600" dirty="0" smtClean="0"/>
              <a:t>ただし、市役所利用者は３時間まで無料</a:t>
            </a:r>
            <a:endParaRPr lang="en-US" altLang="ja-JP" sz="3600" dirty="0" smtClean="0"/>
          </a:p>
          <a:p>
            <a:r>
              <a:rPr kumimoji="1" lang="ja-JP" altLang="en-US" sz="3600" dirty="0" smtClean="0"/>
              <a:t>・本市、関市、美濃加茂市と連携し、人口減少対策として、結婚を希望する男女の出逢いの機会創出のため、マッチングアプリを運営する会社と連携協定を結ぶ。</a:t>
            </a:r>
            <a:endParaRPr kumimoji="1" lang="ja-JP" altLang="en-US" sz="3600" dirty="0"/>
          </a:p>
        </p:txBody>
      </p:sp>
    </p:spTree>
    <p:extLst>
      <p:ext uri="{BB962C8B-B14F-4D97-AF65-F5344CB8AC3E}">
        <p14:creationId xmlns:p14="http://schemas.microsoft.com/office/powerpoint/2010/main" val="1860042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962142" y="218941"/>
            <a:ext cx="5344732"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862884" y="3020526"/>
            <a:ext cx="9994006" cy="646331"/>
          </a:xfrm>
          <a:prstGeom prst="rect">
            <a:avLst/>
          </a:prstGeom>
          <a:noFill/>
        </p:spPr>
        <p:txBody>
          <a:bodyPr wrap="square" rtlCol="0">
            <a:spAutoFit/>
          </a:bodyPr>
          <a:lstStyle/>
          <a:p>
            <a:r>
              <a:rPr kumimoji="1" lang="ja-JP" altLang="en-US" sz="3600" dirty="0" smtClean="0">
                <a:solidFill>
                  <a:srgbClr val="0070C0"/>
                </a:solidFill>
              </a:rPr>
              <a:t>問：迷惑行為とＳＮＳ発信をどう考えるか。</a:t>
            </a:r>
            <a:endParaRPr kumimoji="1" lang="ja-JP" altLang="en-US" sz="3600" dirty="0">
              <a:solidFill>
                <a:srgbClr val="0070C0"/>
              </a:solidFill>
            </a:endParaRPr>
          </a:p>
        </p:txBody>
      </p:sp>
      <p:sp>
        <p:nvSpPr>
          <p:cNvPr id="5" name="テキスト ボックス 4"/>
          <p:cNvSpPr txBox="1"/>
          <p:nvPr/>
        </p:nvSpPr>
        <p:spPr>
          <a:xfrm>
            <a:off x="862884" y="4070380"/>
            <a:ext cx="11062954" cy="1754326"/>
          </a:xfrm>
          <a:prstGeom prst="rect">
            <a:avLst/>
          </a:prstGeom>
          <a:noFill/>
        </p:spPr>
        <p:txBody>
          <a:bodyPr wrap="square" rtlCol="0">
            <a:spAutoFit/>
          </a:bodyPr>
          <a:lstStyle/>
          <a:p>
            <a:r>
              <a:rPr lang="ja-JP" altLang="en-US" sz="3600" dirty="0" smtClean="0"/>
              <a:t>答：自分を認めてほしいという欲求を</a:t>
            </a:r>
            <a:r>
              <a:rPr lang="ja-JP" altLang="en-US" sz="3600" dirty="0"/>
              <a:t>満たすため</a:t>
            </a:r>
            <a:r>
              <a:rPr lang="ja-JP" altLang="en-US" sz="3600" dirty="0" smtClean="0"/>
              <a:t>に、行為の善悪や社会的影響、犯罪性を考えず、手段を選ばない極めて悪質で許されない行為で残念</a:t>
            </a:r>
            <a:endParaRPr kumimoji="1" lang="ja-JP" altLang="en-US" sz="3600" dirty="0"/>
          </a:p>
        </p:txBody>
      </p:sp>
      <p:sp>
        <p:nvSpPr>
          <p:cNvPr id="3" name="テキスト ボックス 2"/>
          <p:cNvSpPr txBox="1"/>
          <p:nvPr/>
        </p:nvSpPr>
        <p:spPr>
          <a:xfrm>
            <a:off x="1056068" y="1171977"/>
            <a:ext cx="10676586" cy="1200329"/>
          </a:xfrm>
          <a:prstGeom prst="rect">
            <a:avLst/>
          </a:prstGeom>
          <a:noFill/>
        </p:spPr>
        <p:txBody>
          <a:bodyPr wrap="square" rtlCol="0">
            <a:spAutoFit/>
          </a:bodyPr>
          <a:lstStyle/>
          <a:p>
            <a:r>
              <a:rPr kumimoji="1" lang="ja-JP" altLang="en-US" sz="3600" dirty="0" smtClean="0"/>
              <a:t>質問主旨：飲食店における迷惑行為と</a:t>
            </a:r>
            <a:r>
              <a:rPr kumimoji="1" lang="en-US" altLang="ja-JP" sz="3600" dirty="0" smtClean="0"/>
              <a:t>SNS</a:t>
            </a:r>
            <a:r>
              <a:rPr kumimoji="1" lang="ja-JP" altLang="en-US" sz="3600" dirty="0" smtClean="0"/>
              <a:t>発信に関し、小中学生に対する道徳教育の確認</a:t>
            </a:r>
            <a:endParaRPr kumimoji="1" lang="ja-JP" altLang="en-US" sz="3600" dirty="0"/>
          </a:p>
        </p:txBody>
      </p:sp>
    </p:spTree>
    <p:extLst>
      <p:ext uri="{BB962C8B-B14F-4D97-AF65-F5344CB8AC3E}">
        <p14:creationId xmlns:p14="http://schemas.microsoft.com/office/powerpoint/2010/main" val="261179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80327" y="390608"/>
            <a:ext cx="5473521"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4" name="テキスト ボックス 3"/>
          <p:cNvSpPr txBox="1"/>
          <p:nvPr/>
        </p:nvSpPr>
        <p:spPr>
          <a:xfrm>
            <a:off x="450760" y="1330845"/>
            <a:ext cx="11397802" cy="1200329"/>
          </a:xfrm>
          <a:prstGeom prst="rect">
            <a:avLst/>
          </a:prstGeom>
          <a:noFill/>
        </p:spPr>
        <p:txBody>
          <a:bodyPr wrap="square" rtlCol="0">
            <a:spAutoFit/>
          </a:bodyPr>
          <a:lstStyle/>
          <a:p>
            <a:r>
              <a:rPr kumimoji="1" lang="ja-JP" altLang="en-US" sz="3600" dirty="0" smtClean="0">
                <a:solidFill>
                  <a:srgbClr val="0070C0"/>
                </a:solidFill>
              </a:rPr>
              <a:t>問：小中学生に対する個人の自由と他人への迷惑や責任についての道徳教育は</a:t>
            </a:r>
            <a:endParaRPr kumimoji="1" lang="ja-JP" altLang="en-US" sz="3600" dirty="0">
              <a:solidFill>
                <a:srgbClr val="0070C0"/>
              </a:solidFill>
            </a:endParaRPr>
          </a:p>
        </p:txBody>
      </p:sp>
      <p:sp>
        <p:nvSpPr>
          <p:cNvPr id="5" name="テキスト ボックス 4"/>
          <p:cNvSpPr txBox="1"/>
          <p:nvPr/>
        </p:nvSpPr>
        <p:spPr>
          <a:xfrm>
            <a:off x="540913" y="2701970"/>
            <a:ext cx="11307649" cy="3416320"/>
          </a:xfrm>
          <a:prstGeom prst="rect">
            <a:avLst/>
          </a:prstGeom>
          <a:noFill/>
        </p:spPr>
        <p:txBody>
          <a:bodyPr wrap="square" rtlCol="0">
            <a:spAutoFit/>
          </a:bodyPr>
          <a:lstStyle/>
          <a:p>
            <a:r>
              <a:rPr kumimoji="1" lang="ja-JP" altLang="en-US" sz="3600" dirty="0" smtClean="0"/>
              <a:t>答：小学校では、自由を大切に</a:t>
            </a:r>
            <a:r>
              <a:rPr kumimoji="1" lang="ja-JP" altLang="en-US" sz="3600" dirty="0" err="1" smtClean="0"/>
              <a:t>し</a:t>
            </a:r>
            <a:r>
              <a:rPr kumimoji="1" lang="ja-JP" altLang="en-US" sz="3600" dirty="0" smtClean="0"/>
              <a:t>自律的に判断し責任ある行動をとること、法や決まりを守り、自他の権利を大切にして義務を果たす。</a:t>
            </a:r>
            <a:endParaRPr kumimoji="1" lang="en-US" altLang="ja-JP" sz="3600" dirty="0" smtClean="0"/>
          </a:p>
          <a:p>
            <a:r>
              <a:rPr lang="ja-JP" altLang="en-US" sz="3600" dirty="0" smtClean="0"/>
              <a:t>中学校では、自律の精神を重んじ、自主的に考え誠実に実行して、その結果に責任を持つこと、法や決まりを守り、規律ある安定した社会の実現に努める。</a:t>
            </a:r>
            <a:endParaRPr kumimoji="1" lang="ja-JP" altLang="en-US" sz="3600" dirty="0"/>
          </a:p>
        </p:txBody>
      </p:sp>
    </p:spTree>
    <p:extLst>
      <p:ext uri="{BB962C8B-B14F-4D97-AF65-F5344CB8AC3E}">
        <p14:creationId xmlns:p14="http://schemas.microsoft.com/office/powerpoint/2010/main" val="3038681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54569" y="386367"/>
            <a:ext cx="4365938" cy="646331"/>
          </a:xfrm>
          <a:prstGeom prst="rect">
            <a:avLst/>
          </a:prstGeom>
          <a:noFill/>
        </p:spPr>
        <p:txBody>
          <a:bodyPr wrap="square" rtlCol="0">
            <a:spAutoFit/>
          </a:bodyPr>
          <a:lstStyle/>
          <a:p>
            <a:r>
              <a:rPr kumimoji="1" lang="ja-JP" altLang="en-US" sz="3600" dirty="0" smtClean="0">
                <a:solidFill>
                  <a:srgbClr val="FF0000"/>
                </a:solidFill>
              </a:rPr>
              <a:t>スパークの一般質問</a:t>
            </a:r>
            <a:endParaRPr kumimoji="1" lang="ja-JP" altLang="en-US" sz="3600" dirty="0">
              <a:solidFill>
                <a:srgbClr val="FF0000"/>
              </a:solidFill>
            </a:endParaRPr>
          </a:p>
        </p:txBody>
      </p:sp>
      <p:sp>
        <p:nvSpPr>
          <p:cNvPr id="3" name="テキスト ボックス 2"/>
          <p:cNvSpPr txBox="1"/>
          <p:nvPr/>
        </p:nvSpPr>
        <p:spPr>
          <a:xfrm>
            <a:off x="875763" y="1609756"/>
            <a:ext cx="10496282" cy="1200329"/>
          </a:xfrm>
          <a:prstGeom prst="rect">
            <a:avLst/>
          </a:prstGeom>
          <a:noFill/>
        </p:spPr>
        <p:txBody>
          <a:bodyPr wrap="square" rtlCol="0">
            <a:spAutoFit/>
          </a:bodyPr>
          <a:lstStyle/>
          <a:p>
            <a:r>
              <a:rPr kumimoji="1" lang="ja-JP" altLang="en-US" sz="3600" dirty="0" smtClean="0">
                <a:solidFill>
                  <a:srgbClr val="0070C0"/>
                </a:solidFill>
              </a:rPr>
              <a:t>問：</a:t>
            </a:r>
            <a:r>
              <a:rPr kumimoji="1" lang="en-US" altLang="ja-JP" sz="3600" dirty="0" smtClean="0">
                <a:solidFill>
                  <a:srgbClr val="0070C0"/>
                </a:solidFill>
              </a:rPr>
              <a:t>SNS</a:t>
            </a:r>
            <a:r>
              <a:rPr kumimoji="1" lang="ja-JP" altLang="en-US" sz="3600" dirty="0" smtClean="0">
                <a:solidFill>
                  <a:srgbClr val="0070C0"/>
                </a:solidFill>
              </a:rPr>
              <a:t>等の発信について、自由や責任に関する情報モラル教育は</a:t>
            </a:r>
            <a:endParaRPr kumimoji="1" lang="ja-JP" altLang="en-US" sz="3600" dirty="0">
              <a:solidFill>
                <a:srgbClr val="0070C0"/>
              </a:solidFill>
            </a:endParaRPr>
          </a:p>
        </p:txBody>
      </p:sp>
      <p:sp>
        <p:nvSpPr>
          <p:cNvPr id="4" name="テキスト ボックス 3"/>
          <p:cNvSpPr txBox="1"/>
          <p:nvPr/>
        </p:nvSpPr>
        <p:spPr>
          <a:xfrm>
            <a:off x="875763" y="3387144"/>
            <a:ext cx="10676586" cy="1754326"/>
          </a:xfrm>
          <a:prstGeom prst="rect">
            <a:avLst/>
          </a:prstGeom>
          <a:noFill/>
        </p:spPr>
        <p:txBody>
          <a:bodyPr wrap="square" rtlCol="0">
            <a:spAutoFit/>
          </a:bodyPr>
          <a:lstStyle/>
          <a:p>
            <a:r>
              <a:rPr kumimoji="1" lang="ja-JP" altLang="en-US" sz="3600" dirty="0" smtClean="0"/>
              <a:t>答：補助教材を活用し、善悪の判断、自律、自由と責任、遵法精神、公徳心の内容を学習、全教育活動の中で関連付け、情報モラルに関わる学習に取り組んでいる</a:t>
            </a:r>
            <a:endParaRPr kumimoji="1" lang="ja-JP" altLang="en-US" sz="3600" dirty="0"/>
          </a:p>
        </p:txBody>
      </p:sp>
    </p:spTree>
    <p:extLst>
      <p:ext uri="{BB962C8B-B14F-4D97-AF65-F5344CB8AC3E}">
        <p14:creationId xmlns:p14="http://schemas.microsoft.com/office/powerpoint/2010/main" val="117389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27719</TotalTime>
  <Words>811</Words>
  <Application>Microsoft Office PowerPoint</Application>
  <PresentationFormat>ワイド画面</PresentationFormat>
  <Paragraphs>59</Paragraphs>
  <Slides>12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12</vt:i4>
      </vt:variant>
    </vt:vector>
  </HeadingPairs>
  <TitlesOfParts>
    <vt:vector size="17" baseType="lpstr">
      <vt:lpstr>ＭＳ Ｐゴシック</vt:lpstr>
      <vt:lpstr>Arial</vt:lpstr>
      <vt:lpstr>Calibri</vt:lpstr>
      <vt:lpstr>Calibri Light</vt:lpstr>
      <vt:lpstr>Office テーマ</vt:lpstr>
      <vt:lpstr>第４１回市政報告会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９月定例会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1736</cp:revision>
  <dcterms:created xsi:type="dcterms:W3CDTF">2013-10-16T10:26:16Z</dcterms:created>
  <dcterms:modified xsi:type="dcterms:W3CDTF">2023-07-25T09:00:37Z</dcterms:modified>
</cp:coreProperties>
</file>