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50" r:id="rId3"/>
    <p:sldId id="472" r:id="rId4"/>
    <p:sldId id="475" r:id="rId5"/>
    <p:sldId id="476" r:id="rId6"/>
    <p:sldId id="477" r:id="rId7"/>
    <p:sldId id="478" r:id="rId8"/>
    <p:sldId id="453" r:id="rId9"/>
    <p:sldId id="473" r:id="rId10"/>
    <p:sldId id="456" r:id="rId11"/>
    <p:sldId id="458" r:id="rId12"/>
    <p:sldId id="479" r:id="rId13"/>
    <p:sldId id="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2023/4/14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2023/4/14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2023/4/14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lang="ja-JP" altLang="en-US" dirty="0">
                <a:solidFill>
                  <a:srgbClr val="0070C0"/>
                </a:solidFill>
              </a:rPr>
              <a:t>４０</a:t>
            </a:r>
            <a:r>
              <a:rPr kumimoji="1" lang="ja-JP" altLang="en-US" dirty="0" smtClean="0">
                <a:solidFill>
                  <a:srgbClr val="0070C0"/>
                </a:solidFill>
              </a:rPr>
              <a:t>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令和５年４</a:t>
            </a:r>
            <a:r>
              <a:rPr kumimoji="1" lang="ja-JP" altLang="en-US" sz="3600" dirty="0" smtClean="0"/>
              <a:t>月２２日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38648" y="399245"/>
            <a:ext cx="9169757"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772730" y="1886486"/>
            <a:ext cx="9994006" cy="646331"/>
          </a:xfrm>
          <a:prstGeom prst="rect">
            <a:avLst/>
          </a:prstGeom>
          <a:noFill/>
        </p:spPr>
        <p:txBody>
          <a:bodyPr wrap="square" rtlCol="0">
            <a:spAutoFit/>
          </a:bodyPr>
          <a:lstStyle/>
          <a:p>
            <a:r>
              <a:rPr kumimoji="1" lang="ja-JP" altLang="en-US" sz="3600" dirty="0" smtClean="0">
                <a:solidFill>
                  <a:srgbClr val="0070C0"/>
                </a:solidFill>
              </a:rPr>
              <a:t>問：都市計画道路岐阜鵜沼線の今後の見込みは</a:t>
            </a:r>
            <a:endParaRPr kumimoji="1" lang="ja-JP" altLang="en-US" sz="3600" dirty="0">
              <a:solidFill>
                <a:srgbClr val="0070C0"/>
              </a:solidFill>
            </a:endParaRPr>
          </a:p>
        </p:txBody>
      </p:sp>
      <p:sp>
        <p:nvSpPr>
          <p:cNvPr id="5" name="テキスト ボックス 4"/>
          <p:cNvSpPr txBox="1"/>
          <p:nvPr/>
        </p:nvSpPr>
        <p:spPr>
          <a:xfrm>
            <a:off x="772730" y="3250617"/>
            <a:ext cx="10625072" cy="1200329"/>
          </a:xfrm>
          <a:prstGeom prst="rect">
            <a:avLst/>
          </a:prstGeom>
          <a:noFill/>
        </p:spPr>
        <p:txBody>
          <a:bodyPr wrap="square" rtlCol="0">
            <a:spAutoFit/>
          </a:bodyPr>
          <a:lstStyle/>
          <a:p>
            <a:r>
              <a:rPr lang="ja-JP" altLang="en-US" sz="3600" dirty="0" smtClean="0"/>
              <a:t>答：川島三輪線から那加中通りまでの事業着手、現地への立ち入り調査、路線測量や道路詳細設計など</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62130" y="390608"/>
            <a:ext cx="9156879"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540913" y="1936152"/>
            <a:ext cx="9040970" cy="646331"/>
          </a:xfrm>
          <a:prstGeom prst="rect">
            <a:avLst/>
          </a:prstGeom>
          <a:noFill/>
        </p:spPr>
        <p:txBody>
          <a:bodyPr wrap="square" rtlCol="0">
            <a:spAutoFit/>
          </a:bodyPr>
          <a:lstStyle/>
          <a:p>
            <a:r>
              <a:rPr kumimoji="1" lang="ja-JP" altLang="en-US" sz="3600" dirty="0" smtClean="0">
                <a:solidFill>
                  <a:srgbClr val="0070C0"/>
                </a:solidFill>
              </a:rPr>
              <a:t>問：更なる工場用地の必要性をどう考えるか</a:t>
            </a:r>
            <a:endParaRPr kumimoji="1" lang="ja-JP" altLang="en-US" sz="3600" dirty="0">
              <a:solidFill>
                <a:srgbClr val="0070C0"/>
              </a:solidFill>
            </a:endParaRPr>
          </a:p>
        </p:txBody>
      </p:sp>
      <p:sp>
        <p:nvSpPr>
          <p:cNvPr id="5" name="テキスト ボックス 4"/>
          <p:cNvSpPr txBox="1"/>
          <p:nvPr/>
        </p:nvSpPr>
        <p:spPr>
          <a:xfrm>
            <a:off x="540913" y="3155689"/>
            <a:ext cx="10200069" cy="1754326"/>
          </a:xfrm>
          <a:prstGeom prst="rect">
            <a:avLst/>
          </a:prstGeom>
          <a:noFill/>
        </p:spPr>
        <p:txBody>
          <a:bodyPr wrap="square" rtlCol="0">
            <a:spAutoFit/>
          </a:bodyPr>
          <a:lstStyle/>
          <a:p>
            <a:r>
              <a:rPr kumimoji="1" lang="ja-JP" altLang="en-US" sz="3600" dirty="0" smtClean="0"/>
              <a:t>答：工場用地ニーズ調査や窓口への問い合わせからニーズが高いことがわかる。</a:t>
            </a:r>
            <a:endParaRPr kumimoji="1" lang="en-US" altLang="ja-JP" sz="3600" dirty="0" smtClean="0"/>
          </a:p>
          <a:p>
            <a:r>
              <a:rPr kumimoji="1" lang="ja-JP" altLang="en-US" sz="3600" dirty="0" smtClean="0"/>
              <a:t>「テックフォルテ各務原」の分譲販売分は既に完売</a:t>
            </a:r>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26520" y="35345"/>
            <a:ext cx="9156879"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321968" y="1027019"/>
            <a:ext cx="10959925" cy="1200329"/>
          </a:xfrm>
          <a:prstGeom prst="rect">
            <a:avLst/>
          </a:prstGeom>
          <a:noFill/>
        </p:spPr>
        <p:txBody>
          <a:bodyPr wrap="square" rtlCol="0">
            <a:spAutoFit/>
          </a:bodyPr>
          <a:lstStyle/>
          <a:p>
            <a:r>
              <a:rPr kumimoji="1" lang="ja-JP" altLang="en-US" sz="3600" dirty="0" smtClean="0">
                <a:solidFill>
                  <a:srgbClr val="0070C0"/>
                </a:solidFill>
              </a:rPr>
              <a:t>問：運動習慣の低下や食生活の悪化について、保護者への情報提供や保護者を巻き込んだ施策は。</a:t>
            </a:r>
            <a:endParaRPr kumimoji="1" lang="ja-JP" altLang="en-US" sz="3600" dirty="0">
              <a:solidFill>
                <a:srgbClr val="0070C0"/>
              </a:solidFill>
            </a:endParaRPr>
          </a:p>
        </p:txBody>
      </p:sp>
      <p:sp>
        <p:nvSpPr>
          <p:cNvPr id="4" name="テキスト ボックス 3"/>
          <p:cNvSpPr txBox="1"/>
          <p:nvPr/>
        </p:nvSpPr>
        <p:spPr>
          <a:xfrm>
            <a:off x="321968" y="2449581"/>
            <a:ext cx="11590989" cy="3970318"/>
          </a:xfrm>
          <a:prstGeom prst="rect">
            <a:avLst/>
          </a:prstGeom>
          <a:noFill/>
        </p:spPr>
        <p:txBody>
          <a:bodyPr wrap="square" rtlCol="0">
            <a:spAutoFit/>
          </a:bodyPr>
          <a:lstStyle/>
          <a:p>
            <a:r>
              <a:rPr kumimoji="1" lang="ja-JP" altLang="en-US" sz="3600" dirty="0" smtClean="0"/>
              <a:t>答：肥満度３０％以上の児童生徒と保護者対象に「夏休み健康教室」（リズム体操、生活習慣・食生活に関する医師や栄養教諭による個別指導）</a:t>
            </a:r>
            <a:endParaRPr kumimoji="1" lang="en-US" altLang="ja-JP" sz="3600" dirty="0" smtClean="0"/>
          </a:p>
          <a:p>
            <a:r>
              <a:rPr lang="ja-JP" altLang="en-US" sz="3600" dirty="0"/>
              <a:t>　</a:t>
            </a:r>
            <a:r>
              <a:rPr lang="ja-JP" altLang="en-US" sz="3600" dirty="0" smtClean="0"/>
              <a:t>小中学校の保護者と教職員対象に「健康講話」（子供たちの健康について）</a:t>
            </a:r>
            <a:endParaRPr lang="en-US" altLang="ja-JP" sz="3600" dirty="0" smtClean="0"/>
          </a:p>
          <a:p>
            <a:r>
              <a:rPr kumimoji="1" lang="ja-JP" altLang="en-US" sz="3600" dirty="0"/>
              <a:t>　</a:t>
            </a:r>
            <a:r>
              <a:rPr kumimoji="1" lang="ja-JP" altLang="en-US" sz="3600" dirty="0" smtClean="0"/>
              <a:t>小学４年・中学２年の児童生徒と保護者対象に学校医による</a:t>
            </a:r>
            <a:r>
              <a:rPr lang="ja-JP" altLang="en-US" sz="3600" dirty="0"/>
              <a:t>「学校別指導</a:t>
            </a:r>
            <a:r>
              <a:rPr lang="ja-JP" altLang="en-US" sz="3600" dirty="0" smtClean="0"/>
              <a:t>」（運動の大切さや正しい食習慣について）</a:t>
            </a:r>
            <a:endParaRPr kumimoji="1" lang="ja-JP" altLang="en-US" sz="3600" dirty="0"/>
          </a:p>
        </p:txBody>
      </p:sp>
    </p:spTree>
    <p:extLst>
      <p:ext uri="{BB962C8B-B14F-4D97-AF65-F5344CB8AC3E}">
        <p14:creationId xmlns:p14="http://schemas.microsoft.com/office/powerpoint/2010/main" val="144552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9580" y="159063"/>
            <a:ext cx="3297896" cy="897005"/>
          </a:xfrm>
        </p:spPr>
        <p:txBody>
          <a:bodyPr>
            <a:normAutofit/>
          </a:bodyPr>
          <a:lstStyle/>
          <a:p>
            <a:r>
              <a:rPr lang="ja-JP" altLang="en-US" dirty="0">
                <a:solidFill>
                  <a:srgbClr val="FF0000"/>
                </a:solidFill>
              </a:rPr>
              <a:t>６</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smtClean="0"/>
              <a:t>６月５日（月）</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a:t>６</a:t>
            </a:r>
            <a:r>
              <a:rPr lang="ja-JP" altLang="en-US" sz="3900" dirty="0" smtClean="0"/>
              <a:t>月１９日（月）、２０日（火）</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民生：６月２３日（金）、経済教育：２３日（金）</a:t>
            </a:r>
            <a:endParaRPr lang="en-US" altLang="ja-JP" sz="3900" dirty="0" smtClean="0"/>
          </a:p>
          <a:p>
            <a:pPr marL="0" indent="0">
              <a:buNone/>
            </a:pPr>
            <a:r>
              <a:rPr lang="ja-JP" altLang="en-US" sz="3900" dirty="0"/>
              <a:t>　</a:t>
            </a:r>
            <a:r>
              <a:rPr lang="ja-JP" altLang="en-US" sz="3900" dirty="0" smtClean="0"/>
              <a:t>建設水道：２６日（月）、総務：２６日（月）</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a:t>
            </a:r>
            <a:r>
              <a:rPr lang="ja-JP" altLang="en-US" sz="3900" dirty="0" smtClean="0"/>
              <a:t>６月</a:t>
            </a:r>
            <a:r>
              <a:rPr lang="ja-JP" altLang="en-US" sz="3900" dirty="0"/>
              <a:t>９</a:t>
            </a:r>
            <a:r>
              <a:rPr lang="ja-JP" altLang="en-US" sz="3900" dirty="0" smtClean="0"/>
              <a:t>８日（木）</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9710" y="130886"/>
            <a:ext cx="8229601" cy="769441"/>
          </a:xfrm>
          <a:prstGeom prst="rect">
            <a:avLst/>
          </a:prstGeom>
          <a:noFill/>
        </p:spPr>
        <p:txBody>
          <a:bodyPr wrap="square" rtlCol="0">
            <a:spAutoFit/>
          </a:bodyPr>
          <a:lstStyle/>
          <a:p>
            <a:r>
              <a:rPr kumimoji="1" lang="ja-JP" altLang="en-US" sz="4400" dirty="0" smtClean="0">
                <a:solidFill>
                  <a:srgbClr val="FF0000"/>
                </a:solidFill>
              </a:rPr>
              <a:t>令和４年度一般会計補正決算</a:t>
            </a:r>
            <a:endParaRPr kumimoji="1" lang="ja-JP" altLang="en-US" sz="4400" dirty="0">
              <a:solidFill>
                <a:srgbClr val="FF0000"/>
              </a:solidFill>
            </a:endParaRPr>
          </a:p>
        </p:txBody>
      </p:sp>
      <p:sp>
        <p:nvSpPr>
          <p:cNvPr id="4" name="テキスト ボックス 3"/>
          <p:cNvSpPr txBox="1"/>
          <p:nvPr/>
        </p:nvSpPr>
        <p:spPr>
          <a:xfrm>
            <a:off x="515154" y="1221702"/>
            <a:ext cx="5331853" cy="646331"/>
          </a:xfrm>
          <a:prstGeom prst="rect">
            <a:avLst/>
          </a:prstGeom>
          <a:noFill/>
        </p:spPr>
        <p:txBody>
          <a:bodyPr wrap="square" rtlCol="0">
            <a:spAutoFit/>
          </a:bodyPr>
          <a:lstStyle/>
          <a:p>
            <a:r>
              <a:rPr kumimoji="1" lang="ja-JP" altLang="en-US" sz="3600" dirty="0" smtClean="0"/>
              <a:t>補正総額：４億８</a:t>
            </a:r>
            <a:r>
              <a:rPr kumimoji="1" lang="en-US" altLang="ja-JP" sz="3600" dirty="0" smtClean="0"/>
              <a:t>,</a:t>
            </a:r>
            <a:r>
              <a:rPr kumimoji="1" lang="ja-JP" altLang="en-US" sz="3600" dirty="0" smtClean="0"/>
              <a:t>８００万円</a:t>
            </a:r>
            <a:endParaRPr kumimoji="1" lang="ja-JP" altLang="en-US" sz="3600" dirty="0"/>
          </a:p>
        </p:txBody>
      </p:sp>
      <p:sp>
        <p:nvSpPr>
          <p:cNvPr id="3" name="テキスト ボックス 2"/>
          <p:cNvSpPr txBox="1"/>
          <p:nvPr/>
        </p:nvSpPr>
        <p:spPr>
          <a:xfrm>
            <a:off x="515154" y="2189408"/>
            <a:ext cx="10212947" cy="2862322"/>
          </a:xfrm>
          <a:prstGeom prst="rect">
            <a:avLst/>
          </a:prstGeom>
          <a:noFill/>
        </p:spPr>
        <p:txBody>
          <a:bodyPr wrap="square" rtlCol="0">
            <a:spAutoFit/>
          </a:bodyPr>
          <a:lstStyle/>
          <a:p>
            <a:r>
              <a:rPr kumimoji="1" lang="ja-JP" altLang="en-US" sz="3600" dirty="0" smtClean="0"/>
              <a:t>・小学校窓ガラス飛散防止フィルム整備事業（８小学校）及び小学校体育館バスケットボールゴール改修事業（陵南小、尾崎小、那加二小）</a:t>
            </a:r>
            <a:endParaRPr kumimoji="1" lang="en-US" altLang="ja-JP" sz="3600" dirty="0" smtClean="0"/>
          </a:p>
          <a:p>
            <a:r>
              <a:rPr lang="ja-JP" altLang="en-US" sz="3600" dirty="0" smtClean="0"/>
              <a:t>・保育園等の送迎用バスに装備する「置き去り防止装置」装備の補助事業</a:t>
            </a:r>
            <a:endParaRPr kumimoji="1" lang="ja-JP" altLang="en-US" sz="3600" dirty="0"/>
          </a:p>
        </p:txBody>
      </p:sp>
    </p:spTree>
    <p:extLst>
      <p:ext uri="{BB962C8B-B14F-4D97-AF65-F5344CB8AC3E}">
        <p14:creationId xmlns:p14="http://schemas.microsoft.com/office/powerpoint/2010/main" val="26578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71235" y="476519"/>
            <a:ext cx="4365938" cy="769441"/>
          </a:xfrm>
          <a:prstGeom prst="rect">
            <a:avLst/>
          </a:prstGeom>
          <a:noFill/>
        </p:spPr>
        <p:txBody>
          <a:bodyPr wrap="square" rtlCol="0">
            <a:spAutoFit/>
          </a:bodyPr>
          <a:lstStyle/>
          <a:p>
            <a:r>
              <a:rPr kumimoji="1" lang="ja-JP" altLang="en-US" sz="4400" dirty="0" smtClean="0">
                <a:solidFill>
                  <a:srgbClr val="FF0000"/>
                </a:solidFill>
              </a:rPr>
              <a:t>令和５年度予算</a:t>
            </a:r>
            <a:endParaRPr kumimoji="1" lang="ja-JP" altLang="en-US" sz="4400" dirty="0">
              <a:solidFill>
                <a:srgbClr val="FF0000"/>
              </a:solidFill>
            </a:endParaRPr>
          </a:p>
        </p:txBody>
      </p:sp>
      <p:sp>
        <p:nvSpPr>
          <p:cNvPr id="3" name="テキスト ボックス 2"/>
          <p:cNvSpPr txBox="1"/>
          <p:nvPr/>
        </p:nvSpPr>
        <p:spPr>
          <a:xfrm>
            <a:off x="1326524" y="1957589"/>
            <a:ext cx="9414456" cy="3416320"/>
          </a:xfrm>
          <a:prstGeom prst="rect">
            <a:avLst/>
          </a:prstGeom>
          <a:noFill/>
        </p:spPr>
        <p:txBody>
          <a:bodyPr wrap="square" rtlCol="0">
            <a:spAutoFit/>
          </a:bodyPr>
          <a:lstStyle/>
          <a:p>
            <a:r>
              <a:rPr kumimoji="1" lang="ja-JP" altLang="en-US" sz="3600" dirty="0" smtClean="0"/>
              <a:t>・一般会計：５８８億円（令和４年度より１０％増）</a:t>
            </a:r>
            <a:endParaRPr kumimoji="1" lang="en-US" altLang="ja-JP" sz="3600" dirty="0" smtClean="0"/>
          </a:p>
          <a:p>
            <a:r>
              <a:rPr lang="ja-JP" altLang="en-US" sz="3600" dirty="0" smtClean="0"/>
              <a:t>・特別会計：３０７億円</a:t>
            </a:r>
            <a:endParaRPr lang="en-US" altLang="ja-JP" sz="3600" dirty="0" smtClean="0"/>
          </a:p>
          <a:p>
            <a:r>
              <a:rPr kumimoji="1" lang="ja-JP" altLang="en-US" sz="3600" dirty="0"/>
              <a:t>　</a:t>
            </a:r>
            <a:r>
              <a:rPr kumimoji="1" lang="ja-JP" altLang="en-US" sz="3600" dirty="0" smtClean="0"/>
              <a:t>（国民健康保険、介護保険、後期高齢者医療）</a:t>
            </a:r>
            <a:endParaRPr kumimoji="1" lang="en-US" altLang="ja-JP" sz="3600" dirty="0" smtClean="0"/>
          </a:p>
          <a:p>
            <a:r>
              <a:rPr lang="ja-JP" altLang="en-US" sz="3600" dirty="0" smtClean="0"/>
              <a:t>・企業会計：１０７億円</a:t>
            </a:r>
            <a:endParaRPr lang="en-US" altLang="ja-JP" sz="3600" dirty="0" smtClean="0"/>
          </a:p>
          <a:p>
            <a:r>
              <a:rPr kumimoji="1" lang="ja-JP" altLang="en-US" sz="3600" dirty="0"/>
              <a:t>　</a:t>
            </a:r>
            <a:r>
              <a:rPr kumimoji="1" lang="ja-JP" altLang="en-US" sz="3600" dirty="0" smtClean="0"/>
              <a:t>（水道事業、下水道事業）</a:t>
            </a:r>
            <a:endParaRPr kumimoji="1" lang="en-US" altLang="ja-JP" sz="3600" dirty="0" smtClean="0"/>
          </a:p>
          <a:p>
            <a:r>
              <a:rPr lang="ja-JP" altLang="en-US" sz="3600" dirty="0" smtClean="0"/>
              <a:t>・合計：１００２億円</a:t>
            </a:r>
            <a:endParaRPr kumimoji="1" lang="ja-JP" altLang="en-US" sz="3600" dirty="0"/>
          </a:p>
        </p:txBody>
      </p:sp>
    </p:spTree>
    <p:extLst>
      <p:ext uri="{BB962C8B-B14F-4D97-AF65-F5344CB8AC3E}">
        <p14:creationId xmlns:p14="http://schemas.microsoft.com/office/powerpoint/2010/main" val="302110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62884" y="1339402"/>
            <a:ext cx="10934164" cy="2308324"/>
          </a:xfrm>
          <a:prstGeom prst="rect">
            <a:avLst/>
          </a:prstGeom>
          <a:noFill/>
        </p:spPr>
        <p:txBody>
          <a:bodyPr wrap="square" rtlCol="0">
            <a:spAutoFit/>
          </a:bodyPr>
          <a:lstStyle/>
          <a:p>
            <a:r>
              <a:rPr kumimoji="1" lang="ja-JP" altLang="en-US" sz="3600" dirty="0" smtClean="0"/>
              <a:t>・市政</a:t>
            </a:r>
            <a:r>
              <a:rPr kumimoji="1" lang="en-US" altLang="ja-JP" sz="3600" dirty="0" smtClean="0"/>
              <a:t>PR</a:t>
            </a:r>
            <a:r>
              <a:rPr kumimoji="1" lang="ja-JP" altLang="en-US" sz="3600" dirty="0" smtClean="0"/>
              <a:t>動画作成事業</a:t>
            </a:r>
            <a:endParaRPr kumimoji="1" lang="en-US" altLang="ja-JP" sz="3600" dirty="0" smtClean="0"/>
          </a:p>
          <a:p>
            <a:r>
              <a:rPr lang="ja-JP" altLang="en-US" sz="3600" dirty="0"/>
              <a:t>　</a:t>
            </a:r>
            <a:r>
              <a:rPr lang="ja-JP" altLang="en-US" sz="3600" dirty="0" smtClean="0"/>
              <a:t>市の魅力や取り組みを紹介する動画を作成し、市の認知度向上と移住定住の促進を図る</a:t>
            </a:r>
            <a:endParaRPr lang="en-US" altLang="ja-JP" sz="3600" dirty="0" smtClean="0"/>
          </a:p>
          <a:p>
            <a:r>
              <a:rPr kumimoji="1" lang="ja-JP" altLang="en-US" sz="3600" dirty="0"/>
              <a:t>　</a:t>
            </a:r>
            <a:r>
              <a:rPr kumimoji="1" lang="ja-JP" altLang="en-US" sz="3600" dirty="0" smtClean="0"/>
              <a:t>イオンモールやユーチューブでの公開</a:t>
            </a:r>
            <a:endParaRPr kumimoji="1" lang="ja-JP" altLang="en-US" sz="3600" dirty="0"/>
          </a:p>
        </p:txBody>
      </p:sp>
      <p:sp>
        <p:nvSpPr>
          <p:cNvPr id="4" name="テキスト ボックス 3"/>
          <p:cNvSpPr txBox="1"/>
          <p:nvPr/>
        </p:nvSpPr>
        <p:spPr>
          <a:xfrm>
            <a:off x="3258355" y="283335"/>
            <a:ext cx="3786388" cy="769441"/>
          </a:xfrm>
          <a:prstGeom prst="rect">
            <a:avLst/>
          </a:prstGeom>
          <a:noFill/>
        </p:spPr>
        <p:txBody>
          <a:bodyPr wrap="square" rtlCol="0">
            <a:spAutoFit/>
          </a:bodyPr>
          <a:lstStyle/>
          <a:p>
            <a:r>
              <a:rPr kumimoji="1" lang="ja-JP" altLang="en-US" sz="4400" dirty="0" smtClean="0">
                <a:solidFill>
                  <a:srgbClr val="FF0000"/>
                </a:solidFill>
              </a:rPr>
              <a:t>主な新規事業</a:t>
            </a:r>
            <a:endParaRPr kumimoji="1" lang="ja-JP" altLang="en-US" sz="4400" dirty="0">
              <a:solidFill>
                <a:srgbClr val="FF0000"/>
              </a:solidFill>
            </a:endParaRPr>
          </a:p>
        </p:txBody>
      </p:sp>
      <p:sp>
        <p:nvSpPr>
          <p:cNvPr id="5" name="テキスト ボックス 4"/>
          <p:cNvSpPr txBox="1"/>
          <p:nvPr/>
        </p:nvSpPr>
        <p:spPr>
          <a:xfrm>
            <a:off x="695459" y="4134118"/>
            <a:ext cx="10779617" cy="2308324"/>
          </a:xfrm>
          <a:prstGeom prst="rect">
            <a:avLst/>
          </a:prstGeom>
          <a:noFill/>
        </p:spPr>
        <p:txBody>
          <a:bodyPr wrap="square" rtlCol="0">
            <a:spAutoFit/>
          </a:bodyPr>
          <a:lstStyle/>
          <a:p>
            <a:r>
              <a:rPr kumimoji="1" lang="ja-JP" altLang="en-US" sz="3600" dirty="0" smtClean="0"/>
              <a:t>・公用車電気自動車導入事業</a:t>
            </a:r>
            <a:endParaRPr kumimoji="1" lang="en-US" altLang="ja-JP" sz="3600" dirty="0" smtClean="0"/>
          </a:p>
          <a:p>
            <a:r>
              <a:rPr lang="ja-JP" altLang="en-US" sz="3600" dirty="0"/>
              <a:t>　</a:t>
            </a:r>
            <a:r>
              <a:rPr lang="ja-JP" altLang="en-US" sz="3600" dirty="0" smtClean="0"/>
              <a:t>公用車の電動化を進めていくため、電気自動車（軽）２台を購入、本庁舎地下駐車場に充電設備を設置</a:t>
            </a:r>
            <a:endParaRPr lang="en-US" altLang="ja-JP" sz="3600" dirty="0" smtClean="0"/>
          </a:p>
          <a:p>
            <a:r>
              <a:rPr kumimoji="1" lang="ja-JP" altLang="en-US" sz="3600" dirty="0"/>
              <a:t>　</a:t>
            </a:r>
            <a:r>
              <a:rPr lang="ja-JP" altLang="en-US" sz="3600" dirty="0" smtClean="0"/>
              <a:t>使う職員を特定せず使用し、アンケートに記入</a:t>
            </a:r>
            <a:endParaRPr kumimoji="1" lang="ja-JP" altLang="en-US" sz="3600" dirty="0"/>
          </a:p>
        </p:txBody>
      </p:sp>
    </p:spTree>
    <p:extLst>
      <p:ext uri="{BB962C8B-B14F-4D97-AF65-F5344CB8AC3E}">
        <p14:creationId xmlns:p14="http://schemas.microsoft.com/office/powerpoint/2010/main" val="398390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17430" y="373487"/>
            <a:ext cx="10019763" cy="2862322"/>
          </a:xfrm>
          <a:prstGeom prst="rect">
            <a:avLst/>
          </a:prstGeom>
          <a:noFill/>
        </p:spPr>
        <p:txBody>
          <a:bodyPr wrap="square" rtlCol="0">
            <a:spAutoFit/>
          </a:bodyPr>
          <a:lstStyle/>
          <a:p>
            <a:r>
              <a:rPr kumimoji="1" lang="ja-JP" altLang="en-US" sz="3600" dirty="0" smtClean="0"/>
              <a:t>・低所得妊婦に対する初回産科受診料支援事業</a:t>
            </a:r>
            <a:endParaRPr kumimoji="1" lang="en-US" altLang="ja-JP" sz="3600" dirty="0" smtClean="0"/>
          </a:p>
          <a:p>
            <a:r>
              <a:rPr lang="ja-JP" altLang="en-US" sz="3600" dirty="0"/>
              <a:t>　</a:t>
            </a:r>
            <a:r>
              <a:rPr lang="ja-JP" altLang="en-US" sz="3600" dirty="0" smtClean="0"/>
              <a:t>市民税非課税世帯の妊婦を対象に、初回の産科受診料の一部（上限１万円）を補助する。</a:t>
            </a:r>
            <a:endParaRPr lang="en-US" altLang="ja-JP" sz="3600" dirty="0" smtClean="0"/>
          </a:p>
          <a:p>
            <a:r>
              <a:rPr kumimoji="1" lang="ja-JP" altLang="en-US" sz="3600" dirty="0"/>
              <a:t>　</a:t>
            </a:r>
            <a:r>
              <a:rPr kumimoji="1" lang="ja-JP" altLang="en-US" sz="3600" dirty="0" smtClean="0"/>
              <a:t>妊娠期から子育て期に渡り、地域における切れ目のない支援を推進する。</a:t>
            </a:r>
            <a:endParaRPr kumimoji="1" lang="ja-JP" altLang="en-US" sz="3600" dirty="0"/>
          </a:p>
        </p:txBody>
      </p:sp>
      <p:sp>
        <p:nvSpPr>
          <p:cNvPr id="3" name="テキスト ボックス 2"/>
          <p:cNvSpPr txBox="1"/>
          <p:nvPr/>
        </p:nvSpPr>
        <p:spPr>
          <a:xfrm>
            <a:off x="1017430" y="3709116"/>
            <a:ext cx="10599315" cy="2308324"/>
          </a:xfrm>
          <a:prstGeom prst="rect">
            <a:avLst/>
          </a:prstGeom>
          <a:noFill/>
        </p:spPr>
        <p:txBody>
          <a:bodyPr wrap="square" rtlCol="0">
            <a:spAutoFit/>
          </a:bodyPr>
          <a:lstStyle/>
          <a:p>
            <a:r>
              <a:rPr kumimoji="1" lang="ja-JP" altLang="en-US" sz="3600" dirty="0" smtClean="0"/>
              <a:t>・</a:t>
            </a:r>
            <a:r>
              <a:rPr kumimoji="1" lang="ja-JP" altLang="en-US" sz="3600" dirty="0" err="1" smtClean="0"/>
              <a:t>障がい</a:t>
            </a:r>
            <a:r>
              <a:rPr kumimoji="1" lang="ja-JP" altLang="en-US" sz="3600" dirty="0" smtClean="0"/>
              <a:t>者雇用促進事業</a:t>
            </a:r>
            <a:endParaRPr kumimoji="1" lang="en-US" altLang="ja-JP" sz="3600" dirty="0" smtClean="0"/>
          </a:p>
          <a:p>
            <a:r>
              <a:rPr lang="ja-JP" altLang="en-US" sz="3600" dirty="0"/>
              <a:t>　</a:t>
            </a:r>
            <a:r>
              <a:rPr lang="ja-JP" altLang="en-US" sz="3600" dirty="0" smtClean="0"/>
              <a:t>市内企業を対象に、障がいのある方が職場に定着し活躍するためのノウハウを学ぶセミナーや、</a:t>
            </a:r>
            <a:r>
              <a:rPr lang="ja-JP" altLang="en-US" sz="3600" dirty="0" err="1" smtClean="0"/>
              <a:t>障がい</a:t>
            </a:r>
            <a:r>
              <a:rPr lang="ja-JP" altLang="en-US" sz="3600" dirty="0" smtClean="0"/>
              <a:t>者を積極的に雇用している企業の見学会を開催する。</a:t>
            </a:r>
            <a:endParaRPr kumimoji="1" lang="ja-JP" altLang="en-US" sz="3600" dirty="0"/>
          </a:p>
        </p:txBody>
      </p:sp>
    </p:spTree>
    <p:extLst>
      <p:ext uri="{BB962C8B-B14F-4D97-AF65-F5344CB8AC3E}">
        <p14:creationId xmlns:p14="http://schemas.microsoft.com/office/powerpoint/2010/main" val="355767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310" y="811370"/>
            <a:ext cx="10869770" cy="1754326"/>
          </a:xfrm>
          <a:prstGeom prst="rect">
            <a:avLst/>
          </a:prstGeom>
          <a:noFill/>
        </p:spPr>
        <p:txBody>
          <a:bodyPr wrap="square" rtlCol="0">
            <a:spAutoFit/>
          </a:bodyPr>
          <a:lstStyle/>
          <a:p>
            <a:r>
              <a:rPr kumimoji="1" lang="ja-JP" altLang="en-US" sz="3600" dirty="0" smtClean="0"/>
              <a:t>・ふれあいバス停留所乗降環境整備事業</a:t>
            </a:r>
            <a:endParaRPr kumimoji="1" lang="en-US" altLang="ja-JP" sz="3600" dirty="0" smtClean="0"/>
          </a:p>
          <a:p>
            <a:r>
              <a:rPr lang="ja-JP" altLang="en-US" sz="3600" dirty="0"/>
              <a:t>　ふ</a:t>
            </a:r>
            <a:r>
              <a:rPr lang="ja-JP" altLang="en-US" sz="3600" dirty="0" smtClean="0"/>
              <a:t>れあいバス那加線の増便に伴い、各務原市役所前駅に、バスが同時に４台停車できるよう拡張工事する</a:t>
            </a:r>
            <a:endParaRPr kumimoji="1" lang="ja-JP" altLang="en-US" sz="3600" dirty="0"/>
          </a:p>
        </p:txBody>
      </p:sp>
      <p:sp>
        <p:nvSpPr>
          <p:cNvPr id="3" name="テキスト ボックス 2"/>
          <p:cNvSpPr txBox="1"/>
          <p:nvPr/>
        </p:nvSpPr>
        <p:spPr>
          <a:xfrm>
            <a:off x="1030310" y="3219718"/>
            <a:ext cx="10766738" cy="2862322"/>
          </a:xfrm>
          <a:prstGeom prst="rect">
            <a:avLst/>
          </a:prstGeom>
          <a:noFill/>
        </p:spPr>
        <p:txBody>
          <a:bodyPr wrap="square" rtlCol="0">
            <a:spAutoFit/>
          </a:bodyPr>
          <a:lstStyle/>
          <a:p>
            <a:r>
              <a:rPr kumimoji="1" lang="ja-JP" altLang="en-US" sz="3600" dirty="0" smtClean="0"/>
              <a:t>・ものづくりビジネスマッチング事業</a:t>
            </a:r>
            <a:endParaRPr kumimoji="1" lang="en-US" altLang="ja-JP" sz="3600" dirty="0" smtClean="0"/>
          </a:p>
          <a:p>
            <a:r>
              <a:rPr lang="ja-JP" altLang="en-US" sz="3600" dirty="0"/>
              <a:t>　</a:t>
            </a:r>
            <a:r>
              <a:rPr lang="ja-JP" altLang="en-US" sz="3600" dirty="0" smtClean="0"/>
              <a:t>市内中小ものづくり企業が、新たなビジネス構築や多角化のため、自社の技術の</a:t>
            </a:r>
            <a:r>
              <a:rPr lang="en-US" altLang="ja-JP" sz="3600" dirty="0" smtClean="0"/>
              <a:t>PR</a:t>
            </a:r>
            <a:r>
              <a:rPr lang="ja-JP" altLang="en-US" sz="3600" dirty="0" smtClean="0"/>
              <a:t>や販路拡大、基盤技術の高度化を図ることを目的とした展示会への出店に係る経費の一部を補助する。</a:t>
            </a:r>
            <a:endParaRPr kumimoji="1" lang="ja-JP" altLang="en-US" sz="3600" dirty="0"/>
          </a:p>
        </p:txBody>
      </p:sp>
    </p:spTree>
    <p:extLst>
      <p:ext uri="{BB962C8B-B14F-4D97-AF65-F5344CB8AC3E}">
        <p14:creationId xmlns:p14="http://schemas.microsoft.com/office/powerpoint/2010/main" val="3293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17431" y="656823"/>
            <a:ext cx="10496282" cy="2862322"/>
          </a:xfrm>
          <a:prstGeom prst="rect">
            <a:avLst/>
          </a:prstGeom>
          <a:noFill/>
        </p:spPr>
        <p:txBody>
          <a:bodyPr wrap="square" rtlCol="0">
            <a:spAutoFit/>
          </a:bodyPr>
          <a:lstStyle/>
          <a:p>
            <a:r>
              <a:rPr kumimoji="1" lang="ja-JP" altLang="en-US" sz="3600" dirty="0" smtClean="0"/>
              <a:t>・通学路防犯カメラ設置事業</a:t>
            </a:r>
            <a:endParaRPr kumimoji="1" lang="en-US" altLang="ja-JP" sz="3600" dirty="0" smtClean="0"/>
          </a:p>
          <a:p>
            <a:r>
              <a:rPr lang="ja-JP" altLang="en-US" sz="3600" dirty="0"/>
              <a:t>　</a:t>
            </a:r>
            <a:r>
              <a:rPr lang="ja-JP" altLang="en-US" sz="3600" dirty="0" smtClean="0"/>
              <a:t>日本セキュリティ振興協会、防災・防犯自販機協会と本市が連携協定を締結することにより無償提供される通学路防犯カメラを、毎年度実施する「通学路安全点検」結果に基づき設置する。</a:t>
            </a:r>
            <a:endParaRPr kumimoji="1" lang="ja-JP" altLang="en-US" sz="3600" dirty="0"/>
          </a:p>
        </p:txBody>
      </p:sp>
      <p:sp>
        <p:nvSpPr>
          <p:cNvPr id="3" name="テキスト ボックス 2"/>
          <p:cNvSpPr txBox="1"/>
          <p:nvPr/>
        </p:nvSpPr>
        <p:spPr>
          <a:xfrm>
            <a:off x="901521" y="3825025"/>
            <a:ext cx="10959921" cy="2308324"/>
          </a:xfrm>
          <a:prstGeom prst="rect">
            <a:avLst/>
          </a:prstGeom>
          <a:noFill/>
        </p:spPr>
        <p:txBody>
          <a:bodyPr wrap="square" rtlCol="0">
            <a:spAutoFit/>
          </a:bodyPr>
          <a:lstStyle/>
          <a:p>
            <a:r>
              <a:rPr kumimoji="1" lang="ja-JP" altLang="en-US" sz="3600" dirty="0" smtClean="0"/>
              <a:t>・夢チャレンジ事業</a:t>
            </a:r>
            <a:endParaRPr kumimoji="1" lang="en-US" altLang="ja-JP" sz="3600" dirty="0" smtClean="0"/>
          </a:p>
          <a:p>
            <a:r>
              <a:rPr lang="ja-JP" altLang="en-US" sz="3600" dirty="0"/>
              <a:t>　</a:t>
            </a:r>
            <a:r>
              <a:rPr lang="ja-JP" altLang="en-US" sz="3600" dirty="0" smtClean="0"/>
              <a:t>児童生徒一人一人が将来の夢を思い描き、自分の可能性を伸ばすことができるよう、寺子屋事業の一つとして「立志コース」及び「ドリームマップケース」を開始する。</a:t>
            </a:r>
            <a:endParaRPr kumimoji="1" lang="ja-JP" altLang="en-US" sz="3600" dirty="0"/>
          </a:p>
        </p:txBody>
      </p:sp>
    </p:spTree>
    <p:extLst>
      <p:ext uri="{BB962C8B-B14F-4D97-AF65-F5344CB8AC3E}">
        <p14:creationId xmlns:p14="http://schemas.microsoft.com/office/powerpoint/2010/main" val="69215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8806" y="275497"/>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3" name="テキスト ボックス 2"/>
          <p:cNvSpPr txBox="1"/>
          <p:nvPr/>
        </p:nvSpPr>
        <p:spPr>
          <a:xfrm>
            <a:off x="637502" y="1201232"/>
            <a:ext cx="10238705" cy="1200329"/>
          </a:xfrm>
          <a:prstGeom prst="rect">
            <a:avLst/>
          </a:prstGeom>
          <a:noFill/>
        </p:spPr>
        <p:txBody>
          <a:bodyPr wrap="square" rtlCol="0">
            <a:spAutoFit/>
          </a:bodyPr>
          <a:lstStyle/>
          <a:p>
            <a:r>
              <a:rPr kumimoji="1" lang="ja-JP" altLang="en-US" sz="3600" dirty="0" smtClean="0"/>
              <a:t>・各務原市特別支援学校の校名案の公募</a:t>
            </a:r>
            <a:endParaRPr kumimoji="1" lang="en-US" altLang="ja-JP" sz="3600" dirty="0" smtClean="0"/>
          </a:p>
          <a:p>
            <a:r>
              <a:rPr lang="ja-JP" altLang="en-US" sz="3600" dirty="0"/>
              <a:t>　</a:t>
            </a:r>
            <a:r>
              <a:rPr lang="ja-JP" altLang="en-US" sz="3600" dirty="0" smtClean="0"/>
              <a:t>学校名を令和５年５月１２日～６月３０日まで募集</a:t>
            </a:r>
            <a:endParaRPr lang="en-US" altLang="ja-JP" sz="3600" dirty="0" smtClean="0"/>
          </a:p>
        </p:txBody>
      </p:sp>
      <p:sp>
        <p:nvSpPr>
          <p:cNvPr id="4" name="テキスト ボックス 3"/>
          <p:cNvSpPr txBox="1"/>
          <p:nvPr/>
        </p:nvSpPr>
        <p:spPr>
          <a:xfrm>
            <a:off x="637502" y="2665927"/>
            <a:ext cx="11339849" cy="2862322"/>
          </a:xfrm>
          <a:prstGeom prst="rect">
            <a:avLst/>
          </a:prstGeom>
          <a:noFill/>
        </p:spPr>
        <p:txBody>
          <a:bodyPr wrap="square" rtlCol="0">
            <a:spAutoFit/>
          </a:bodyPr>
          <a:lstStyle/>
          <a:p>
            <a:r>
              <a:rPr kumimoji="1" lang="ja-JP" altLang="en-US" sz="3600" dirty="0" smtClean="0"/>
              <a:t>・焼津市と災害時の相互応援に関する協定の締結</a:t>
            </a:r>
            <a:endParaRPr kumimoji="1" lang="en-US" altLang="ja-JP" sz="3600" dirty="0" smtClean="0"/>
          </a:p>
          <a:p>
            <a:r>
              <a:rPr lang="ja-JP" altLang="en-US" sz="3600" dirty="0"/>
              <a:t>　</a:t>
            </a:r>
            <a:r>
              <a:rPr lang="ja-JP" altLang="en-US" sz="3600" dirty="0" smtClean="0"/>
              <a:t>（令和５年３月１６日締結）</a:t>
            </a:r>
            <a:endParaRPr kumimoji="1" lang="en-US" altLang="ja-JP" sz="3600" dirty="0" smtClean="0"/>
          </a:p>
          <a:p>
            <a:r>
              <a:rPr lang="ja-JP" altLang="en-US" sz="3600" dirty="0"/>
              <a:t>　　</a:t>
            </a:r>
            <a:r>
              <a:rPr lang="ja-JP" altLang="en-US" sz="3600" dirty="0" smtClean="0"/>
              <a:t>物資や資器材の提供、被災者の一時受け入れ、職員　　　　　　の派遣など</a:t>
            </a:r>
            <a:endParaRPr lang="en-US" altLang="ja-JP" sz="3600" dirty="0" smtClean="0"/>
          </a:p>
          <a:p>
            <a:r>
              <a:rPr lang="ja-JP" altLang="en-US" sz="3600" dirty="0"/>
              <a:t>既に協定締結済み（敦賀市、綾瀬市、塩釜市、甲府市</a:t>
            </a:r>
            <a:r>
              <a:rPr lang="ja-JP" altLang="en-US" sz="3600" dirty="0" smtClean="0"/>
              <a:t>）</a:t>
            </a:r>
            <a:endParaRPr lang="en-US" altLang="ja-JP" sz="3600" dirty="0"/>
          </a:p>
        </p:txBody>
      </p:sp>
      <p:sp>
        <p:nvSpPr>
          <p:cNvPr id="5" name="テキスト ボックス 4"/>
          <p:cNvSpPr txBox="1"/>
          <p:nvPr/>
        </p:nvSpPr>
        <p:spPr>
          <a:xfrm>
            <a:off x="637502" y="5792615"/>
            <a:ext cx="10908406" cy="646331"/>
          </a:xfrm>
          <a:prstGeom prst="rect">
            <a:avLst/>
          </a:prstGeom>
          <a:noFill/>
        </p:spPr>
        <p:txBody>
          <a:bodyPr wrap="square" rtlCol="0">
            <a:spAutoFit/>
          </a:bodyPr>
          <a:lstStyle/>
          <a:p>
            <a:r>
              <a:rPr kumimoji="1" lang="ja-JP" altLang="en-US" sz="3600" dirty="0" smtClean="0"/>
              <a:t>・公共施設無線</a:t>
            </a:r>
            <a:r>
              <a:rPr kumimoji="1" lang="en-US" altLang="ja-JP" sz="3600" dirty="0" smtClean="0"/>
              <a:t>LAN</a:t>
            </a:r>
            <a:r>
              <a:rPr kumimoji="1" lang="ja-JP" altLang="en-US" sz="3600" dirty="0" smtClean="0"/>
              <a:t>（</a:t>
            </a:r>
            <a:r>
              <a:rPr kumimoji="1" lang="en-US" altLang="ja-JP" sz="3600" dirty="0" smtClean="0"/>
              <a:t>Wi-Fi</a:t>
            </a:r>
            <a:r>
              <a:rPr kumimoji="1" lang="ja-JP" altLang="en-US" sz="3600" dirty="0" smtClean="0"/>
              <a:t>）実証事業（６年３月</a:t>
            </a:r>
            <a:r>
              <a:rPr lang="ja-JP" altLang="en-US" sz="3600" dirty="0" smtClean="0"/>
              <a:t>末まで）</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37894" y="74125"/>
            <a:ext cx="7881870" cy="769441"/>
          </a:xfrm>
          <a:prstGeom prst="rect">
            <a:avLst/>
          </a:prstGeom>
          <a:noFill/>
        </p:spPr>
        <p:txBody>
          <a:bodyPr wrap="square" rtlCol="0">
            <a:spAutoFit/>
          </a:bodyPr>
          <a:lstStyle/>
          <a:p>
            <a:r>
              <a:rPr kumimoji="1" lang="ja-JP" altLang="en-US" sz="4400" dirty="0" smtClean="0">
                <a:solidFill>
                  <a:srgbClr val="FF0000"/>
                </a:solidFill>
              </a:rPr>
              <a:t>総務委員会における質疑応答</a:t>
            </a:r>
            <a:endParaRPr kumimoji="1" lang="ja-JP" altLang="en-US" sz="4400" dirty="0">
              <a:solidFill>
                <a:srgbClr val="FF0000"/>
              </a:solidFill>
            </a:endParaRPr>
          </a:p>
        </p:txBody>
      </p:sp>
      <p:sp>
        <p:nvSpPr>
          <p:cNvPr id="3" name="テキスト ボックス 2"/>
          <p:cNvSpPr txBox="1"/>
          <p:nvPr/>
        </p:nvSpPr>
        <p:spPr>
          <a:xfrm>
            <a:off x="798490" y="908933"/>
            <a:ext cx="9221274" cy="646331"/>
          </a:xfrm>
          <a:prstGeom prst="rect">
            <a:avLst/>
          </a:prstGeom>
          <a:noFill/>
        </p:spPr>
        <p:txBody>
          <a:bodyPr wrap="square" rtlCol="0">
            <a:spAutoFit/>
          </a:bodyPr>
          <a:lstStyle/>
          <a:p>
            <a:r>
              <a:rPr kumimoji="1" lang="ja-JP" altLang="en-US" sz="3600" dirty="0" smtClean="0">
                <a:solidFill>
                  <a:srgbClr val="0070C0"/>
                </a:solidFill>
              </a:rPr>
              <a:t>問：接遇研修事業の令和５年度の受講状況は</a:t>
            </a:r>
            <a:endParaRPr kumimoji="1" lang="ja-JP" altLang="en-US" sz="3600" dirty="0">
              <a:solidFill>
                <a:srgbClr val="0070C0"/>
              </a:solidFill>
            </a:endParaRPr>
          </a:p>
        </p:txBody>
      </p:sp>
      <p:sp>
        <p:nvSpPr>
          <p:cNvPr id="4" name="テキスト ボックス 3"/>
          <p:cNvSpPr txBox="1"/>
          <p:nvPr/>
        </p:nvSpPr>
        <p:spPr>
          <a:xfrm>
            <a:off x="798488" y="1734840"/>
            <a:ext cx="10766737" cy="646331"/>
          </a:xfrm>
          <a:prstGeom prst="rect">
            <a:avLst/>
          </a:prstGeom>
          <a:noFill/>
        </p:spPr>
        <p:txBody>
          <a:bodyPr wrap="square" rtlCol="0">
            <a:spAutoFit/>
          </a:bodyPr>
          <a:lstStyle/>
          <a:p>
            <a:r>
              <a:rPr kumimoji="1" lang="ja-JP" altLang="en-US" sz="3600" dirty="0" smtClean="0"/>
              <a:t>答：経験年数が多い職員も加え約２８０名、講師は元</a:t>
            </a:r>
            <a:r>
              <a:rPr kumimoji="1" lang="en-US" altLang="ja-JP" sz="3600" dirty="0" smtClean="0"/>
              <a:t>CA</a:t>
            </a:r>
            <a:endParaRPr kumimoji="1" lang="ja-JP" altLang="en-US" sz="3600" dirty="0"/>
          </a:p>
        </p:txBody>
      </p:sp>
      <p:sp>
        <p:nvSpPr>
          <p:cNvPr id="5" name="テキスト ボックス 4"/>
          <p:cNvSpPr txBox="1"/>
          <p:nvPr/>
        </p:nvSpPr>
        <p:spPr>
          <a:xfrm>
            <a:off x="798490" y="2560747"/>
            <a:ext cx="9221274" cy="646331"/>
          </a:xfrm>
          <a:prstGeom prst="rect">
            <a:avLst/>
          </a:prstGeom>
          <a:noFill/>
        </p:spPr>
        <p:txBody>
          <a:bodyPr wrap="square" rtlCol="0">
            <a:spAutoFit/>
          </a:bodyPr>
          <a:lstStyle/>
          <a:p>
            <a:r>
              <a:rPr kumimoji="1" lang="ja-JP" altLang="en-US" sz="3600" dirty="0" smtClean="0">
                <a:solidFill>
                  <a:srgbClr val="0070C0"/>
                </a:solidFill>
              </a:rPr>
              <a:t>問：救急安心センター（＃</a:t>
            </a:r>
            <a:r>
              <a:rPr kumimoji="1" lang="en-US" altLang="ja-JP" sz="3600" dirty="0" smtClean="0">
                <a:solidFill>
                  <a:srgbClr val="0070C0"/>
                </a:solidFill>
              </a:rPr>
              <a:t>7119</a:t>
            </a:r>
            <a:r>
              <a:rPr kumimoji="1" lang="ja-JP" altLang="en-US" sz="3600" dirty="0" smtClean="0">
                <a:solidFill>
                  <a:srgbClr val="0070C0"/>
                </a:solidFill>
              </a:rPr>
              <a:t>）の事業内容は</a:t>
            </a:r>
            <a:endParaRPr kumimoji="1" lang="ja-JP" altLang="en-US" sz="3600" dirty="0">
              <a:solidFill>
                <a:srgbClr val="0070C0"/>
              </a:solidFill>
            </a:endParaRPr>
          </a:p>
        </p:txBody>
      </p:sp>
      <p:sp>
        <p:nvSpPr>
          <p:cNvPr id="6" name="テキスト ボックス 5"/>
          <p:cNvSpPr txBox="1"/>
          <p:nvPr/>
        </p:nvSpPr>
        <p:spPr>
          <a:xfrm>
            <a:off x="798488" y="3331505"/>
            <a:ext cx="9723550" cy="646331"/>
          </a:xfrm>
          <a:prstGeom prst="rect">
            <a:avLst/>
          </a:prstGeom>
          <a:noFill/>
        </p:spPr>
        <p:txBody>
          <a:bodyPr wrap="square" rtlCol="0">
            <a:spAutoFit/>
          </a:bodyPr>
          <a:lstStyle/>
          <a:p>
            <a:r>
              <a:rPr kumimoji="1" lang="ja-JP" altLang="en-US" sz="3600" dirty="0" smtClean="0"/>
              <a:t>答：病院に行くか否かを電話で相談に応じる制度</a:t>
            </a:r>
            <a:endParaRPr kumimoji="1" lang="ja-JP" altLang="en-US" sz="3600" dirty="0"/>
          </a:p>
        </p:txBody>
      </p:sp>
      <p:sp>
        <p:nvSpPr>
          <p:cNvPr id="7" name="テキスト ボックス 6"/>
          <p:cNvSpPr txBox="1"/>
          <p:nvPr/>
        </p:nvSpPr>
        <p:spPr>
          <a:xfrm>
            <a:off x="798488" y="4121923"/>
            <a:ext cx="11393512" cy="1200329"/>
          </a:xfrm>
          <a:prstGeom prst="rect">
            <a:avLst/>
          </a:prstGeom>
          <a:noFill/>
        </p:spPr>
        <p:txBody>
          <a:bodyPr wrap="square" rtlCol="0">
            <a:spAutoFit/>
          </a:bodyPr>
          <a:lstStyle/>
          <a:p>
            <a:r>
              <a:rPr kumimoji="1" lang="ja-JP" altLang="en-US" sz="3600" dirty="0" smtClean="0">
                <a:solidFill>
                  <a:srgbClr val="0070C0"/>
                </a:solidFill>
              </a:rPr>
              <a:t>問：災害用備蓄食料に、「ゼリー飲料」と「ようかん」を選んだ理由は</a:t>
            </a:r>
            <a:endParaRPr kumimoji="1" lang="ja-JP" altLang="en-US" sz="3600" dirty="0">
              <a:solidFill>
                <a:srgbClr val="0070C0"/>
              </a:solidFill>
            </a:endParaRPr>
          </a:p>
        </p:txBody>
      </p:sp>
      <p:sp>
        <p:nvSpPr>
          <p:cNvPr id="8" name="テキスト ボックス 7"/>
          <p:cNvSpPr txBox="1"/>
          <p:nvPr/>
        </p:nvSpPr>
        <p:spPr>
          <a:xfrm>
            <a:off x="798488" y="5466339"/>
            <a:ext cx="10972802" cy="1200329"/>
          </a:xfrm>
          <a:prstGeom prst="rect">
            <a:avLst/>
          </a:prstGeom>
          <a:noFill/>
        </p:spPr>
        <p:txBody>
          <a:bodyPr wrap="square" rtlCol="0">
            <a:spAutoFit/>
          </a:bodyPr>
          <a:lstStyle/>
          <a:p>
            <a:r>
              <a:rPr kumimoji="1" lang="ja-JP" altLang="en-US" sz="3600" dirty="0" smtClean="0"/>
              <a:t>答：「ゼリー飲料」は１～２歳児と７５歳以上の高齢者、「ようかん」は全員を対象</a:t>
            </a:r>
            <a:endParaRPr kumimoji="1" lang="ja-JP" altLang="en-US" sz="3600" dirty="0"/>
          </a:p>
        </p:txBody>
      </p:sp>
    </p:spTree>
    <p:extLst>
      <p:ext uri="{BB962C8B-B14F-4D97-AF65-F5344CB8AC3E}">
        <p14:creationId xmlns:p14="http://schemas.microsoft.com/office/powerpoint/2010/main" val="154707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27507</TotalTime>
  <Words>465</Words>
  <Application>Microsoft Office PowerPoint</Application>
  <PresentationFormat>ワイド画面</PresentationFormat>
  <Paragraphs>71</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Calibri</vt:lpstr>
      <vt:lpstr>Calibri Light</vt:lpstr>
      <vt:lpstr>Office テーマ</vt:lpstr>
      <vt:lpstr>第４０回市政報告会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1714</cp:revision>
  <dcterms:created xsi:type="dcterms:W3CDTF">2013-10-16T10:26:16Z</dcterms:created>
  <dcterms:modified xsi:type="dcterms:W3CDTF">2023-04-14T05:52:28Z</dcterms:modified>
</cp:coreProperties>
</file>