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450" r:id="rId3"/>
    <p:sldId id="453" r:id="rId4"/>
    <p:sldId id="456" r:id="rId5"/>
    <p:sldId id="458" r:id="rId6"/>
    <p:sldId id="459" r:id="rId7"/>
    <p:sldId id="461" r:id="rId8"/>
    <p:sldId id="462" r:id="rId9"/>
    <p:sldId id="463" r:id="rId10"/>
    <p:sldId id="464" r:id="rId11"/>
    <p:sldId id="465" r:id="rId12"/>
    <p:sldId id="466" r:id="rId13"/>
    <p:sldId id="467" r:id="rId14"/>
    <p:sldId id="468" r:id="rId15"/>
    <p:sldId id="471" r:id="rId16"/>
    <p:sldId id="469" r:id="rId17"/>
    <p:sldId id="470" r:id="rId18"/>
    <p:sldId id="266"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2023/1/26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2023/1/26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2023/1/26</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b="1" dirty="0" smtClean="0">
                <a:solidFill>
                  <a:srgbClr val="0070C0"/>
                </a:solidFill>
              </a:rPr>
              <a:t>第</a:t>
            </a:r>
            <a:r>
              <a:rPr kumimoji="1" lang="ja-JP" altLang="en-US" dirty="0" smtClean="0">
                <a:solidFill>
                  <a:srgbClr val="0070C0"/>
                </a:solidFill>
              </a:rPr>
              <a:t>３９回市政報告会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smtClean="0"/>
              <a:t>令和５年１</a:t>
            </a:r>
            <a:r>
              <a:rPr kumimoji="1" lang="ja-JP" altLang="en-US" sz="3600" dirty="0" smtClean="0"/>
              <a:t>月２８日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45841" y="86861"/>
            <a:ext cx="9453093"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3" name="テキスト ボックス 2"/>
          <p:cNvSpPr txBox="1"/>
          <p:nvPr/>
        </p:nvSpPr>
        <p:spPr>
          <a:xfrm>
            <a:off x="875763" y="1091413"/>
            <a:ext cx="9852338" cy="646331"/>
          </a:xfrm>
          <a:prstGeom prst="rect">
            <a:avLst/>
          </a:prstGeom>
          <a:noFill/>
        </p:spPr>
        <p:txBody>
          <a:bodyPr wrap="square" rtlCol="0">
            <a:spAutoFit/>
          </a:bodyPr>
          <a:lstStyle/>
          <a:p>
            <a:r>
              <a:rPr kumimoji="1" lang="ja-JP" altLang="en-US" sz="3600" dirty="0" smtClean="0">
                <a:solidFill>
                  <a:srgbClr val="0070C0"/>
                </a:solidFill>
              </a:rPr>
              <a:t>問：事務処理ミス防止対策推進方針実施の背景は</a:t>
            </a:r>
            <a:endParaRPr kumimoji="1" lang="ja-JP" altLang="en-US" sz="3600" dirty="0">
              <a:solidFill>
                <a:srgbClr val="0070C0"/>
              </a:solidFill>
            </a:endParaRPr>
          </a:p>
        </p:txBody>
      </p:sp>
      <p:sp>
        <p:nvSpPr>
          <p:cNvPr id="4" name="テキスト ボックス 3"/>
          <p:cNvSpPr txBox="1"/>
          <p:nvPr/>
        </p:nvSpPr>
        <p:spPr>
          <a:xfrm>
            <a:off x="218941" y="3284112"/>
            <a:ext cx="656822"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5" name="テキスト ボックス 4"/>
          <p:cNvSpPr txBox="1"/>
          <p:nvPr/>
        </p:nvSpPr>
        <p:spPr>
          <a:xfrm>
            <a:off x="1030309" y="1972855"/>
            <a:ext cx="10908406" cy="5078313"/>
          </a:xfrm>
          <a:prstGeom prst="rect">
            <a:avLst/>
          </a:prstGeom>
          <a:noFill/>
        </p:spPr>
        <p:txBody>
          <a:bodyPr wrap="square" rtlCol="0">
            <a:spAutoFit/>
          </a:bodyPr>
          <a:lstStyle/>
          <a:p>
            <a:r>
              <a:rPr lang="ja-JP" altLang="en-US" sz="3600" dirty="0" smtClean="0"/>
              <a:t>・新型コロナワクチン接種券の誤送付</a:t>
            </a:r>
            <a:endParaRPr lang="en-US" altLang="ja-JP" sz="3600" dirty="0" smtClean="0"/>
          </a:p>
          <a:p>
            <a:r>
              <a:rPr kumimoji="1" lang="ja-JP" altLang="en-US" sz="3600" dirty="0" smtClean="0"/>
              <a:t>・介護保険に係る</a:t>
            </a:r>
            <a:r>
              <a:rPr kumimoji="1" lang="ja-JP" altLang="en-US" sz="3600" dirty="0" smtClean="0"/>
              <a:t>国県支出金</a:t>
            </a:r>
            <a:r>
              <a:rPr kumimoji="1" lang="ja-JP" altLang="en-US" sz="3600" dirty="0" smtClean="0"/>
              <a:t>の算定誤り</a:t>
            </a:r>
            <a:endParaRPr kumimoji="1" lang="en-US" altLang="ja-JP" sz="3600" dirty="0" smtClean="0"/>
          </a:p>
          <a:p>
            <a:r>
              <a:rPr lang="ja-JP" altLang="en-US" sz="3600" dirty="0" smtClean="0"/>
              <a:t>　市民</a:t>
            </a:r>
            <a:r>
              <a:rPr lang="ja-JP" altLang="en-US" sz="3600" dirty="0" smtClean="0"/>
              <a:t>の信用を損なう事務処理ミスが短期間に発生</a:t>
            </a:r>
            <a:endParaRPr lang="en-US" altLang="ja-JP" sz="3600" dirty="0" smtClean="0"/>
          </a:p>
          <a:p>
            <a:r>
              <a:rPr kumimoji="1" lang="ja-JP" altLang="en-US" sz="3600" dirty="0" smtClean="0"/>
              <a:t>・令和４年４月、全庁横断的プロジェクトチーム立ち上げ</a:t>
            </a:r>
            <a:endParaRPr kumimoji="1" lang="en-US" altLang="ja-JP" sz="3600" dirty="0" smtClean="0"/>
          </a:p>
          <a:p>
            <a:r>
              <a:rPr lang="ja-JP" altLang="en-US" sz="3600" dirty="0" smtClean="0"/>
              <a:t>・要因分析</a:t>
            </a:r>
            <a:endParaRPr lang="en-US" altLang="ja-JP" sz="3600" dirty="0" smtClean="0"/>
          </a:p>
          <a:p>
            <a:r>
              <a:rPr lang="ja-JP" altLang="en-US" sz="3600" dirty="0"/>
              <a:t>　</a:t>
            </a:r>
            <a:r>
              <a:rPr lang="ja-JP" altLang="en-US" sz="3600" dirty="0" smtClean="0"/>
              <a:t>職員の知識不足、確認不足（人に関する）</a:t>
            </a:r>
            <a:endParaRPr lang="en-US" altLang="ja-JP" sz="3600" dirty="0" smtClean="0"/>
          </a:p>
          <a:p>
            <a:r>
              <a:rPr lang="ja-JP" altLang="en-US" sz="3600" dirty="0"/>
              <a:t>　</a:t>
            </a:r>
            <a:r>
              <a:rPr lang="ja-JP" altLang="en-US" sz="3600" dirty="0" smtClean="0"/>
              <a:t>チェック体制や業務手順不備（仕事の仕組み、ツール）</a:t>
            </a:r>
            <a:endParaRPr lang="en-US" altLang="ja-JP" sz="3600" dirty="0" smtClean="0"/>
          </a:p>
          <a:p>
            <a:r>
              <a:rPr lang="ja-JP" altLang="en-US" sz="3600" dirty="0"/>
              <a:t>　</a:t>
            </a:r>
            <a:r>
              <a:rPr lang="ja-JP" altLang="en-US" sz="3600" dirty="0" smtClean="0"/>
              <a:t>課内や部署間における連携不足（職場環境に関する）</a:t>
            </a:r>
            <a:endParaRPr lang="en-US" altLang="ja-JP" sz="3600" dirty="0" smtClean="0"/>
          </a:p>
          <a:p>
            <a:endParaRPr kumimoji="1" lang="ja-JP" altLang="en-US" sz="3600" dirty="0"/>
          </a:p>
        </p:txBody>
      </p:sp>
    </p:spTree>
    <p:extLst>
      <p:ext uri="{BB962C8B-B14F-4D97-AF65-F5344CB8AC3E}">
        <p14:creationId xmlns:p14="http://schemas.microsoft.com/office/powerpoint/2010/main" val="47167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13644" y="208322"/>
            <a:ext cx="9427335"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489397" y="1073223"/>
            <a:ext cx="11359167" cy="646331"/>
          </a:xfrm>
          <a:prstGeom prst="rect">
            <a:avLst/>
          </a:prstGeom>
          <a:noFill/>
        </p:spPr>
        <p:txBody>
          <a:bodyPr wrap="square" rtlCol="0">
            <a:spAutoFit/>
          </a:bodyPr>
          <a:lstStyle/>
          <a:p>
            <a:r>
              <a:rPr kumimoji="1" lang="ja-JP" altLang="en-US" sz="3600" dirty="0" smtClean="0">
                <a:solidFill>
                  <a:srgbClr val="0070C0"/>
                </a:solidFill>
              </a:rPr>
              <a:t>問：事務処理ミス防止対策推進方針の今後の進め方は</a:t>
            </a:r>
            <a:endParaRPr kumimoji="1" lang="ja-JP" altLang="en-US" sz="3600" dirty="0">
              <a:solidFill>
                <a:srgbClr val="0070C0"/>
              </a:solidFill>
            </a:endParaRPr>
          </a:p>
        </p:txBody>
      </p:sp>
      <p:sp>
        <p:nvSpPr>
          <p:cNvPr id="5" name="テキスト ボックス 4"/>
          <p:cNvSpPr txBox="1"/>
          <p:nvPr/>
        </p:nvSpPr>
        <p:spPr>
          <a:xfrm>
            <a:off x="244699" y="3707839"/>
            <a:ext cx="669700"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6" name="テキスト ボックス 5"/>
          <p:cNvSpPr txBox="1"/>
          <p:nvPr/>
        </p:nvSpPr>
        <p:spPr>
          <a:xfrm>
            <a:off x="940156" y="1719554"/>
            <a:ext cx="10908408" cy="4524315"/>
          </a:xfrm>
          <a:prstGeom prst="rect">
            <a:avLst/>
          </a:prstGeom>
          <a:noFill/>
        </p:spPr>
        <p:txBody>
          <a:bodyPr wrap="square" rtlCol="0">
            <a:spAutoFit/>
          </a:bodyPr>
          <a:lstStyle/>
          <a:p>
            <a:r>
              <a:rPr lang="ja-JP" altLang="en-US" sz="3600" dirty="0" smtClean="0"/>
              <a:t>・ＰＤＣ</a:t>
            </a:r>
            <a:r>
              <a:rPr lang="en-US" altLang="ja-JP" sz="3600" dirty="0" smtClean="0"/>
              <a:t>A</a:t>
            </a:r>
            <a:r>
              <a:rPr lang="ja-JP" altLang="en-US" sz="3600" dirty="0" smtClean="0"/>
              <a:t>（プラン、ドウ、チェック、アクション）で推進</a:t>
            </a:r>
            <a:endParaRPr lang="en-US" altLang="ja-JP" sz="3600" dirty="0" smtClean="0"/>
          </a:p>
          <a:p>
            <a:r>
              <a:rPr kumimoji="1" lang="ja-JP" altLang="en-US" sz="3600" dirty="0"/>
              <a:t>　</a:t>
            </a:r>
            <a:r>
              <a:rPr kumimoji="1" lang="ja-JP" altLang="en-US" sz="3600" dirty="0" smtClean="0"/>
              <a:t>Ｐ</a:t>
            </a:r>
            <a:r>
              <a:rPr kumimoji="1" lang="en-US" altLang="ja-JP" sz="3600" dirty="0" smtClean="0"/>
              <a:t>:</a:t>
            </a:r>
            <a:r>
              <a:rPr kumimoji="1" lang="ja-JP" altLang="en-US" sz="3600" dirty="0" smtClean="0"/>
              <a:t>「事務処理ミス防止月間の設定など２３の推進事項</a:t>
            </a:r>
            <a:endParaRPr kumimoji="1" lang="en-US" altLang="ja-JP" sz="3600" dirty="0" smtClean="0"/>
          </a:p>
          <a:p>
            <a:r>
              <a:rPr lang="ja-JP" altLang="en-US" sz="3600" dirty="0"/>
              <a:t>　</a:t>
            </a:r>
            <a:r>
              <a:rPr lang="en-US" altLang="ja-JP" sz="3600" dirty="0" smtClean="0"/>
              <a:t>D</a:t>
            </a:r>
            <a:r>
              <a:rPr lang="ja-JP" altLang="en-US" sz="3600" dirty="0" smtClean="0"/>
              <a:t>：「業務手順書」の作成を各課で実施</a:t>
            </a:r>
            <a:endParaRPr lang="en-US" altLang="ja-JP" sz="3600" dirty="0" smtClean="0"/>
          </a:p>
          <a:p>
            <a:r>
              <a:rPr lang="ja-JP" altLang="en-US" sz="3600" dirty="0"/>
              <a:t>　</a:t>
            </a:r>
            <a:r>
              <a:rPr lang="ja-JP" altLang="en-US" sz="3600" dirty="0" smtClean="0"/>
              <a:t>実施手順や方法、問題点やリスクを「見える化」し、</a:t>
            </a:r>
            <a:endParaRPr lang="en-US" altLang="ja-JP" sz="3600" dirty="0" smtClean="0"/>
          </a:p>
          <a:p>
            <a:r>
              <a:rPr lang="ja-JP" altLang="en-US" sz="3600" dirty="0"/>
              <a:t>　</a:t>
            </a:r>
            <a:r>
              <a:rPr lang="ja-JP" altLang="en-US" sz="3600" dirty="0" smtClean="0"/>
              <a:t>ミスを防止するための手順</a:t>
            </a:r>
            <a:r>
              <a:rPr lang="ja-JP" altLang="en-US" sz="3600" dirty="0" smtClean="0"/>
              <a:t>作成（Ｒ５年３月までに）</a:t>
            </a:r>
            <a:endParaRPr lang="en-US" altLang="ja-JP" sz="3600" dirty="0" smtClean="0"/>
          </a:p>
          <a:p>
            <a:r>
              <a:rPr kumimoji="1" lang="ja-JP" altLang="en-US" sz="3600" dirty="0"/>
              <a:t>　</a:t>
            </a:r>
            <a:r>
              <a:rPr kumimoji="1" lang="en-US" altLang="ja-JP" sz="3600" dirty="0" smtClean="0"/>
              <a:t>C</a:t>
            </a:r>
            <a:r>
              <a:rPr kumimoji="1" lang="ja-JP" altLang="en-US" sz="3600" dirty="0" smtClean="0"/>
              <a:t>：推進事項の有効性やチェック体制、業務手順書の</a:t>
            </a:r>
            <a:endParaRPr kumimoji="1" lang="en-US" altLang="ja-JP" sz="3600" dirty="0" smtClean="0"/>
          </a:p>
          <a:p>
            <a:r>
              <a:rPr lang="ja-JP" altLang="en-US" sz="3600" dirty="0"/>
              <a:t>　</a:t>
            </a:r>
            <a:r>
              <a:rPr kumimoji="1" lang="ja-JP" altLang="en-US" sz="3600" dirty="0" smtClean="0"/>
              <a:t>定期的な検証</a:t>
            </a:r>
            <a:r>
              <a:rPr kumimoji="1" lang="ja-JP" altLang="en-US" sz="3600" dirty="0" smtClean="0"/>
              <a:t>（課単位、部単位で組織的モニタリング）</a:t>
            </a:r>
            <a:endParaRPr kumimoji="1" lang="en-US" altLang="ja-JP" sz="3600" dirty="0" smtClean="0"/>
          </a:p>
          <a:p>
            <a:r>
              <a:rPr lang="ja-JP" altLang="en-US" sz="3600" dirty="0"/>
              <a:t>　</a:t>
            </a:r>
            <a:r>
              <a:rPr lang="en-US" altLang="ja-JP" sz="3600" dirty="0" smtClean="0"/>
              <a:t>A</a:t>
            </a:r>
            <a:r>
              <a:rPr lang="ja-JP" altLang="en-US" sz="3600" dirty="0" smtClean="0"/>
              <a:t>：全職員が継続的に取り組んでいける仕組み構築</a:t>
            </a:r>
            <a:endParaRPr kumimoji="1" lang="ja-JP" altLang="en-US" sz="3600" dirty="0"/>
          </a:p>
        </p:txBody>
      </p:sp>
    </p:spTree>
    <p:extLst>
      <p:ext uri="{BB962C8B-B14F-4D97-AF65-F5344CB8AC3E}">
        <p14:creationId xmlns:p14="http://schemas.microsoft.com/office/powerpoint/2010/main" val="81009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25769" y="296213"/>
            <a:ext cx="7572778" cy="769441"/>
          </a:xfrm>
          <a:prstGeom prst="rect">
            <a:avLst/>
          </a:prstGeom>
          <a:noFill/>
        </p:spPr>
        <p:txBody>
          <a:bodyPr wrap="square" rtlCol="0">
            <a:spAutoFit/>
          </a:bodyPr>
          <a:lstStyle/>
          <a:p>
            <a:r>
              <a:rPr kumimoji="1" lang="ja-JP" altLang="en-US" sz="4400" dirty="0" smtClean="0">
                <a:solidFill>
                  <a:srgbClr val="FF0000"/>
                </a:solidFill>
              </a:rPr>
              <a:t>坂澤議長不信任案の提出経緯</a:t>
            </a:r>
            <a:endParaRPr kumimoji="1" lang="ja-JP" altLang="en-US" sz="4400" dirty="0">
              <a:solidFill>
                <a:srgbClr val="FF0000"/>
              </a:solidFill>
            </a:endParaRPr>
          </a:p>
        </p:txBody>
      </p:sp>
      <p:sp>
        <p:nvSpPr>
          <p:cNvPr id="3" name="テキスト ボックス 2"/>
          <p:cNvSpPr txBox="1"/>
          <p:nvPr/>
        </p:nvSpPr>
        <p:spPr>
          <a:xfrm>
            <a:off x="850004" y="1240277"/>
            <a:ext cx="11127348" cy="3416320"/>
          </a:xfrm>
          <a:prstGeom prst="rect">
            <a:avLst/>
          </a:prstGeom>
          <a:noFill/>
        </p:spPr>
        <p:txBody>
          <a:bodyPr wrap="square" rtlCol="0">
            <a:spAutoFit/>
          </a:bodyPr>
          <a:lstStyle/>
          <a:p>
            <a:r>
              <a:rPr kumimoji="1" lang="ja-JP" altLang="en-US" sz="3600" dirty="0" smtClean="0">
                <a:solidFill>
                  <a:srgbClr val="0070C0"/>
                </a:solidFill>
              </a:rPr>
              <a:t>状況：永谷議員の一般質問において</a:t>
            </a:r>
            <a:r>
              <a:rPr lang="ja-JP" altLang="en-US" sz="3600" dirty="0" smtClean="0">
                <a:solidFill>
                  <a:srgbClr val="0070C0"/>
                </a:solidFill>
              </a:rPr>
              <a:t>、ルール違反があり、かつ、質問の持ち時間を過ぎていたので注意した。</a:t>
            </a:r>
            <a:endParaRPr lang="en-US" altLang="ja-JP" sz="3600" dirty="0" smtClean="0">
              <a:solidFill>
                <a:srgbClr val="0070C0"/>
              </a:solidFill>
            </a:endParaRPr>
          </a:p>
          <a:p>
            <a:r>
              <a:rPr kumimoji="1" lang="ja-JP" altLang="en-US" sz="3600" dirty="0" smtClean="0">
                <a:solidFill>
                  <a:srgbClr val="0070C0"/>
                </a:solidFill>
              </a:rPr>
              <a:t>２回注意したが従わず、指示に対して反抗してきたので、「指示に従いなさい」と声が大きくなった。</a:t>
            </a:r>
            <a:endParaRPr kumimoji="1" lang="en-US" altLang="ja-JP" sz="3600" dirty="0" smtClean="0">
              <a:solidFill>
                <a:srgbClr val="0070C0"/>
              </a:solidFill>
            </a:endParaRPr>
          </a:p>
          <a:p>
            <a:r>
              <a:rPr lang="ja-JP" altLang="en-US" sz="3600" dirty="0" smtClean="0">
                <a:solidFill>
                  <a:srgbClr val="0070C0"/>
                </a:solidFill>
              </a:rPr>
              <a:t>その後、個人的には「声を荒げたことは良くなかった」と謝罪したが、議場における謝罪はしなかった</a:t>
            </a:r>
            <a:endParaRPr kumimoji="1" lang="en-US" altLang="ja-JP" sz="3600" dirty="0" smtClean="0">
              <a:solidFill>
                <a:srgbClr val="0070C0"/>
              </a:solidFill>
            </a:endParaRPr>
          </a:p>
        </p:txBody>
      </p:sp>
      <p:sp>
        <p:nvSpPr>
          <p:cNvPr id="4" name="テキスト ボックス 3"/>
          <p:cNvSpPr txBox="1"/>
          <p:nvPr/>
        </p:nvSpPr>
        <p:spPr>
          <a:xfrm>
            <a:off x="850004" y="4945488"/>
            <a:ext cx="10148554" cy="1200329"/>
          </a:xfrm>
          <a:prstGeom prst="rect">
            <a:avLst/>
          </a:prstGeom>
          <a:noFill/>
        </p:spPr>
        <p:txBody>
          <a:bodyPr wrap="square" rtlCol="0">
            <a:spAutoFit/>
          </a:bodyPr>
          <a:lstStyle/>
          <a:p>
            <a:r>
              <a:rPr kumimoji="1" lang="ja-JP" altLang="en-US" sz="3600" dirty="0" smtClean="0"/>
              <a:t>議長不信任案：会議中に声を荒げたのはパワハラに当たる</a:t>
            </a:r>
            <a:endParaRPr kumimoji="1" lang="ja-JP" altLang="en-US" sz="3600" dirty="0"/>
          </a:p>
        </p:txBody>
      </p:sp>
    </p:spTree>
    <p:extLst>
      <p:ext uri="{BB962C8B-B14F-4D97-AF65-F5344CB8AC3E}">
        <p14:creationId xmlns:p14="http://schemas.microsoft.com/office/powerpoint/2010/main" val="1175103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83358" y="25759"/>
            <a:ext cx="3928056" cy="769441"/>
          </a:xfrm>
          <a:prstGeom prst="rect">
            <a:avLst/>
          </a:prstGeom>
          <a:noFill/>
        </p:spPr>
        <p:txBody>
          <a:bodyPr wrap="square" rtlCol="0">
            <a:spAutoFit/>
          </a:bodyPr>
          <a:lstStyle/>
          <a:p>
            <a:r>
              <a:rPr lang="ja-JP" altLang="en-US" sz="4400" dirty="0" smtClean="0">
                <a:solidFill>
                  <a:srgbClr val="FF0000"/>
                </a:solidFill>
              </a:rPr>
              <a:t>安保３文書　？</a:t>
            </a:r>
            <a:endParaRPr kumimoji="1" lang="ja-JP" altLang="en-US" sz="4400" dirty="0">
              <a:solidFill>
                <a:srgbClr val="FF0000"/>
              </a:solidFill>
            </a:endParaRPr>
          </a:p>
        </p:txBody>
      </p:sp>
      <p:sp>
        <p:nvSpPr>
          <p:cNvPr id="3" name="テキスト ボックス 2"/>
          <p:cNvSpPr txBox="1"/>
          <p:nvPr/>
        </p:nvSpPr>
        <p:spPr>
          <a:xfrm>
            <a:off x="1017429" y="927279"/>
            <a:ext cx="9968250" cy="1200329"/>
          </a:xfrm>
          <a:prstGeom prst="rect">
            <a:avLst/>
          </a:prstGeom>
          <a:noFill/>
        </p:spPr>
        <p:txBody>
          <a:bodyPr wrap="square" rtlCol="0">
            <a:spAutoFit/>
          </a:bodyPr>
          <a:lstStyle/>
          <a:p>
            <a:r>
              <a:rPr kumimoji="1" lang="ja-JP" altLang="en-US" sz="3600" dirty="0" smtClean="0"/>
              <a:t>国家安全保障戦略：日本の国を守り、世界と付き合っていくためにどうすればいいかを決めたもの</a:t>
            </a:r>
            <a:endParaRPr kumimoji="1" lang="ja-JP" altLang="en-US" sz="3600" dirty="0"/>
          </a:p>
        </p:txBody>
      </p:sp>
      <p:sp>
        <p:nvSpPr>
          <p:cNvPr id="4" name="テキスト ボックス 3"/>
          <p:cNvSpPr txBox="1"/>
          <p:nvPr/>
        </p:nvSpPr>
        <p:spPr>
          <a:xfrm>
            <a:off x="1017429" y="2807491"/>
            <a:ext cx="10328856" cy="1754326"/>
          </a:xfrm>
          <a:prstGeom prst="rect">
            <a:avLst/>
          </a:prstGeom>
          <a:noFill/>
        </p:spPr>
        <p:txBody>
          <a:bodyPr wrap="square" rtlCol="0">
            <a:spAutoFit/>
          </a:bodyPr>
          <a:lstStyle/>
          <a:p>
            <a:r>
              <a:rPr kumimoji="1" lang="ja-JP" altLang="en-US" sz="3600" dirty="0" smtClean="0"/>
              <a:t>国家防衛戦略：我が国を取り巻く環境に応じ、防衛の視点から、どのようにして国を守り、同盟国や同じ志を持つ国と連携していくかを決めたもの</a:t>
            </a:r>
            <a:endParaRPr kumimoji="1" lang="ja-JP" altLang="en-US" sz="3600" dirty="0"/>
          </a:p>
        </p:txBody>
      </p:sp>
      <p:sp>
        <p:nvSpPr>
          <p:cNvPr id="5" name="テキスト ボックス 4"/>
          <p:cNvSpPr txBox="1"/>
          <p:nvPr/>
        </p:nvSpPr>
        <p:spPr>
          <a:xfrm>
            <a:off x="1017429" y="5241701"/>
            <a:ext cx="10663707" cy="1200329"/>
          </a:xfrm>
          <a:prstGeom prst="rect">
            <a:avLst/>
          </a:prstGeom>
          <a:noFill/>
        </p:spPr>
        <p:txBody>
          <a:bodyPr wrap="square" rtlCol="0">
            <a:spAutoFit/>
          </a:bodyPr>
          <a:lstStyle/>
          <a:p>
            <a:r>
              <a:rPr kumimoji="1" lang="ja-JP" altLang="en-US" sz="3600" dirty="0" smtClean="0"/>
              <a:t>防衛力整備計画：我が国への侵攻を止め、排除できる防衛力を備えるための具体的な計画を決めたもの</a:t>
            </a:r>
            <a:endParaRPr kumimoji="1" lang="ja-JP" altLang="en-US" sz="3600" dirty="0"/>
          </a:p>
        </p:txBody>
      </p:sp>
    </p:spTree>
    <p:extLst>
      <p:ext uri="{BB962C8B-B14F-4D97-AF65-F5344CB8AC3E}">
        <p14:creationId xmlns:p14="http://schemas.microsoft.com/office/powerpoint/2010/main" val="3912811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59112" y="296214"/>
            <a:ext cx="3889418" cy="769441"/>
          </a:xfrm>
          <a:prstGeom prst="rect">
            <a:avLst/>
          </a:prstGeom>
          <a:noFill/>
        </p:spPr>
        <p:txBody>
          <a:bodyPr wrap="square" rtlCol="0">
            <a:spAutoFit/>
          </a:bodyPr>
          <a:lstStyle/>
          <a:p>
            <a:r>
              <a:rPr lang="ja-JP" altLang="en-US" sz="4400" dirty="0" smtClean="0">
                <a:solidFill>
                  <a:srgbClr val="FF0000"/>
                </a:solidFill>
              </a:rPr>
              <a:t>どうするのか</a:t>
            </a:r>
            <a:r>
              <a:rPr kumimoji="1" lang="ja-JP" altLang="en-US" sz="4400" dirty="0" smtClean="0">
                <a:solidFill>
                  <a:srgbClr val="FF0000"/>
                </a:solidFill>
              </a:rPr>
              <a:t>？</a:t>
            </a:r>
            <a:endParaRPr kumimoji="1" lang="ja-JP" altLang="en-US" sz="4400" dirty="0">
              <a:solidFill>
                <a:srgbClr val="FF0000"/>
              </a:solidFill>
            </a:endParaRPr>
          </a:p>
        </p:txBody>
      </p:sp>
      <p:sp>
        <p:nvSpPr>
          <p:cNvPr id="3" name="テキスト ボックス 2"/>
          <p:cNvSpPr txBox="1"/>
          <p:nvPr/>
        </p:nvSpPr>
        <p:spPr>
          <a:xfrm>
            <a:off x="1017431" y="1455313"/>
            <a:ext cx="10766738" cy="1200329"/>
          </a:xfrm>
          <a:prstGeom prst="rect">
            <a:avLst/>
          </a:prstGeom>
          <a:noFill/>
        </p:spPr>
        <p:txBody>
          <a:bodyPr wrap="square" rtlCol="0">
            <a:spAutoFit/>
          </a:bodyPr>
          <a:lstStyle/>
          <a:p>
            <a:r>
              <a:rPr kumimoji="1" lang="ja-JP" altLang="en-US" sz="3600" dirty="0" smtClean="0"/>
              <a:t>侵攻を抑止するだけでなく、不幸にして侵攻された場合は対処する（</a:t>
            </a:r>
            <a:r>
              <a:rPr kumimoji="1" lang="ja-JP" altLang="en-US" sz="3600" dirty="0" smtClean="0">
                <a:solidFill>
                  <a:srgbClr val="FF0000"/>
                </a:solidFill>
              </a:rPr>
              <a:t>反撃能力を明記</a:t>
            </a:r>
            <a:r>
              <a:rPr kumimoji="1" lang="ja-JP" altLang="en-US" sz="3600" dirty="0" smtClean="0"/>
              <a:t>）</a:t>
            </a:r>
            <a:endParaRPr kumimoji="1" lang="ja-JP" altLang="en-US" sz="3600" dirty="0"/>
          </a:p>
        </p:txBody>
      </p:sp>
      <p:sp>
        <p:nvSpPr>
          <p:cNvPr id="4" name="テキスト ボックス 3"/>
          <p:cNvSpPr txBox="1"/>
          <p:nvPr/>
        </p:nvSpPr>
        <p:spPr>
          <a:xfrm>
            <a:off x="1017431" y="4301335"/>
            <a:ext cx="10766738" cy="2308324"/>
          </a:xfrm>
          <a:prstGeom prst="rect">
            <a:avLst/>
          </a:prstGeom>
          <a:noFill/>
        </p:spPr>
        <p:txBody>
          <a:bodyPr wrap="square" rtlCol="0">
            <a:spAutoFit/>
          </a:bodyPr>
          <a:lstStyle/>
          <a:p>
            <a:r>
              <a:rPr kumimoji="1" lang="ja-JP" altLang="en-US" sz="3600" dirty="0" smtClean="0"/>
              <a:t>抑止力とは、誰かがあなたや家族に危害を加えたり、人としての自由や権利を傷つけようとした場合、その行為をすると痛い目に合う、と相手に思わせ、その行為を思いとどまらせること</a:t>
            </a:r>
            <a:endParaRPr kumimoji="1" lang="ja-JP" altLang="en-US" sz="3600" dirty="0"/>
          </a:p>
        </p:txBody>
      </p:sp>
      <p:sp>
        <p:nvSpPr>
          <p:cNvPr id="5" name="テキスト ボックス 4"/>
          <p:cNvSpPr txBox="1"/>
          <p:nvPr/>
        </p:nvSpPr>
        <p:spPr>
          <a:xfrm>
            <a:off x="1017431" y="3155323"/>
            <a:ext cx="6426557" cy="646331"/>
          </a:xfrm>
          <a:prstGeom prst="rect">
            <a:avLst/>
          </a:prstGeom>
          <a:noFill/>
        </p:spPr>
        <p:txBody>
          <a:bodyPr wrap="square" rtlCol="0">
            <a:spAutoFit/>
          </a:bodyPr>
          <a:lstStyle/>
          <a:p>
            <a:r>
              <a:rPr kumimoji="1" lang="ja-JP" altLang="en-US" sz="3600" dirty="0" smtClean="0">
                <a:solidFill>
                  <a:srgbClr val="FF0000"/>
                </a:solidFill>
              </a:rPr>
              <a:t>抑止力を強くする（意思と能力）</a:t>
            </a:r>
            <a:endParaRPr kumimoji="1" lang="ja-JP" altLang="en-US" sz="3600" dirty="0">
              <a:solidFill>
                <a:srgbClr val="FF0000"/>
              </a:solidFill>
            </a:endParaRPr>
          </a:p>
        </p:txBody>
      </p:sp>
    </p:spTree>
    <p:extLst>
      <p:ext uri="{BB962C8B-B14F-4D97-AF65-F5344CB8AC3E}">
        <p14:creationId xmlns:p14="http://schemas.microsoft.com/office/powerpoint/2010/main" val="643993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66694" y="128788"/>
            <a:ext cx="3696236" cy="769441"/>
          </a:xfrm>
          <a:prstGeom prst="rect">
            <a:avLst/>
          </a:prstGeom>
          <a:noFill/>
        </p:spPr>
        <p:txBody>
          <a:bodyPr wrap="square" rtlCol="0">
            <a:spAutoFit/>
          </a:bodyPr>
          <a:lstStyle/>
          <a:p>
            <a:r>
              <a:rPr kumimoji="1" lang="ja-JP" altLang="en-US" sz="4400" dirty="0" smtClean="0">
                <a:solidFill>
                  <a:srgbClr val="FF0000"/>
                </a:solidFill>
              </a:rPr>
              <a:t>反撃能力　？</a:t>
            </a:r>
            <a:endParaRPr kumimoji="1" lang="ja-JP" altLang="en-US" sz="4400" dirty="0">
              <a:solidFill>
                <a:srgbClr val="FF0000"/>
              </a:solidFill>
            </a:endParaRPr>
          </a:p>
        </p:txBody>
      </p:sp>
      <p:sp>
        <p:nvSpPr>
          <p:cNvPr id="3" name="テキスト ボックス 2"/>
          <p:cNvSpPr txBox="1"/>
          <p:nvPr/>
        </p:nvSpPr>
        <p:spPr>
          <a:xfrm>
            <a:off x="798491" y="1039897"/>
            <a:ext cx="10625070" cy="5632311"/>
          </a:xfrm>
          <a:prstGeom prst="rect">
            <a:avLst/>
          </a:prstGeom>
          <a:noFill/>
        </p:spPr>
        <p:txBody>
          <a:bodyPr wrap="square" rtlCol="0">
            <a:spAutoFit/>
          </a:bodyPr>
          <a:lstStyle/>
          <a:p>
            <a:r>
              <a:rPr kumimoji="1" lang="ja-JP" altLang="en-US" sz="3600" dirty="0" smtClean="0"/>
              <a:t>・我が国周辺にミサイル発射が繰り返されている</a:t>
            </a:r>
            <a:endParaRPr kumimoji="1" lang="en-US" altLang="ja-JP" sz="3600" dirty="0" smtClean="0"/>
          </a:p>
          <a:p>
            <a:r>
              <a:rPr lang="ja-JP" altLang="en-US" sz="3600" dirty="0" smtClean="0"/>
              <a:t>・既存のミサイル防衛網だけでは完全な対応が困難</a:t>
            </a:r>
            <a:endParaRPr lang="en-US" altLang="ja-JP" sz="3600" dirty="0" smtClean="0"/>
          </a:p>
          <a:p>
            <a:r>
              <a:rPr kumimoji="1" lang="ja-JP" altLang="en-US" sz="3600" dirty="0" smtClean="0"/>
              <a:t>・飛来するミサイルを防ぎつつ、更なる攻撃を防ぐため、我が国から相手に有効な反撃を加える</a:t>
            </a:r>
            <a:endParaRPr kumimoji="1" lang="en-US" altLang="ja-JP" sz="3600" dirty="0" smtClean="0"/>
          </a:p>
          <a:p>
            <a:r>
              <a:rPr kumimoji="1" lang="ja-JP" altLang="en-US" sz="3600" dirty="0" smtClean="0"/>
              <a:t>・１９５６年２月２９日の政府見解</a:t>
            </a:r>
            <a:endParaRPr kumimoji="1" lang="en-US" altLang="ja-JP" sz="3600" dirty="0" smtClean="0"/>
          </a:p>
          <a:p>
            <a:r>
              <a:rPr lang="ja-JP" altLang="en-US" sz="3600" dirty="0" smtClean="0"/>
              <a:t>「法理的</a:t>
            </a:r>
            <a:r>
              <a:rPr lang="ja-JP" altLang="en-US" sz="3600" dirty="0"/>
              <a:t>に</a:t>
            </a:r>
            <a:r>
              <a:rPr lang="ja-JP" altLang="en-US" sz="3600" dirty="0" smtClean="0"/>
              <a:t>は自衛の範囲に含まれ可能である」が</a:t>
            </a:r>
            <a:r>
              <a:rPr lang="ja-JP" altLang="en-US" sz="3600" dirty="0" smtClean="0"/>
              <a:t>、</a:t>
            </a:r>
            <a:endParaRPr lang="en-US" altLang="ja-JP" sz="3600" dirty="0" smtClean="0"/>
          </a:p>
          <a:p>
            <a:r>
              <a:rPr lang="ja-JP" altLang="en-US" sz="3600" dirty="0" smtClean="0"/>
              <a:t>これまでは政策</a:t>
            </a:r>
            <a:r>
              <a:rPr lang="ja-JP" altLang="en-US" sz="3600" dirty="0" smtClean="0"/>
              <a:t>判断として保有しなかった能力</a:t>
            </a:r>
            <a:endParaRPr lang="en-US" altLang="ja-JP" sz="3600" dirty="0" smtClean="0"/>
          </a:p>
          <a:p>
            <a:r>
              <a:rPr kumimoji="1" lang="ja-JP" altLang="en-US" sz="3600" dirty="0" smtClean="0"/>
              <a:t>・武力行使の三要件（武力行使の発生、国民を守るために他に手段がない、必要最小限度の実力行使）を</a:t>
            </a:r>
            <a:r>
              <a:rPr lang="ja-JP" altLang="en-US" sz="3600" dirty="0"/>
              <a:t>満たす</a:t>
            </a:r>
            <a:r>
              <a:rPr lang="ja-JP" altLang="en-US" sz="3600" dirty="0" smtClean="0"/>
              <a:t>場合に行使されるが、先制攻撃は許されない</a:t>
            </a:r>
            <a:endParaRPr kumimoji="1" lang="ja-JP" altLang="en-US" sz="3600" dirty="0"/>
          </a:p>
        </p:txBody>
      </p:sp>
    </p:spTree>
    <p:extLst>
      <p:ext uri="{BB962C8B-B14F-4D97-AF65-F5344CB8AC3E}">
        <p14:creationId xmlns:p14="http://schemas.microsoft.com/office/powerpoint/2010/main" val="3223425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53060" y="283335"/>
            <a:ext cx="2846231" cy="769441"/>
          </a:xfrm>
          <a:prstGeom prst="rect">
            <a:avLst/>
          </a:prstGeom>
          <a:noFill/>
        </p:spPr>
        <p:txBody>
          <a:bodyPr wrap="square" rtlCol="0">
            <a:spAutoFit/>
          </a:bodyPr>
          <a:lstStyle/>
          <a:p>
            <a:r>
              <a:rPr kumimoji="1" lang="ja-JP" altLang="en-US" sz="4400" dirty="0" smtClean="0">
                <a:solidFill>
                  <a:srgbClr val="FF0000"/>
                </a:solidFill>
              </a:rPr>
              <a:t>背景は　？</a:t>
            </a:r>
            <a:endParaRPr kumimoji="1" lang="ja-JP" altLang="en-US" sz="4400" dirty="0">
              <a:solidFill>
                <a:srgbClr val="FF0000"/>
              </a:solidFill>
            </a:endParaRPr>
          </a:p>
        </p:txBody>
      </p:sp>
      <p:sp>
        <p:nvSpPr>
          <p:cNvPr id="3" name="テキスト ボックス 2"/>
          <p:cNvSpPr txBox="1"/>
          <p:nvPr/>
        </p:nvSpPr>
        <p:spPr>
          <a:xfrm>
            <a:off x="643945" y="1275008"/>
            <a:ext cx="11346286" cy="4524315"/>
          </a:xfrm>
          <a:prstGeom prst="rect">
            <a:avLst/>
          </a:prstGeom>
          <a:noFill/>
        </p:spPr>
        <p:txBody>
          <a:bodyPr wrap="square" rtlCol="0">
            <a:spAutoFit/>
          </a:bodyPr>
          <a:lstStyle/>
          <a:p>
            <a:r>
              <a:rPr kumimoji="1" lang="ja-JP" altLang="en-US" sz="3600" dirty="0" smtClean="0"/>
              <a:t>・サイバー攻撃、情報戦、経済的な威圧</a:t>
            </a:r>
            <a:endParaRPr kumimoji="1" lang="en-US" altLang="ja-JP" sz="3600" dirty="0" smtClean="0"/>
          </a:p>
          <a:p>
            <a:r>
              <a:rPr kumimoji="1" lang="ja-JP" altLang="en-US" sz="3600" dirty="0" smtClean="0"/>
              <a:t>・有事と平時の境目が曖昧に</a:t>
            </a:r>
            <a:endParaRPr kumimoji="1" lang="en-US" altLang="ja-JP" sz="3600" dirty="0" smtClean="0"/>
          </a:p>
          <a:p>
            <a:r>
              <a:rPr lang="ja-JP" altLang="en-US" sz="3600" dirty="0"/>
              <a:t>・</a:t>
            </a:r>
            <a:r>
              <a:rPr kumimoji="1" lang="ja-JP" altLang="en-US" sz="3600" dirty="0" smtClean="0"/>
              <a:t>軍事と非軍事の境目も曖昧に</a:t>
            </a:r>
            <a:endParaRPr kumimoji="1" lang="en-US" altLang="ja-JP" sz="3600" dirty="0" smtClean="0"/>
          </a:p>
          <a:p>
            <a:r>
              <a:rPr lang="ja-JP" altLang="en-US" sz="3600" dirty="0" smtClean="0"/>
              <a:t>・ハイブリッド戦、宇宙空間の活用</a:t>
            </a:r>
            <a:endParaRPr lang="en-US" altLang="ja-JP" sz="3600" dirty="0" smtClean="0"/>
          </a:p>
          <a:p>
            <a:r>
              <a:rPr kumimoji="1" lang="ja-JP" altLang="en-US" sz="3600" dirty="0" smtClean="0"/>
              <a:t>・インド太平洋地域におけるパワーバランスの変化</a:t>
            </a:r>
            <a:endParaRPr kumimoji="1" lang="en-US" altLang="ja-JP" sz="3600" dirty="0" smtClean="0"/>
          </a:p>
          <a:p>
            <a:r>
              <a:rPr lang="ja-JP" altLang="en-US" sz="3600" dirty="0" smtClean="0"/>
              <a:t>・ロシアによるウクライナ侵攻（憲法９条では守れない）</a:t>
            </a:r>
            <a:endParaRPr kumimoji="1" lang="en-US" altLang="ja-JP" sz="3600" dirty="0" smtClean="0"/>
          </a:p>
          <a:p>
            <a:r>
              <a:rPr lang="ja-JP" altLang="en-US" sz="3600" dirty="0" smtClean="0"/>
              <a:t>・中国の軍事活動の活発化、力による一方的な現状変更</a:t>
            </a:r>
            <a:endParaRPr lang="en-US" altLang="ja-JP" sz="3600" dirty="0" smtClean="0"/>
          </a:p>
          <a:p>
            <a:r>
              <a:rPr kumimoji="1" lang="ja-JP" altLang="en-US" sz="3600" dirty="0" smtClean="0"/>
              <a:t>・北朝鮮のミサイル発射や核開発の進展</a:t>
            </a:r>
            <a:endParaRPr kumimoji="1" lang="ja-JP" altLang="en-US" sz="3600" dirty="0"/>
          </a:p>
        </p:txBody>
      </p:sp>
    </p:spTree>
    <p:extLst>
      <p:ext uri="{BB962C8B-B14F-4D97-AF65-F5344CB8AC3E}">
        <p14:creationId xmlns:p14="http://schemas.microsoft.com/office/powerpoint/2010/main" val="1150350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96354" y="128790"/>
            <a:ext cx="7173532" cy="769441"/>
          </a:xfrm>
          <a:prstGeom prst="rect">
            <a:avLst/>
          </a:prstGeom>
          <a:noFill/>
        </p:spPr>
        <p:txBody>
          <a:bodyPr wrap="square" rtlCol="0">
            <a:spAutoFit/>
          </a:bodyPr>
          <a:lstStyle/>
          <a:p>
            <a:r>
              <a:rPr kumimoji="1" lang="ja-JP" altLang="en-US" sz="4400" dirty="0" smtClean="0">
                <a:solidFill>
                  <a:srgbClr val="FF0000"/>
                </a:solidFill>
              </a:rPr>
              <a:t>国の防衛はどうする</a:t>
            </a:r>
            <a:r>
              <a:rPr kumimoji="1" lang="ja-JP" altLang="en-US" sz="4400" dirty="0" smtClean="0">
                <a:solidFill>
                  <a:srgbClr val="FF0000"/>
                </a:solidFill>
              </a:rPr>
              <a:t>のか</a:t>
            </a:r>
            <a:r>
              <a:rPr kumimoji="1" lang="ja-JP" altLang="en-US" sz="4400" dirty="0" smtClean="0">
                <a:solidFill>
                  <a:srgbClr val="FF0000"/>
                </a:solidFill>
              </a:rPr>
              <a:t>　？</a:t>
            </a:r>
            <a:endParaRPr kumimoji="1" lang="ja-JP" altLang="en-US" sz="4400" dirty="0">
              <a:solidFill>
                <a:srgbClr val="FF0000"/>
              </a:solidFill>
            </a:endParaRPr>
          </a:p>
        </p:txBody>
      </p:sp>
      <p:sp>
        <p:nvSpPr>
          <p:cNvPr id="3" name="テキスト ボックス 2"/>
          <p:cNvSpPr txBox="1"/>
          <p:nvPr/>
        </p:nvSpPr>
        <p:spPr>
          <a:xfrm>
            <a:off x="669701" y="1014140"/>
            <a:ext cx="11114468" cy="5632311"/>
          </a:xfrm>
          <a:prstGeom prst="rect">
            <a:avLst/>
          </a:prstGeom>
          <a:noFill/>
        </p:spPr>
        <p:txBody>
          <a:bodyPr wrap="square" rtlCol="0">
            <a:spAutoFit/>
          </a:bodyPr>
          <a:lstStyle/>
          <a:p>
            <a:r>
              <a:rPr kumimoji="1" lang="ja-JP" altLang="en-US" sz="3600" dirty="0" smtClean="0"/>
              <a:t>・「力による一方的な現状方向とその試みは決して許さない」との意思を明確に</a:t>
            </a:r>
            <a:endParaRPr kumimoji="1" lang="en-US" altLang="ja-JP" sz="3600" dirty="0" smtClean="0"/>
          </a:p>
          <a:p>
            <a:r>
              <a:rPr kumimoji="1" lang="ja-JP" altLang="en-US" sz="3600" dirty="0" smtClean="0"/>
              <a:t>・国全体の防衛体制（防衛力、外交力、情報力、経済力、技術力）の強化</a:t>
            </a:r>
            <a:endParaRPr kumimoji="1" lang="en-US" altLang="ja-JP" sz="3600" dirty="0" smtClean="0"/>
          </a:p>
          <a:p>
            <a:r>
              <a:rPr lang="ja-JP" altLang="en-US" sz="3600" dirty="0" smtClean="0"/>
              <a:t>・防衛力の抜本的強化（スタンドオフ防衛能力、無人アセット防衛能力）（</a:t>
            </a:r>
            <a:r>
              <a:rPr lang="ja-JP" altLang="en-US" sz="3600" dirty="0" smtClean="0">
                <a:solidFill>
                  <a:srgbClr val="FF0000"/>
                </a:solidFill>
              </a:rPr>
              <a:t>反撃能力</a:t>
            </a:r>
            <a:r>
              <a:rPr lang="ja-JP" altLang="en-US" sz="3600" dirty="0" smtClean="0"/>
              <a:t>）、宇宙、サイバー、情報</a:t>
            </a:r>
            <a:endParaRPr lang="en-US" altLang="ja-JP" sz="3600" dirty="0" smtClean="0"/>
          </a:p>
          <a:p>
            <a:r>
              <a:rPr kumimoji="1" lang="ja-JP" altLang="en-US" sz="3600" dirty="0" smtClean="0"/>
              <a:t>・日米同盟の抑止力と対処力の強化（</a:t>
            </a:r>
            <a:r>
              <a:rPr kumimoji="1" lang="ja-JP" altLang="en-US" sz="3600" dirty="0" smtClean="0">
                <a:solidFill>
                  <a:srgbClr val="FF0000"/>
                </a:solidFill>
              </a:rPr>
              <a:t>拡大抑止力</a:t>
            </a:r>
            <a:r>
              <a:rPr kumimoji="1" lang="ja-JP" altLang="en-US" sz="3600" dirty="0" smtClean="0"/>
              <a:t>含む）</a:t>
            </a:r>
            <a:endParaRPr kumimoji="1" lang="en-US" altLang="ja-JP" sz="3600" dirty="0" smtClean="0"/>
          </a:p>
          <a:p>
            <a:r>
              <a:rPr lang="ja-JP" altLang="en-US" sz="3600" dirty="0" smtClean="0"/>
              <a:t>・同志国との連携の強化</a:t>
            </a:r>
            <a:endParaRPr lang="en-US" altLang="ja-JP" sz="3600" dirty="0" smtClean="0"/>
          </a:p>
          <a:p>
            <a:r>
              <a:rPr kumimoji="1" lang="ja-JP" altLang="en-US" sz="3600" dirty="0" smtClean="0"/>
              <a:t>・</a:t>
            </a:r>
            <a:r>
              <a:rPr lang="ja-JP" altLang="en-US" sz="3600" dirty="0"/>
              <a:t>我が</a:t>
            </a:r>
            <a:r>
              <a:rPr kumimoji="1" lang="ja-JP" altLang="en-US" sz="3600" dirty="0" smtClean="0"/>
              <a:t>国への侵攻の場合、「国が主たる責任を持って対処し、同盟国の支援を受けつつ、これを阻止、排除」</a:t>
            </a:r>
            <a:endParaRPr kumimoji="1" lang="en-US" altLang="ja-JP" sz="3600" dirty="0" smtClean="0"/>
          </a:p>
        </p:txBody>
      </p:sp>
    </p:spTree>
    <p:extLst>
      <p:ext uri="{BB962C8B-B14F-4D97-AF65-F5344CB8AC3E}">
        <p14:creationId xmlns:p14="http://schemas.microsoft.com/office/powerpoint/2010/main" val="619286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19580" y="159063"/>
            <a:ext cx="3297896" cy="897005"/>
          </a:xfrm>
        </p:spPr>
        <p:txBody>
          <a:bodyPr>
            <a:normAutofit/>
          </a:bodyPr>
          <a:lstStyle/>
          <a:p>
            <a:r>
              <a:rPr lang="ja-JP" altLang="en-US" dirty="0">
                <a:solidFill>
                  <a:srgbClr val="FF0000"/>
                </a:solidFill>
              </a:rPr>
              <a:t>３</a:t>
            </a:r>
            <a:r>
              <a:rPr lang="ja-JP" altLang="en-US" dirty="0" smtClean="0">
                <a:solidFill>
                  <a:srgbClr val="FF0000"/>
                </a:solidFill>
              </a:rPr>
              <a:t>月定例会</a:t>
            </a:r>
            <a:endParaRPr kumimoji="1" lang="ja-JP" altLang="en-US" dirty="0">
              <a:solidFill>
                <a:srgbClr val="FF000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0070C0"/>
                </a:solidFill>
              </a:rPr>
              <a:t>開会</a:t>
            </a:r>
            <a:endParaRPr kumimoji="1" lang="en-US" altLang="ja-JP" sz="4200" dirty="0" smtClean="0">
              <a:solidFill>
                <a:srgbClr val="0070C0"/>
              </a:solidFill>
            </a:endParaRPr>
          </a:p>
          <a:p>
            <a:pPr marL="0" indent="0">
              <a:buNone/>
            </a:pPr>
            <a:r>
              <a:rPr lang="ja-JP" altLang="en-US" dirty="0"/>
              <a:t>　</a:t>
            </a:r>
            <a:r>
              <a:rPr lang="ja-JP" altLang="en-US" sz="3900" dirty="0"/>
              <a:t>２</a:t>
            </a:r>
            <a:r>
              <a:rPr lang="ja-JP" altLang="en-US" sz="3900" dirty="0" smtClean="0"/>
              <a:t>月２８日（火）</a:t>
            </a:r>
            <a:endParaRPr lang="en-US" altLang="ja-JP" sz="3900" dirty="0" smtClean="0"/>
          </a:p>
          <a:p>
            <a:pPr marL="0" indent="0">
              <a:buNone/>
            </a:pPr>
            <a:r>
              <a:rPr kumimoji="1" lang="ja-JP" altLang="en-US" sz="4200" dirty="0" smtClean="0">
                <a:solidFill>
                  <a:srgbClr val="0070C0"/>
                </a:solidFill>
              </a:rPr>
              <a:t>・一般質問</a:t>
            </a:r>
            <a:endParaRPr kumimoji="1" lang="en-US" altLang="ja-JP" sz="4200" dirty="0" smtClean="0">
              <a:solidFill>
                <a:srgbClr val="0070C0"/>
              </a:solidFill>
            </a:endParaRPr>
          </a:p>
          <a:p>
            <a:pPr marL="0" indent="0">
              <a:buNone/>
            </a:pPr>
            <a:r>
              <a:rPr lang="ja-JP" altLang="en-US" dirty="0"/>
              <a:t>　</a:t>
            </a:r>
            <a:r>
              <a:rPr lang="ja-JP" altLang="en-US" sz="3900" dirty="0" smtClean="0"/>
              <a:t>３月</a:t>
            </a:r>
            <a:r>
              <a:rPr lang="ja-JP" altLang="en-US" sz="3900" dirty="0"/>
              <a:t>１３</a:t>
            </a:r>
            <a:r>
              <a:rPr lang="ja-JP" altLang="en-US" sz="3900" dirty="0" smtClean="0"/>
              <a:t>日（月）、１４日（火）</a:t>
            </a:r>
            <a:endParaRPr lang="en-US" altLang="ja-JP" sz="3900" dirty="0" smtClean="0"/>
          </a:p>
          <a:p>
            <a:pPr marL="0" indent="0">
              <a:buNone/>
            </a:pPr>
            <a:r>
              <a:rPr lang="ja-JP" altLang="en-US" sz="4200" dirty="0" smtClean="0">
                <a:solidFill>
                  <a:srgbClr val="0070C0"/>
                </a:solidFill>
              </a:rPr>
              <a:t>・常任委員会</a:t>
            </a:r>
            <a:endParaRPr lang="en-US" altLang="ja-JP" sz="4200" dirty="0" smtClean="0">
              <a:solidFill>
                <a:srgbClr val="0070C0"/>
              </a:solidFill>
            </a:endParaRPr>
          </a:p>
          <a:p>
            <a:pPr marL="0" indent="0">
              <a:buNone/>
            </a:pPr>
            <a:r>
              <a:rPr lang="ja-JP" altLang="en-US" sz="3200" dirty="0">
                <a:solidFill>
                  <a:srgbClr val="FF0000"/>
                </a:solidFill>
              </a:rPr>
              <a:t>　</a:t>
            </a:r>
            <a:r>
              <a:rPr lang="ja-JP" altLang="en-US" sz="3900" dirty="0" smtClean="0"/>
              <a:t>民生：</a:t>
            </a:r>
            <a:r>
              <a:rPr lang="ja-JP" altLang="en-US" sz="3900" dirty="0"/>
              <a:t>３</a:t>
            </a:r>
            <a:r>
              <a:rPr lang="ja-JP" altLang="en-US" sz="3900" dirty="0" smtClean="0"/>
              <a:t>月１７日（金）、経済教育：２０日（月）</a:t>
            </a:r>
            <a:endParaRPr lang="en-US" altLang="ja-JP" sz="3900" dirty="0" smtClean="0"/>
          </a:p>
          <a:p>
            <a:pPr marL="0" indent="0">
              <a:buNone/>
            </a:pPr>
            <a:r>
              <a:rPr lang="ja-JP" altLang="en-US" sz="3900" dirty="0"/>
              <a:t>　</a:t>
            </a:r>
            <a:r>
              <a:rPr lang="ja-JP" altLang="en-US" sz="3900" dirty="0" smtClean="0"/>
              <a:t>建設水道：２２日（水）、総務：２３日（木）</a:t>
            </a:r>
            <a:endParaRPr lang="en-US" altLang="ja-JP" sz="3900" dirty="0" smtClean="0"/>
          </a:p>
          <a:p>
            <a:pPr marL="0" indent="0">
              <a:buNone/>
            </a:pPr>
            <a:r>
              <a:rPr kumimoji="1" lang="ja-JP" altLang="en-US" sz="4200" dirty="0" smtClean="0">
                <a:solidFill>
                  <a:srgbClr val="0070C0"/>
                </a:solidFill>
              </a:rPr>
              <a:t>・閉会</a:t>
            </a:r>
            <a:endParaRPr kumimoji="1" lang="en-US" altLang="ja-JP" sz="4200" dirty="0" smtClean="0">
              <a:solidFill>
                <a:srgbClr val="0070C0"/>
              </a:solidFill>
            </a:endParaRPr>
          </a:p>
          <a:p>
            <a:pPr marL="0" indent="0">
              <a:buNone/>
            </a:pPr>
            <a:r>
              <a:rPr lang="ja-JP" altLang="en-US" sz="3900" dirty="0"/>
              <a:t>　３</a:t>
            </a:r>
            <a:r>
              <a:rPr lang="ja-JP" altLang="en-US" sz="3900" dirty="0" smtClean="0"/>
              <a:t>月２８日（火）</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69710" y="130886"/>
            <a:ext cx="8229601" cy="769441"/>
          </a:xfrm>
          <a:prstGeom prst="rect">
            <a:avLst/>
          </a:prstGeom>
          <a:noFill/>
        </p:spPr>
        <p:txBody>
          <a:bodyPr wrap="square" rtlCol="0">
            <a:spAutoFit/>
          </a:bodyPr>
          <a:lstStyle/>
          <a:p>
            <a:r>
              <a:rPr kumimoji="1" lang="ja-JP" altLang="en-US" sz="4400" dirty="0" smtClean="0">
                <a:solidFill>
                  <a:srgbClr val="FF0000"/>
                </a:solidFill>
              </a:rPr>
              <a:t>令和４年度一般会計補正決算</a:t>
            </a:r>
            <a:endParaRPr kumimoji="1" lang="ja-JP" altLang="en-US" sz="4400" dirty="0">
              <a:solidFill>
                <a:srgbClr val="FF0000"/>
              </a:solidFill>
            </a:endParaRPr>
          </a:p>
        </p:txBody>
      </p:sp>
      <p:sp>
        <p:nvSpPr>
          <p:cNvPr id="4" name="テキスト ボックス 3"/>
          <p:cNvSpPr txBox="1"/>
          <p:nvPr/>
        </p:nvSpPr>
        <p:spPr>
          <a:xfrm>
            <a:off x="515154" y="1155065"/>
            <a:ext cx="5331853" cy="646331"/>
          </a:xfrm>
          <a:prstGeom prst="rect">
            <a:avLst/>
          </a:prstGeom>
          <a:noFill/>
        </p:spPr>
        <p:txBody>
          <a:bodyPr wrap="square" rtlCol="0">
            <a:spAutoFit/>
          </a:bodyPr>
          <a:lstStyle/>
          <a:p>
            <a:r>
              <a:rPr kumimoji="1" lang="ja-JP" altLang="en-US" sz="3600" dirty="0" smtClean="0"/>
              <a:t>補正総額：４億８</a:t>
            </a:r>
            <a:r>
              <a:rPr kumimoji="1" lang="en-US" altLang="ja-JP" sz="3600" dirty="0" smtClean="0"/>
              <a:t>,</a:t>
            </a:r>
            <a:r>
              <a:rPr kumimoji="1" lang="ja-JP" altLang="en-US" sz="3600" dirty="0" smtClean="0"/>
              <a:t>８００万円</a:t>
            </a:r>
            <a:endParaRPr kumimoji="1" lang="ja-JP" altLang="en-US" sz="3600" dirty="0"/>
          </a:p>
        </p:txBody>
      </p:sp>
      <p:sp>
        <p:nvSpPr>
          <p:cNvPr id="3" name="テキスト ボックス 2"/>
          <p:cNvSpPr txBox="1"/>
          <p:nvPr/>
        </p:nvSpPr>
        <p:spPr>
          <a:xfrm>
            <a:off x="309091" y="2056134"/>
            <a:ext cx="11436440" cy="3970318"/>
          </a:xfrm>
          <a:prstGeom prst="rect">
            <a:avLst/>
          </a:prstGeom>
          <a:noFill/>
        </p:spPr>
        <p:txBody>
          <a:bodyPr wrap="square" rtlCol="0">
            <a:spAutoFit/>
          </a:bodyPr>
          <a:lstStyle/>
          <a:p>
            <a:r>
              <a:rPr kumimoji="1" lang="ja-JP" altLang="en-US" sz="3600" dirty="0" smtClean="0"/>
              <a:t>・小中学校バスケットゴールの</a:t>
            </a:r>
            <a:r>
              <a:rPr kumimoji="1" lang="ja-JP" altLang="en-US" sz="3600" dirty="0" smtClean="0"/>
              <a:t>取り換え</a:t>
            </a:r>
            <a:endParaRPr kumimoji="1" lang="en-US" altLang="ja-JP" sz="3600" dirty="0" smtClean="0"/>
          </a:p>
          <a:p>
            <a:r>
              <a:rPr lang="ja-JP" altLang="en-US" sz="3600" dirty="0" smtClean="0"/>
              <a:t>・妊娠届出より０～２歳の子育て家庭に寄り添い伴奏型支援の充実と経済的支援（１０万円）</a:t>
            </a:r>
            <a:endParaRPr lang="en-US" altLang="ja-JP" sz="3600" dirty="0" smtClean="0"/>
          </a:p>
          <a:p>
            <a:r>
              <a:rPr lang="ja-JP" altLang="en-US" sz="3600" dirty="0" smtClean="0"/>
              <a:t>・１～２歳児童を養育する方に応援金給付（５万円</a:t>
            </a:r>
            <a:r>
              <a:rPr lang="en-US" altLang="ja-JP" sz="3600" dirty="0" smtClean="0"/>
              <a:t>/</a:t>
            </a:r>
            <a:r>
              <a:rPr lang="ja-JP" altLang="en-US" sz="3600" dirty="0" smtClean="0"/>
              <a:t>一人）</a:t>
            </a:r>
            <a:endParaRPr lang="en-US" altLang="ja-JP" sz="3600" dirty="0" smtClean="0"/>
          </a:p>
          <a:p>
            <a:r>
              <a:rPr lang="ja-JP" altLang="en-US" sz="3600" dirty="0" smtClean="0"/>
              <a:t>・駐車場使用料金の変更（本庁舎、総合福祉会館、産業文化センター）（施設使用と施設使用しない場合）</a:t>
            </a:r>
            <a:endParaRPr lang="en-US" altLang="ja-JP" sz="3600" dirty="0" smtClean="0"/>
          </a:p>
          <a:p>
            <a:r>
              <a:rPr lang="ja-JP" altLang="en-US" sz="3600" dirty="0" smtClean="0"/>
              <a:t>・市営住宅駐車場の使用料金（令和６年から１</a:t>
            </a:r>
            <a:r>
              <a:rPr lang="en-US" altLang="ja-JP" sz="3600" dirty="0" smtClean="0"/>
              <a:t>,</a:t>
            </a:r>
            <a:r>
              <a:rPr lang="ja-JP" altLang="en-US" sz="3600" dirty="0" smtClean="0"/>
              <a:t>９８０円</a:t>
            </a:r>
            <a:r>
              <a:rPr lang="en-US" altLang="ja-JP" sz="3600" dirty="0" smtClean="0"/>
              <a:t>/</a:t>
            </a:r>
            <a:r>
              <a:rPr lang="ja-JP" altLang="en-US" sz="3600" dirty="0" smtClean="0"/>
              <a:t>月）</a:t>
            </a:r>
            <a:endParaRPr lang="en-US" altLang="ja-JP" sz="3600" dirty="0" smtClean="0"/>
          </a:p>
        </p:txBody>
      </p:sp>
    </p:spTree>
    <p:extLst>
      <p:ext uri="{BB962C8B-B14F-4D97-AF65-F5344CB8AC3E}">
        <p14:creationId xmlns:p14="http://schemas.microsoft.com/office/powerpoint/2010/main" val="265780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91685" y="437882"/>
            <a:ext cx="5628067" cy="769441"/>
          </a:xfrm>
          <a:prstGeom prst="rect">
            <a:avLst/>
          </a:prstGeom>
          <a:noFill/>
        </p:spPr>
        <p:txBody>
          <a:bodyPr wrap="square" rtlCol="0">
            <a:spAutoFit/>
          </a:bodyPr>
          <a:lstStyle/>
          <a:p>
            <a:r>
              <a:rPr kumimoji="1" lang="ja-JP" altLang="en-US" sz="4400" dirty="0" smtClean="0">
                <a:solidFill>
                  <a:srgbClr val="FF0000"/>
                </a:solidFill>
              </a:rPr>
              <a:t>各委員会における情報</a:t>
            </a:r>
            <a:endParaRPr kumimoji="1" lang="ja-JP" altLang="en-US" sz="4400" dirty="0">
              <a:solidFill>
                <a:srgbClr val="FF0000"/>
              </a:solidFill>
            </a:endParaRPr>
          </a:p>
        </p:txBody>
      </p:sp>
      <p:sp>
        <p:nvSpPr>
          <p:cNvPr id="3" name="テキスト ボックス 2"/>
          <p:cNvSpPr txBox="1"/>
          <p:nvPr/>
        </p:nvSpPr>
        <p:spPr>
          <a:xfrm>
            <a:off x="875763" y="1641296"/>
            <a:ext cx="10882648" cy="4524315"/>
          </a:xfrm>
          <a:prstGeom prst="rect">
            <a:avLst/>
          </a:prstGeom>
          <a:noFill/>
        </p:spPr>
        <p:txBody>
          <a:bodyPr wrap="square" rtlCol="0">
            <a:spAutoFit/>
          </a:bodyPr>
          <a:lstStyle/>
          <a:p>
            <a:r>
              <a:rPr kumimoji="1" lang="ja-JP" altLang="en-US" sz="3600" dirty="0" smtClean="0"/>
              <a:t>・委員会をオンラインで開催するための条例改正</a:t>
            </a:r>
            <a:endParaRPr kumimoji="1" lang="en-US" altLang="ja-JP" sz="3600" dirty="0" smtClean="0"/>
          </a:p>
          <a:p>
            <a:r>
              <a:rPr kumimoji="1" lang="ja-JP" altLang="en-US" sz="3600" dirty="0" smtClean="0"/>
              <a:t>・おくやみコーナーの</a:t>
            </a:r>
            <a:r>
              <a:rPr kumimoji="1" lang="ja-JP" altLang="en-US" sz="3600" dirty="0" smtClean="0"/>
              <a:t>設置</a:t>
            </a:r>
            <a:r>
              <a:rPr kumimoji="1" lang="en-US" altLang="ja-JP" sz="3600" dirty="0" smtClean="0"/>
              <a:t>(</a:t>
            </a:r>
            <a:r>
              <a:rPr kumimoji="1" lang="ja-JP" altLang="en-US" sz="3600" dirty="0" smtClean="0"/>
              <a:t>３日前予約、随時）</a:t>
            </a:r>
            <a:endParaRPr kumimoji="1" lang="en-US" altLang="ja-JP" sz="3600" dirty="0" smtClean="0"/>
          </a:p>
          <a:p>
            <a:r>
              <a:rPr lang="ja-JP" altLang="en-US" sz="3600" dirty="0"/>
              <a:t>　</a:t>
            </a:r>
            <a:r>
              <a:rPr lang="ja-JP" altLang="en-US" sz="3600" dirty="0" smtClean="0"/>
              <a:t>死亡に係る手続きを一括しておこなうワンストップ窓口</a:t>
            </a:r>
            <a:endParaRPr kumimoji="1" lang="en-US" altLang="ja-JP" sz="3600" dirty="0" smtClean="0"/>
          </a:p>
          <a:p>
            <a:r>
              <a:rPr lang="ja-JP" altLang="en-US" sz="3600" dirty="0" smtClean="0"/>
              <a:t>・ふれあいバス那加線、鵜沼線の拡充（那加線にバス１台追加</a:t>
            </a:r>
            <a:r>
              <a:rPr kumimoji="1" lang="ja-JP" altLang="en-US" sz="3600" dirty="0" smtClean="0"/>
              <a:t>、イオンビッグへ乗り入れ）、チョイソコ鵜沼南エリアの</a:t>
            </a:r>
            <a:r>
              <a:rPr kumimoji="1" lang="ja-JP" altLang="en-US" sz="3600" dirty="0" smtClean="0"/>
              <a:t>拡充</a:t>
            </a:r>
            <a:endParaRPr kumimoji="1" lang="en-US" altLang="ja-JP" sz="3600" dirty="0" smtClean="0"/>
          </a:p>
          <a:p>
            <a:r>
              <a:rPr lang="ja-JP" altLang="en-US" sz="3600" dirty="0" smtClean="0"/>
              <a:t>・文化会館休館</a:t>
            </a:r>
            <a:r>
              <a:rPr lang="ja-JP" altLang="en-US" sz="3600" dirty="0" smtClean="0"/>
              <a:t>（休館中～令和</a:t>
            </a:r>
            <a:r>
              <a:rPr lang="ja-JP" altLang="en-US" sz="3600" dirty="0" smtClean="0"/>
              <a:t>７年初め頃まで）</a:t>
            </a:r>
            <a:endParaRPr lang="en-US" altLang="ja-JP" sz="3600" dirty="0" smtClean="0"/>
          </a:p>
          <a:p>
            <a:r>
              <a:rPr lang="ja-JP" altLang="en-US" sz="3600" dirty="0" smtClean="0"/>
              <a:t>・市民会館休館（</a:t>
            </a:r>
            <a:r>
              <a:rPr lang="en-US" altLang="ja-JP" sz="3600" dirty="0" smtClean="0"/>
              <a:t>R6</a:t>
            </a:r>
            <a:r>
              <a:rPr lang="ja-JP" altLang="en-US" sz="3600" dirty="0" smtClean="0"/>
              <a:t>年２月</a:t>
            </a:r>
            <a:r>
              <a:rPr lang="ja-JP" altLang="en-US" sz="3600" dirty="0" smtClean="0"/>
              <a:t>から７月頃まで）</a:t>
            </a:r>
            <a:endParaRPr kumimoji="1" lang="ja-JP" altLang="en-US" sz="3600" dirty="0"/>
          </a:p>
        </p:txBody>
      </p:sp>
    </p:spTree>
    <p:extLst>
      <p:ext uri="{BB962C8B-B14F-4D97-AF65-F5344CB8AC3E}">
        <p14:creationId xmlns:p14="http://schemas.microsoft.com/office/powerpoint/2010/main" val="18600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38648" y="399245"/>
            <a:ext cx="9169757"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914399" y="1429554"/>
            <a:ext cx="9994006" cy="646331"/>
          </a:xfrm>
          <a:prstGeom prst="rect">
            <a:avLst/>
          </a:prstGeom>
          <a:noFill/>
        </p:spPr>
        <p:txBody>
          <a:bodyPr wrap="square" rtlCol="0">
            <a:spAutoFit/>
          </a:bodyPr>
          <a:lstStyle/>
          <a:p>
            <a:r>
              <a:rPr kumimoji="1" lang="ja-JP" altLang="en-US" sz="3600" dirty="0" smtClean="0">
                <a:solidFill>
                  <a:srgbClr val="0070C0"/>
                </a:solidFill>
              </a:rPr>
              <a:t>問：来年度予算の重点施策で特筆すべきものは</a:t>
            </a:r>
            <a:endParaRPr kumimoji="1" lang="ja-JP" altLang="en-US" sz="3600" dirty="0">
              <a:solidFill>
                <a:srgbClr val="0070C0"/>
              </a:solidFill>
            </a:endParaRPr>
          </a:p>
        </p:txBody>
      </p:sp>
      <p:sp>
        <p:nvSpPr>
          <p:cNvPr id="5" name="テキスト ボックス 4"/>
          <p:cNvSpPr txBox="1"/>
          <p:nvPr/>
        </p:nvSpPr>
        <p:spPr>
          <a:xfrm>
            <a:off x="1210613" y="2459245"/>
            <a:ext cx="10625072" cy="3970318"/>
          </a:xfrm>
          <a:prstGeom prst="rect">
            <a:avLst/>
          </a:prstGeom>
          <a:noFill/>
        </p:spPr>
        <p:txBody>
          <a:bodyPr wrap="square" rtlCol="0">
            <a:spAutoFit/>
          </a:bodyPr>
          <a:lstStyle/>
          <a:p>
            <a:r>
              <a:rPr lang="ja-JP" altLang="en-US" sz="3600" dirty="0" smtClean="0"/>
              <a:t>・一般会計予算：約５９０億円の見込み</a:t>
            </a:r>
            <a:endParaRPr lang="en-US" altLang="ja-JP" sz="3600" dirty="0" smtClean="0"/>
          </a:p>
          <a:p>
            <a:r>
              <a:rPr lang="ja-JP" altLang="en-US" sz="3600" dirty="0" smtClean="0"/>
              <a:t>・個人、法人市民税、固定資産税は増収の見込み</a:t>
            </a:r>
            <a:endParaRPr lang="en-US" altLang="ja-JP" sz="3600" dirty="0" smtClean="0"/>
          </a:p>
          <a:p>
            <a:r>
              <a:rPr lang="ja-JP" altLang="en-US" sz="3600" dirty="0" smtClean="0"/>
              <a:t>・地方交付税などの国から</a:t>
            </a:r>
            <a:r>
              <a:rPr lang="ja-JP" altLang="en-US" sz="3600" dirty="0" smtClean="0"/>
              <a:t>の財源</a:t>
            </a:r>
            <a:r>
              <a:rPr lang="ja-JP" altLang="en-US" sz="3600" dirty="0" smtClean="0"/>
              <a:t>も増収の見込み</a:t>
            </a:r>
            <a:endParaRPr lang="en-US" altLang="ja-JP" sz="3600" dirty="0" smtClean="0"/>
          </a:p>
          <a:p>
            <a:r>
              <a:rPr lang="ja-JP" altLang="en-US" sz="3600" dirty="0" smtClean="0"/>
              <a:t>・妊婦健康診査の健診費用</a:t>
            </a:r>
            <a:r>
              <a:rPr lang="ja-JP" altLang="en-US" sz="3600" dirty="0" smtClean="0"/>
              <a:t>（</a:t>
            </a:r>
            <a:r>
              <a:rPr lang="ja-JP" altLang="en-US" sz="3600" dirty="0"/>
              <a:t>妊娠</a:t>
            </a:r>
            <a:r>
              <a:rPr lang="ja-JP" altLang="en-US" sz="3600" dirty="0" smtClean="0"/>
              <a:t>４０</a:t>
            </a:r>
            <a:r>
              <a:rPr lang="ja-JP" altLang="en-US" sz="3600" dirty="0" smtClean="0"/>
              <a:t>週に受診券追加）</a:t>
            </a:r>
            <a:endParaRPr lang="en-US" altLang="ja-JP" sz="3600" dirty="0" smtClean="0"/>
          </a:p>
          <a:p>
            <a:r>
              <a:rPr kumimoji="1" lang="ja-JP" altLang="en-US" sz="3600" dirty="0" smtClean="0"/>
              <a:t>・保育所等における３歳</a:t>
            </a:r>
            <a:r>
              <a:rPr kumimoji="1" lang="ja-JP" altLang="en-US" sz="3600" dirty="0" smtClean="0"/>
              <a:t>未満児の保育料引き下げ</a:t>
            </a:r>
            <a:endParaRPr kumimoji="1" lang="en-US" altLang="ja-JP" sz="3600" dirty="0" smtClean="0"/>
          </a:p>
          <a:p>
            <a:r>
              <a:rPr lang="ja-JP" altLang="en-US" sz="3600" dirty="0" smtClean="0"/>
              <a:t>・ひとり親家庭の経済的負担軽減（高校生の通学に係る自転車購入費用の補助）</a:t>
            </a:r>
            <a:endParaRPr kumimoji="1" lang="ja-JP" altLang="en-US" sz="3600" dirty="0"/>
          </a:p>
        </p:txBody>
      </p:sp>
      <p:sp>
        <p:nvSpPr>
          <p:cNvPr id="3" name="テキスト ボックス 2"/>
          <p:cNvSpPr txBox="1"/>
          <p:nvPr/>
        </p:nvSpPr>
        <p:spPr>
          <a:xfrm>
            <a:off x="386367" y="3913983"/>
            <a:ext cx="631064"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Tree>
    <p:extLst>
      <p:ext uri="{BB962C8B-B14F-4D97-AF65-F5344CB8AC3E}">
        <p14:creationId xmlns:p14="http://schemas.microsoft.com/office/powerpoint/2010/main" val="261179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62130" y="184546"/>
            <a:ext cx="9156879"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540912" y="1073267"/>
            <a:ext cx="11191741" cy="646331"/>
          </a:xfrm>
          <a:prstGeom prst="rect">
            <a:avLst/>
          </a:prstGeom>
          <a:noFill/>
        </p:spPr>
        <p:txBody>
          <a:bodyPr wrap="square" rtlCol="0">
            <a:spAutoFit/>
          </a:bodyPr>
          <a:lstStyle/>
          <a:p>
            <a:r>
              <a:rPr kumimoji="1" lang="ja-JP" altLang="en-US" sz="3600" dirty="0" smtClean="0">
                <a:solidFill>
                  <a:srgbClr val="0070C0"/>
                </a:solidFill>
              </a:rPr>
              <a:t>問：前渡西町地域木曽川右岸の河川整備工事日程は</a:t>
            </a:r>
            <a:endParaRPr kumimoji="1" lang="ja-JP" altLang="en-US" sz="3600" dirty="0">
              <a:solidFill>
                <a:srgbClr val="0070C0"/>
              </a:solidFill>
            </a:endParaRPr>
          </a:p>
        </p:txBody>
      </p:sp>
      <p:sp>
        <p:nvSpPr>
          <p:cNvPr id="5" name="テキスト ボックス 4"/>
          <p:cNvSpPr txBox="1"/>
          <p:nvPr/>
        </p:nvSpPr>
        <p:spPr>
          <a:xfrm>
            <a:off x="218940" y="3477661"/>
            <a:ext cx="643944"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3" name="テキスト ボックス 2"/>
          <p:cNvSpPr txBox="1"/>
          <p:nvPr/>
        </p:nvSpPr>
        <p:spPr>
          <a:xfrm>
            <a:off x="1004553" y="1861835"/>
            <a:ext cx="10947041" cy="4524315"/>
          </a:xfrm>
          <a:prstGeom prst="rect">
            <a:avLst/>
          </a:prstGeom>
          <a:noFill/>
        </p:spPr>
        <p:txBody>
          <a:bodyPr wrap="square" rtlCol="0">
            <a:spAutoFit/>
          </a:bodyPr>
          <a:lstStyle/>
          <a:p>
            <a:r>
              <a:rPr lang="ja-JP" altLang="en-US" sz="3600" dirty="0" smtClean="0"/>
              <a:t>公園整備</a:t>
            </a:r>
            <a:r>
              <a:rPr lang="ja-JP" altLang="en-US" sz="3600" dirty="0" smtClean="0"/>
              <a:t>方針（令和４年７月のワークショップ</a:t>
            </a:r>
            <a:r>
              <a:rPr lang="ja-JP" altLang="en-US" sz="3600" dirty="0" smtClean="0"/>
              <a:t>を受け）</a:t>
            </a:r>
            <a:endParaRPr lang="en-US" altLang="ja-JP" sz="3600" dirty="0" smtClean="0"/>
          </a:p>
          <a:p>
            <a:r>
              <a:rPr lang="ja-JP" altLang="en-US" sz="3600" dirty="0" smtClean="0"/>
              <a:t>・地域や周辺施設と連携した前渡地区の活性化</a:t>
            </a:r>
            <a:endParaRPr lang="en-US" altLang="ja-JP" sz="3600" dirty="0" smtClean="0"/>
          </a:p>
          <a:p>
            <a:r>
              <a:rPr kumimoji="1" lang="ja-JP" altLang="en-US" sz="3600" dirty="0" smtClean="0"/>
              <a:t>・近隣市町と連携した木曽川サイクリングロードの拠点</a:t>
            </a:r>
            <a:endParaRPr kumimoji="1" lang="en-US" altLang="ja-JP" sz="3600" dirty="0" smtClean="0"/>
          </a:p>
          <a:p>
            <a:r>
              <a:rPr lang="ja-JP" altLang="en-US" sz="3600" dirty="0" smtClean="0"/>
              <a:t>・憩い、遊び、交流の場として賑わいや魅力のある公園</a:t>
            </a:r>
            <a:endParaRPr lang="en-US" altLang="ja-JP" sz="3600" dirty="0" smtClean="0"/>
          </a:p>
          <a:p>
            <a:r>
              <a:rPr kumimoji="1" lang="ja-JP" altLang="en-US" sz="3600" dirty="0"/>
              <a:t>工事</a:t>
            </a:r>
            <a:r>
              <a:rPr kumimoji="1" lang="ja-JP" altLang="en-US" sz="3600" dirty="0" smtClean="0"/>
              <a:t>日程（自然、自転車ライフ、食をテーマ）</a:t>
            </a:r>
            <a:endParaRPr kumimoji="1" lang="en-US" altLang="ja-JP" sz="3600" dirty="0" smtClean="0"/>
          </a:p>
          <a:p>
            <a:r>
              <a:rPr lang="ja-JP" altLang="en-US" sz="3600" dirty="0" smtClean="0"/>
              <a:t>・令和５年３月に公園造成工事に着手</a:t>
            </a:r>
            <a:endParaRPr lang="en-US" altLang="ja-JP" sz="3600" dirty="0" smtClean="0"/>
          </a:p>
          <a:p>
            <a:r>
              <a:rPr kumimoji="1" lang="ja-JP" altLang="en-US" sz="3600" dirty="0" smtClean="0"/>
              <a:t>・１１月頃より公園施設整備</a:t>
            </a:r>
            <a:endParaRPr kumimoji="1" lang="en-US" altLang="ja-JP" sz="3600" dirty="0" smtClean="0"/>
          </a:p>
          <a:p>
            <a:r>
              <a:rPr lang="ja-JP" altLang="en-US" sz="3600" dirty="0" smtClean="0"/>
              <a:t>・令和６年１２月オープンを目指す</a:t>
            </a:r>
            <a:endParaRPr kumimoji="1" lang="ja-JP" altLang="en-US" sz="3600" dirty="0"/>
          </a:p>
        </p:txBody>
      </p:sp>
    </p:spTree>
    <p:extLst>
      <p:ext uri="{BB962C8B-B14F-4D97-AF65-F5344CB8AC3E}">
        <p14:creationId xmlns:p14="http://schemas.microsoft.com/office/powerpoint/2010/main" val="303868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00763" y="35345"/>
            <a:ext cx="9221275"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4" name="テキスト ボックス 3"/>
          <p:cNvSpPr txBox="1"/>
          <p:nvPr/>
        </p:nvSpPr>
        <p:spPr>
          <a:xfrm>
            <a:off x="231814" y="959134"/>
            <a:ext cx="12106149" cy="646331"/>
          </a:xfrm>
          <a:prstGeom prst="rect">
            <a:avLst/>
          </a:prstGeom>
          <a:noFill/>
        </p:spPr>
        <p:txBody>
          <a:bodyPr wrap="square" rtlCol="0">
            <a:spAutoFit/>
          </a:bodyPr>
          <a:lstStyle/>
          <a:p>
            <a:r>
              <a:rPr kumimoji="1" lang="ja-JP" altLang="en-US" sz="3600" dirty="0" smtClean="0">
                <a:solidFill>
                  <a:srgbClr val="0070C0"/>
                </a:solidFill>
              </a:rPr>
              <a:t>問：自治会防犯カメラの設置促進に向けた今後の取り組みは</a:t>
            </a:r>
            <a:endParaRPr kumimoji="1" lang="ja-JP" altLang="en-US" sz="3600" dirty="0">
              <a:solidFill>
                <a:srgbClr val="0070C0"/>
              </a:solidFill>
            </a:endParaRPr>
          </a:p>
        </p:txBody>
      </p:sp>
      <p:sp>
        <p:nvSpPr>
          <p:cNvPr id="5" name="テキスト ボックス 4"/>
          <p:cNvSpPr txBox="1"/>
          <p:nvPr/>
        </p:nvSpPr>
        <p:spPr>
          <a:xfrm>
            <a:off x="231814" y="3451539"/>
            <a:ext cx="669706"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3" name="テキスト ボックス 2"/>
          <p:cNvSpPr txBox="1"/>
          <p:nvPr/>
        </p:nvSpPr>
        <p:spPr>
          <a:xfrm>
            <a:off x="946593" y="2235163"/>
            <a:ext cx="10676589" cy="3416320"/>
          </a:xfrm>
          <a:prstGeom prst="rect">
            <a:avLst/>
          </a:prstGeom>
          <a:noFill/>
        </p:spPr>
        <p:txBody>
          <a:bodyPr wrap="square" rtlCol="0">
            <a:spAutoFit/>
          </a:bodyPr>
          <a:lstStyle/>
          <a:p>
            <a:r>
              <a:rPr kumimoji="1" lang="ja-JP" altLang="en-US" sz="3600" dirty="0" smtClean="0"/>
              <a:t>・令和５年度</a:t>
            </a:r>
            <a:r>
              <a:rPr kumimoji="1" lang="ja-JP" altLang="en-US" sz="3600" dirty="0" smtClean="0"/>
              <a:t>は１１団体より防犯カメラ設置要望有り</a:t>
            </a:r>
            <a:endParaRPr kumimoji="1" lang="en-US" altLang="ja-JP" sz="3600" dirty="0" smtClean="0"/>
          </a:p>
          <a:p>
            <a:r>
              <a:rPr kumimoji="1" lang="ja-JP" altLang="en-US" sz="3600" dirty="0" smtClean="0"/>
              <a:t>・防犯カメラの有効性について自治会に広く周知</a:t>
            </a:r>
            <a:endParaRPr kumimoji="1" lang="en-US" altLang="ja-JP" sz="3600" dirty="0" smtClean="0"/>
          </a:p>
          <a:p>
            <a:r>
              <a:rPr lang="ja-JP" altLang="en-US" sz="3600" dirty="0" smtClean="0"/>
              <a:t>・自治会内での合意が得られやすくなるよう、地域の犯罪状況や効果的なカメラの設置場所の警察への相談に際し、警察からの助言や情報提供を支援</a:t>
            </a:r>
            <a:endParaRPr lang="en-US" altLang="ja-JP" sz="3600" dirty="0" smtClean="0"/>
          </a:p>
          <a:p>
            <a:r>
              <a:rPr kumimoji="1" lang="ja-JP" altLang="en-US" sz="3600" dirty="0" smtClean="0"/>
              <a:t>・現行補助制度の見直し検討（費用の１</a:t>
            </a:r>
            <a:r>
              <a:rPr kumimoji="1" lang="en-US" altLang="ja-JP" sz="3600" dirty="0" smtClean="0"/>
              <a:t>/</a:t>
            </a:r>
            <a:r>
              <a:rPr kumimoji="1" lang="ja-JP" altLang="en-US" sz="3600" dirty="0" smtClean="0"/>
              <a:t>２、５０万まで）</a:t>
            </a:r>
            <a:endParaRPr kumimoji="1" lang="ja-JP" altLang="en-US" sz="3600" dirty="0"/>
          </a:p>
        </p:txBody>
      </p:sp>
    </p:spTree>
    <p:extLst>
      <p:ext uri="{BB962C8B-B14F-4D97-AF65-F5344CB8AC3E}">
        <p14:creationId xmlns:p14="http://schemas.microsoft.com/office/powerpoint/2010/main" val="386023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75006" y="154547"/>
            <a:ext cx="9684913" cy="769441"/>
          </a:xfrm>
          <a:prstGeom prst="rect">
            <a:avLst/>
          </a:prstGeom>
          <a:noFill/>
        </p:spPr>
        <p:txBody>
          <a:bodyPr wrap="square" rtlCol="0">
            <a:spAutoFit/>
          </a:bodyPr>
          <a:lstStyle/>
          <a:p>
            <a:r>
              <a:rPr kumimoji="1" lang="ja-JP" altLang="en-US" sz="4400" dirty="0" smtClean="0">
                <a:solidFill>
                  <a:srgbClr val="FF0000"/>
                </a:solidFill>
              </a:rPr>
              <a:t>各議員の一般</a:t>
            </a:r>
            <a:r>
              <a:rPr lang="ja-JP" altLang="en-US" sz="4400" dirty="0" smtClean="0">
                <a:solidFill>
                  <a:srgbClr val="FF0000"/>
                </a:solidFill>
              </a:rPr>
              <a:t>質問並びに答弁（抜粋）</a:t>
            </a:r>
            <a:endParaRPr kumimoji="1" lang="ja-JP" altLang="en-US" sz="4400" dirty="0">
              <a:solidFill>
                <a:srgbClr val="FF0000"/>
              </a:solidFill>
            </a:endParaRPr>
          </a:p>
        </p:txBody>
      </p:sp>
      <p:sp>
        <p:nvSpPr>
          <p:cNvPr id="5" name="テキスト ボックス 4"/>
          <p:cNvSpPr txBox="1"/>
          <p:nvPr/>
        </p:nvSpPr>
        <p:spPr>
          <a:xfrm>
            <a:off x="708339" y="1035184"/>
            <a:ext cx="10470526" cy="646331"/>
          </a:xfrm>
          <a:prstGeom prst="rect">
            <a:avLst/>
          </a:prstGeom>
          <a:noFill/>
        </p:spPr>
        <p:txBody>
          <a:bodyPr wrap="square" rtlCol="0">
            <a:spAutoFit/>
          </a:bodyPr>
          <a:lstStyle/>
          <a:p>
            <a:r>
              <a:rPr kumimoji="1" lang="ja-JP" altLang="en-US" sz="3600" dirty="0" smtClean="0">
                <a:solidFill>
                  <a:srgbClr val="0070C0"/>
                </a:solidFill>
              </a:rPr>
              <a:t>問：更生施設（薬物依存回復支援）設置の支援策は</a:t>
            </a:r>
            <a:endParaRPr kumimoji="1" lang="ja-JP" altLang="en-US" sz="3600" dirty="0">
              <a:solidFill>
                <a:srgbClr val="0070C0"/>
              </a:solidFill>
            </a:endParaRPr>
          </a:p>
        </p:txBody>
      </p:sp>
      <p:sp>
        <p:nvSpPr>
          <p:cNvPr id="6" name="テキスト ボックス 5"/>
          <p:cNvSpPr txBox="1"/>
          <p:nvPr/>
        </p:nvSpPr>
        <p:spPr>
          <a:xfrm>
            <a:off x="360610" y="3527616"/>
            <a:ext cx="695458"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2" name="テキスト ボックス 1"/>
          <p:cNvSpPr txBox="1"/>
          <p:nvPr/>
        </p:nvSpPr>
        <p:spPr>
          <a:xfrm>
            <a:off x="1275006" y="1792711"/>
            <a:ext cx="10676587" cy="4524315"/>
          </a:xfrm>
          <a:prstGeom prst="rect">
            <a:avLst/>
          </a:prstGeom>
          <a:noFill/>
        </p:spPr>
        <p:txBody>
          <a:bodyPr wrap="square" rtlCol="0">
            <a:spAutoFit/>
          </a:bodyPr>
          <a:lstStyle/>
          <a:p>
            <a:r>
              <a:rPr lang="ja-JP" altLang="en-US" sz="3600" dirty="0"/>
              <a:t>・</a:t>
            </a:r>
            <a:r>
              <a:rPr lang="ja-JP" altLang="en-US" sz="3600" dirty="0" smtClean="0"/>
              <a:t>社会復帰を目指す人への支援</a:t>
            </a:r>
            <a:endParaRPr lang="en-US" altLang="ja-JP" sz="3600" dirty="0" smtClean="0"/>
          </a:p>
          <a:p>
            <a:r>
              <a:rPr lang="ja-JP" altLang="en-US" sz="3600" dirty="0" smtClean="0"/>
              <a:t>　再犯防止に関する</a:t>
            </a:r>
            <a:r>
              <a:rPr lang="ja-JP" altLang="en-US" sz="3600" dirty="0" smtClean="0"/>
              <a:t>地域における理解</a:t>
            </a:r>
            <a:r>
              <a:rPr lang="ja-JP" altLang="en-US" sz="3600" dirty="0" smtClean="0"/>
              <a:t>促進</a:t>
            </a:r>
            <a:endParaRPr lang="en-US" altLang="ja-JP" sz="3600" dirty="0" smtClean="0"/>
          </a:p>
          <a:p>
            <a:r>
              <a:rPr lang="ja-JP" altLang="en-US" sz="3600" dirty="0"/>
              <a:t>　</a:t>
            </a:r>
            <a:r>
              <a:rPr kumimoji="1" lang="ja-JP" altLang="en-US" sz="3600" dirty="0" smtClean="0"/>
              <a:t>保護司会や更生保護女性会の活動支援</a:t>
            </a:r>
            <a:endParaRPr kumimoji="1" lang="en-US" altLang="ja-JP" sz="3600" dirty="0" smtClean="0"/>
          </a:p>
          <a:p>
            <a:r>
              <a:rPr lang="ja-JP" altLang="en-US" sz="3600" dirty="0"/>
              <a:t>　</a:t>
            </a:r>
            <a:r>
              <a:rPr lang="ja-JP" altLang="en-US" sz="3600" dirty="0" smtClean="0"/>
              <a:t>更生保護サポートセンターの運営支援</a:t>
            </a:r>
            <a:endParaRPr lang="en-US" altLang="ja-JP" sz="3600" dirty="0" smtClean="0"/>
          </a:p>
          <a:p>
            <a:r>
              <a:rPr lang="ja-JP" altLang="en-US" sz="3600" dirty="0"/>
              <a:t>　</a:t>
            </a:r>
            <a:r>
              <a:rPr kumimoji="1" lang="ja-JP" altLang="en-US" sz="3600" dirty="0" smtClean="0"/>
              <a:t>医療、福祉関係機関や就労支援機関との連携</a:t>
            </a:r>
            <a:endParaRPr kumimoji="1" lang="en-US" altLang="ja-JP" sz="3600" dirty="0" smtClean="0"/>
          </a:p>
          <a:p>
            <a:r>
              <a:rPr lang="ja-JP" altLang="en-US" sz="3600" dirty="0" smtClean="0"/>
              <a:t>・更生保護施設を設置し</a:t>
            </a:r>
            <a:r>
              <a:rPr lang="ja-JP" altLang="en-US" sz="3600" dirty="0" smtClean="0"/>
              <a:t>たいと考える団体に対し</a:t>
            </a:r>
            <a:endParaRPr lang="en-US" altLang="ja-JP" sz="3600" dirty="0" smtClean="0"/>
          </a:p>
          <a:p>
            <a:r>
              <a:rPr kumimoji="1" lang="ja-JP" altLang="en-US" sz="3600" dirty="0"/>
              <a:t>　</a:t>
            </a:r>
            <a:r>
              <a:rPr kumimoji="1" lang="ja-JP" altLang="en-US" sz="3600" dirty="0" smtClean="0"/>
              <a:t>設置に関する相談等の</a:t>
            </a:r>
            <a:r>
              <a:rPr kumimoji="1" lang="ja-JP" altLang="en-US" sz="3600" dirty="0" smtClean="0"/>
              <a:t>支援</a:t>
            </a:r>
            <a:endParaRPr kumimoji="1" lang="en-US" altLang="ja-JP" sz="3600" dirty="0" smtClean="0"/>
          </a:p>
          <a:p>
            <a:r>
              <a:rPr lang="ja-JP" altLang="en-US" sz="3600" dirty="0"/>
              <a:t>　</a:t>
            </a:r>
            <a:r>
              <a:rPr lang="ja-JP" altLang="en-US" sz="3600" dirty="0" smtClean="0"/>
              <a:t>保護司会と協力、再犯防止に関する市民の理解促進</a:t>
            </a:r>
            <a:endParaRPr kumimoji="1" lang="ja-JP" altLang="en-US" sz="3600" dirty="0"/>
          </a:p>
        </p:txBody>
      </p:sp>
    </p:spTree>
    <p:extLst>
      <p:ext uri="{BB962C8B-B14F-4D97-AF65-F5344CB8AC3E}">
        <p14:creationId xmlns:p14="http://schemas.microsoft.com/office/powerpoint/2010/main" val="320488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97736" y="154546"/>
            <a:ext cx="9465972"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3" name="テキスト ボックス 2"/>
          <p:cNvSpPr txBox="1"/>
          <p:nvPr/>
        </p:nvSpPr>
        <p:spPr>
          <a:xfrm>
            <a:off x="695460" y="1159099"/>
            <a:ext cx="10470524" cy="1200329"/>
          </a:xfrm>
          <a:prstGeom prst="rect">
            <a:avLst/>
          </a:prstGeom>
          <a:noFill/>
        </p:spPr>
        <p:txBody>
          <a:bodyPr wrap="square" rtlCol="0">
            <a:spAutoFit/>
          </a:bodyPr>
          <a:lstStyle/>
          <a:p>
            <a:r>
              <a:rPr kumimoji="1" lang="ja-JP" altLang="en-US" sz="3600" dirty="0" smtClean="0">
                <a:solidFill>
                  <a:srgbClr val="0070C0"/>
                </a:solidFill>
              </a:rPr>
              <a:t>問：人材育成、人材確保、産業振興に寄与する</a:t>
            </a:r>
            <a:r>
              <a:rPr kumimoji="1" lang="ja-JP" altLang="en-US" sz="3600" dirty="0" smtClean="0">
                <a:solidFill>
                  <a:srgbClr val="0070C0"/>
                </a:solidFill>
              </a:rPr>
              <a:t>各種</a:t>
            </a:r>
            <a:endParaRPr kumimoji="1" lang="en-US" altLang="ja-JP" sz="3600" dirty="0" smtClean="0">
              <a:solidFill>
                <a:srgbClr val="0070C0"/>
              </a:solidFill>
            </a:endParaRPr>
          </a:p>
          <a:p>
            <a:r>
              <a:rPr lang="ja-JP" altLang="en-US" sz="3600" dirty="0">
                <a:solidFill>
                  <a:srgbClr val="0070C0"/>
                </a:solidFill>
              </a:rPr>
              <a:t>　</a:t>
            </a:r>
            <a:r>
              <a:rPr kumimoji="1" lang="ja-JP" altLang="en-US" sz="3600" dirty="0" smtClean="0">
                <a:solidFill>
                  <a:srgbClr val="0070C0"/>
                </a:solidFill>
              </a:rPr>
              <a:t>　学校</a:t>
            </a:r>
            <a:r>
              <a:rPr kumimoji="1" lang="ja-JP" altLang="en-US" sz="3600" dirty="0" smtClean="0">
                <a:solidFill>
                  <a:srgbClr val="0070C0"/>
                </a:solidFill>
              </a:rPr>
              <a:t>との連携協定は</a:t>
            </a:r>
            <a:endParaRPr kumimoji="1" lang="ja-JP" altLang="en-US" sz="3600" dirty="0">
              <a:solidFill>
                <a:srgbClr val="0070C0"/>
              </a:solidFill>
            </a:endParaRPr>
          </a:p>
        </p:txBody>
      </p:sp>
      <p:sp>
        <p:nvSpPr>
          <p:cNvPr id="4" name="テキスト ボックス 3"/>
          <p:cNvSpPr txBox="1"/>
          <p:nvPr/>
        </p:nvSpPr>
        <p:spPr>
          <a:xfrm>
            <a:off x="244698" y="3933368"/>
            <a:ext cx="643944"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5" name="テキスト ボックス 4"/>
          <p:cNvSpPr txBox="1"/>
          <p:nvPr/>
        </p:nvSpPr>
        <p:spPr>
          <a:xfrm>
            <a:off x="888642" y="2594540"/>
            <a:ext cx="10985679" cy="3970318"/>
          </a:xfrm>
          <a:prstGeom prst="rect">
            <a:avLst/>
          </a:prstGeom>
          <a:noFill/>
        </p:spPr>
        <p:txBody>
          <a:bodyPr wrap="square" rtlCol="0">
            <a:spAutoFit/>
          </a:bodyPr>
          <a:lstStyle/>
          <a:p>
            <a:r>
              <a:rPr lang="ja-JP" altLang="en-US" sz="3600" dirty="0" smtClean="0"/>
              <a:t>・中部大学、岐阜工業高校、岐阜県立国際たくみアカデミーと連携協定の締結</a:t>
            </a:r>
            <a:endParaRPr lang="en-US" altLang="ja-JP" sz="3600" dirty="0" smtClean="0"/>
          </a:p>
          <a:p>
            <a:r>
              <a:rPr kumimoji="1" lang="ja-JP" altLang="en-US" sz="3600" dirty="0" smtClean="0"/>
              <a:t>・中部大学学生を対象に「学内合同企業説明会</a:t>
            </a:r>
            <a:r>
              <a:rPr kumimoji="1" lang="ja-JP" altLang="en-US" sz="3600" dirty="0" smtClean="0"/>
              <a:t>」</a:t>
            </a:r>
            <a:r>
              <a:rPr kumimoji="1" lang="en-US" altLang="ja-JP" sz="3600" dirty="0" smtClean="0"/>
              <a:t>×</a:t>
            </a:r>
            <a:r>
              <a:rPr kumimoji="1" lang="ja-JP" altLang="en-US" sz="3600" dirty="0" smtClean="0"/>
              <a:t>５</a:t>
            </a:r>
            <a:endParaRPr kumimoji="1" lang="en-US" altLang="ja-JP" sz="3600" dirty="0" smtClean="0"/>
          </a:p>
          <a:p>
            <a:r>
              <a:rPr lang="ja-JP" altLang="en-US" sz="3600" dirty="0" smtClean="0"/>
              <a:t>・宇宙航空理工学科の学生に「企業見学会</a:t>
            </a:r>
            <a:r>
              <a:rPr lang="ja-JP" altLang="en-US" sz="3600" dirty="0" smtClean="0"/>
              <a:t>」</a:t>
            </a:r>
            <a:r>
              <a:rPr lang="en-US" altLang="ja-JP" sz="3600" dirty="0" smtClean="0"/>
              <a:t>×</a:t>
            </a:r>
            <a:r>
              <a:rPr lang="ja-JP" altLang="en-US" sz="3600" dirty="0" smtClean="0"/>
              <a:t>４</a:t>
            </a:r>
            <a:endParaRPr lang="en-US" altLang="ja-JP" sz="3600" dirty="0" smtClean="0"/>
          </a:p>
          <a:p>
            <a:r>
              <a:rPr kumimoji="1" lang="ja-JP" altLang="en-US" sz="3600" dirty="0" smtClean="0"/>
              <a:t>・国際たくみアカデミーの学生に「合同企業説明会</a:t>
            </a:r>
            <a:r>
              <a:rPr kumimoji="1" lang="ja-JP" altLang="en-US" sz="3600" dirty="0" smtClean="0"/>
              <a:t>」</a:t>
            </a:r>
            <a:r>
              <a:rPr kumimoji="1" lang="en-US" altLang="ja-JP" sz="3600" dirty="0" smtClean="0"/>
              <a:t>×</a:t>
            </a:r>
            <a:r>
              <a:rPr kumimoji="1" lang="ja-JP" altLang="en-US" sz="3600" dirty="0" smtClean="0"/>
              <a:t>３</a:t>
            </a:r>
            <a:endParaRPr kumimoji="1" lang="en-US" altLang="ja-JP" sz="3600" dirty="0" smtClean="0"/>
          </a:p>
          <a:p>
            <a:r>
              <a:rPr lang="ja-JP" altLang="en-US" sz="3600" dirty="0" smtClean="0"/>
              <a:t>・第一工科大学（鹿児島）を訪問、大学講堂で記念講演会を開催</a:t>
            </a:r>
            <a:endParaRPr kumimoji="1" lang="ja-JP" altLang="en-US" sz="3600" dirty="0"/>
          </a:p>
        </p:txBody>
      </p:sp>
    </p:spTree>
    <p:extLst>
      <p:ext uri="{BB962C8B-B14F-4D97-AF65-F5344CB8AC3E}">
        <p14:creationId xmlns:p14="http://schemas.microsoft.com/office/powerpoint/2010/main" val="181036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65160" y="154547"/>
            <a:ext cx="9530366" cy="769441"/>
          </a:xfrm>
          <a:prstGeom prst="rect">
            <a:avLst/>
          </a:prstGeom>
          <a:noFill/>
        </p:spPr>
        <p:txBody>
          <a:bodyPr wrap="square" rtlCol="0">
            <a:spAutoFit/>
          </a:bodyPr>
          <a:lstStyle/>
          <a:p>
            <a:r>
              <a:rPr kumimoji="1" lang="ja-JP" altLang="en-US" sz="4400" dirty="0" smtClean="0">
                <a:solidFill>
                  <a:srgbClr val="FF0000"/>
                </a:solidFill>
              </a:rPr>
              <a:t>各議員の一般質問並びに答弁（抜粋）</a:t>
            </a:r>
            <a:endParaRPr kumimoji="1" lang="ja-JP" altLang="en-US" sz="4400" dirty="0">
              <a:solidFill>
                <a:srgbClr val="FF0000"/>
              </a:solidFill>
            </a:endParaRPr>
          </a:p>
        </p:txBody>
      </p:sp>
      <p:sp>
        <p:nvSpPr>
          <p:cNvPr id="3" name="テキスト ボックス 2"/>
          <p:cNvSpPr txBox="1"/>
          <p:nvPr/>
        </p:nvSpPr>
        <p:spPr>
          <a:xfrm>
            <a:off x="502273" y="1159099"/>
            <a:ext cx="10889090" cy="646331"/>
          </a:xfrm>
          <a:prstGeom prst="rect">
            <a:avLst/>
          </a:prstGeom>
          <a:noFill/>
        </p:spPr>
        <p:txBody>
          <a:bodyPr wrap="square" rtlCol="0">
            <a:spAutoFit/>
          </a:bodyPr>
          <a:lstStyle/>
          <a:p>
            <a:r>
              <a:rPr kumimoji="1" lang="ja-JP" altLang="en-US" sz="3600" dirty="0" smtClean="0">
                <a:solidFill>
                  <a:srgbClr val="0070C0"/>
                </a:solidFill>
              </a:rPr>
              <a:t>問：チョイソコ各務原と他の公共交通機関との連携は</a:t>
            </a:r>
            <a:endParaRPr kumimoji="1" lang="ja-JP" altLang="en-US" sz="3600" dirty="0">
              <a:solidFill>
                <a:srgbClr val="0070C0"/>
              </a:solidFill>
            </a:endParaRPr>
          </a:p>
        </p:txBody>
      </p:sp>
      <p:sp>
        <p:nvSpPr>
          <p:cNvPr id="4" name="テキスト ボックス 3"/>
          <p:cNvSpPr txBox="1"/>
          <p:nvPr/>
        </p:nvSpPr>
        <p:spPr>
          <a:xfrm>
            <a:off x="180300" y="3747753"/>
            <a:ext cx="643946"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5" name="テキスト ボックス 4"/>
          <p:cNvSpPr txBox="1"/>
          <p:nvPr/>
        </p:nvSpPr>
        <p:spPr>
          <a:xfrm>
            <a:off x="869323" y="2265488"/>
            <a:ext cx="10522040" cy="3970318"/>
          </a:xfrm>
          <a:prstGeom prst="rect">
            <a:avLst/>
          </a:prstGeom>
          <a:noFill/>
        </p:spPr>
        <p:txBody>
          <a:bodyPr wrap="square" rtlCol="0">
            <a:spAutoFit/>
          </a:bodyPr>
          <a:lstStyle/>
          <a:p>
            <a:r>
              <a:rPr kumimoji="1" lang="ja-JP" altLang="en-US" sz="3600" dirty="0" smtClean="0"/>
              <a:t>・</a:t>
            </a:r>
            <a:r>
              <a:rPr kumimoji="1" lang="en-US" altLang="ja-JP" sz="3600" dirty="0" smtClean="0"/>
              <a:t>JR</a:t>
            </a:r>
            <a:r>
              <a:rPr kumimoji="1" lang="ja-JP" altLang="en-US" sz="3600" dirty="0" smtClean="0"/>
              <a:t>や名鉄の鉄道駅に接続する停留所を設置</a:t>
            </a:r>
            <a:endParaRPr kumimoji="1" lang="en-US" altLang="ja-JP" sz="3600" dirty="0" smtClean="0"/>
          </a:p>
          <a:p>
            <a:r>
              <a:rPr lang="ja-JP" altLang="en-US" sz="3600" dirty="0" smtClean="0"/>
              <a:t>・バス路線の停留所と併設する乗降場所の設定</a:t>
            </a:r>
            <a:endParaRPr lang="en-US" altLang="ja-JP" sz="3600" dirty="0" smtClean="0"/>
          </a:p>
          <a:p>
            <a:r>
              <a:rPr kumimoji="1" lang="ja-JP" altLang="en-US" sz="3600" dirty="0" smtClean="0"/>
              <a:t>・鵜沼南エリア、須衛、各務、八木山エリアにおけるチョイソコを、コールセンターで一元的に管理</a:t>
            </a:r>
            <a:endParaRPr kumimoji="1" lang="en-US" altLang="ja-JP" sz="3600" dirty="0" smtClean="0"/>
          </a:p>
          <a:p>
            <a:r>
              <a:rPr lang="ja-JP" altLang="en-US" sz="3600" dirty="0" smtClean="0"/>
              <a:t>・</a:t>
            </a:r>
            <a:r>
              <a:rPr lang="en-US" altLang="ja-JP" sz="3600" dirty="0" smtClean="0"/>
              <a:t>JR</a:t>
            </a:r>
            <a:r>
              <a:rPr lang="ja-JP" altLang="en-US" sz="3600" dirty="0" smtClean="0"/>
              <a:t>東海の「</a:t>
            </a:r>
            <a:r>
              <a:rPr lang="en-US" altLang="ja-JP" sz="3600" dirty="0" smtClean="0"/>
              <a:t>TOICA</a:t>
            </a:r>
            <a:r>
              <a:rPr lang="ja-JP" altLang="en-US" sz="3600" dirty="0" smtClean="0"/>
              <a:t>」、名鉄の「</a:t>
            </a:r>
            <a:r>
              <a:rPr lang="en-US" altLang="ja-JP" sz="3600" dirty="0" smtClean="0"/>
              <a:t>MANACA</a:t>
            </a:r>
            <a:r>
              <a:rPr lang="ja-JP" altLang="en-US" sz="3600" dirty="0" smtClean="0"/>
              <a:t>」の交通系</a:t>
            </a:r>
            <a:r>
              <a:rPr lang="en-US" altLang="ja-JP" sz="3600" dirty="0" smtClean="0"/>
              <a:t>IC</a:t>
            </a:r>
            <a:r>
              <a:rPr lang="ja-JP" altLang="en-US" sz="3600" dirty="0" smtClean="0"/>
              <a:t>カードが利用できる環境整備</a:t>
            </a:r>
            <a:endParaRPr lang="en-US" altLang="ja-JP" sz="3600" dirty="0" smtClean="0"/>
          </a:p>
          <a:p>
            <a:r>
              <a:rPr kumimoji="1" lang="ja-JP" altLang="en-US" sz="3600" dirty="0" smtClean="0"/>
              <a:t>・市内タクシー事業者とチョイソコに関する情報交換</a:t>
            </a:r>
            <a:endParaRPr kumimoji="1" lang="ja-JP" altLang="en-US" sz="3600" dirty="0"/>
          </a:p>
        </p:txBody>
      </p:sp>
    </p:spTree>
    <p:extLst>
      <p:ext uri="{BB962C8B-B14F-4D97-AF65-F5344CB8AC3E}">
        <p14:creationId xmlns:p14="http://schemas.microsoft.com/office/powerpoint/2010/main" val="10774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27020</TotalTime>
  <Words>1382</Words>
  <Application>Microsoft Office PowerPoint</Application>
  <PresentationFormat>ワイド画面</PresentationFormat>
  <Paragraphs>141</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Arial</vt:lpstr>
      <vt:lpstr>Calibri</vt:lpstr>
      <vt:lpstr>Calibri Light</vt:lpstr>
      <vt:lpstr>Office テーマ</vt:lpstr>
      <vt:lpstr>第３９回市政報告会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３月定例会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1687</cp:revision>
  <dcterms:created xsi:type="dcterms:W3CDTF">2013-10-16T10:26:16Z</dcterms:created>
  <dcterms:modified xsi:type="dcterms:W3CDTF">2023-01-26T06:44:24Z</dcterms:modified>
</cp:coreProperties>
</file>