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450" r:id="rId3"/>
    <p:sldId id="455" r:id="rId4"/>
    <p:sldId id="453" r:id="rId5"/>
    <p:sldId id="456" r:id="rId6"/>
    <p:sldId id="458" r:id="rId7"/>
    <p:sldId id="459" r:id="rId8"/>
    <p:sldId id="461" r:id="rId9"/>
    <p:sldId id="462" r:id="rId10"/>
    <p:sldId id="463" r:id="rId11"/>
    <p:sldId id="464" r:id="rId12"/>
    <p:sldId id="460" r:id="rId13"/>
    <p:sldId id="266"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2022/10/29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2022/10/29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2022/10/29</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b="1" dirty="0" smtClean="0">
                <a:solidFill>
                  <a:srgbClr val="0070C0"/>
                </a:solidFill>
              </a:rPr>
              <a:t>第</a:t>
            </a:r>
            <a:r>
              <a:rPr kumimoji="1" lang="ja-JP" altLang="en-US" dirty="0" smtClean="0">
                <a:solidFill>
                  <a:srgbClr val="0070C0"/>
                </a:solidFill>
              </a:rPr>
              <a:t>３８回市政報告会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lang="ja-JP" altLang="en-US" sz="3600" dirty="0" smtClean="0"/>
              <a:t>令和４年１０</a:t>
            </a:r>
            <a:r>
              <a:rPr kumimoji="1" lang="ja-JP" altLang="en-US" sz="3600" dirty="0" smtClean="0"/>
              <a:t>月２９日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65160" y="154547"/>
            <a:ext cx="9530366"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3" name="テキスト ボックス 2"/>
          <p:cNvSpPr txBox="1"/>
          <p:nvPr/>
        </p:nvSpPr>
        <p:spPr>
          <a:xfrm>
            <a:off x="1184855" y="1159099"/>
            <a:ext cx="8152327" cy="646331"/>
          </a:xfrm>
          <a:prstGeom prst="rect">
            <a:avLst/>
          </a:prstGeom>
          <a:noFill/>
        </p:spPr>
        <p:txBody>
          <a:bodyPr wrap="square" rtlCol="0">
            <a:spAutoFit/>
          </a:bodyPr>
          <a:lstStyle/>
          <a:p>
            <a:r>
              <a:rPr kumimoji="1" lang="ja-JP" altLang="en-US" sz="3600" dirty="0" smtClean="0">
                <a:solidFill>
                  <a:srgbClr val="0070C0"/>
                </a:solidFill>
              </a:rPr>
              <a:t>問：３歳未満児の保育料見直しをしては</a:t>
            </a:r>
            <a:endParaRPr kumimoji="1" lang="ja-JP" altLang="en-US" sz="3600" dirty="0">
              <a:solidFill>
                <a:srgbClr val="0070C0"/>
              </a:solidFill>
            </a:endParaRPr>
          </a:p>
        </p:txBody>
      </p:sp>
      <p:sp>
        <p:nvSpPr>
          <p:cNvPr id="4" name="テキスト ボックス 3"/>
          <p:cNvSpPr txBox="1"/>
          <p:nvPr/>
        </p:nvSpPr>
        <p:spPr>
          <a:xfrm>
            <a:off x="180300" y="3747753"/>
            <a:ext cx="643946"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5" name="テキスト ボックス 4"/>
          <p:cNvSpPr txBox="1"/>
          <p:nvPr/>
        </p:nvSpPr>
        <p:spPr>
          <a:xfrm>
            <a:off x="1004552" y="1931418"/>
            <a:ext cx="10522040" cy="4524315"/>
          </a:xfrm>
          <a:prstGeom prst="rect">
            <a:avLst/>
          </a:prstGeom>
          <a:noFill/>
        </p:spPr>
        <p:txBody>
          <a:bodyPr wrap="square" rtlCol="0">
            <a:spAutoFit/>
          </a:bodyPr>
          <a:lstStyle/>
          <a:p>
            <a:r>
              <a:rPr kumimoji="1" lang="ja-JP" altLang="en-US" sz="3600" dirty="0" smtClean="0"/>
              <a:t>・令和元年１０月、幼稚園、保育所、認定子ども園の３歳から５歳までの保育料は無償化された</a:t>
            </a:r>
            <a:endParaRPr kumimoji="1" lang="en-US" altLang="ja-JP" sz="3600" dirty="0" smtClean="0"/>
          </a:p>
          <a:p>
            <a:r>
              <a:rPr lang="ja-JP" altLang="en-US" sz="3600" dirty="0" smtClean="0"/>
              <a:t>・３歳未満の保育料は無償化の対象外で、保護者の所得に応じて市町村が定める額（国の基準額を限度）</a:t>
            </a:r>
            <a:endParaRPr lang="en-US" altLang="ja-JP" sz="3600" dirty="0" smtClean="0"/>
          </a:p>
          <a:p>
            <a:r>
              <a:rPr kumimoji="1" lang="ja-JP" altLang="en-US" sz="3600" dirty="0" smtClean="0"/>
              <a:t>・本市の保育料は、国の基準額より低いが、最も高額な方で、月当たり７０</a:t>
            </a:r>
            <a:r>
              <a:rPr kumimoji="1" lang="en-US" altLang="ja-JP" sz="3600" dirty="0" smtClean="0"/>
              <a:t>,</a:t>
            </a:r>
            <a:r>
              <a:rPr kumimoji="1" lang="ja-JP" altLang="en-US" sz="3600" dirty="0" smtClean="0"/>
              <a:t>２００円</a:t>
            </a:r>
            <a:endParaRPr kumimoji="1" lang="en-US" altLang="ja-JP" sz="3600" dirty="0" smtClean="0"/>
          </a:p>
          <a:p>
            <a:r>
              <a:rPr lang="ja-JP" altLang="en-US" sz="3600" dirty="0" smtClean="0"/>
              <a:t>・子育て世帯の負担軽減から、来年度より、３歳未満の保育料を引き下げる</a:t>
            </a:r>
            <a:endParaRPr kumimoji="1" lang="ja-JP" altLang="en-US" sz="3600" dirty="0"/>
          </a:p>
        </p:txBody>
      </p:sp>
    </p:spTree>
    <p:extLst>
      <p:ext uri="{BB962C8B-B14F-4D97-AF65-F5344CB8AC3E}">
        <p14:creationId xmlns:p14="http://schemas.microsoft.com/office/powerpoint/2010/main" val="107740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45841" y="86861"/>
            <a:ext cx="9453093"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3" name="テキスト ボックス 2"/>
          <p:cNvSpPr txBox="1"/>
          <p:nvPr/>
        </p:nvSpPr>
        <p:spPr>
          <a:xfrm>
            <a:off x="1146218" y="1078534"/>
            <a:ext cx="9852338" cy="646331"/>
          </a:xfrm>
          <a:prstGeom prst="rect">
            <a:avLst/>
          </a:prstGeom>
          <a:noFill/>
        </p:spPr>
        <p:txBody>
          <a:bodyPr wrap="square" rtlCol="0">
            <a:spAutoFit/>
          </a:bodyPr>
          <a:lstStyle/>
          <a:p>
            <a:r>
              <a:rPr kumimoji="1" lang="ja-JP" altLang="en-US" sz="3600" dirty="0" smtClean="0">
                <a:solidFill>
                  <a:srgbClr val="0070C0"/>
                </a:solidFill>
              </a:rPr>
              <a:t>問：本市のキャッシュレス決済の課題と今後は</a:t>
            </a:r>
            <a:endParaRPr kumimoji="1" lang="ja-JP" altLang="en-US" sz="3600" dirty="0">
              <a:solidFill>
                <a:srgbClr val="0070C0"/>
              </a:solidFill>
            </a:endParaRPr>
          </a:p>
        </p:txBody>
      </p:sp>
      <p:sp>
        <p:nvSpPr>
          <p:cNvPr id="4" name="テキスト ボックス 3"/>
          <p:cNvSpPr txBox="1"/>
          <p:nvPr/>
        </p:nvSpPr>
        <p:spPr>
          <a:xfrm>
            <a:off x="218941" y="3284112"/>
            <a:ext cx="656822"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5" name="テキスト ボックス 4"/>
          <p:cNvSpPr txBox="1"/>
          <p:nvPr/>
        </p:nvSpPr>
        <p:spPr>
          <a:xfrm>
            <a:off x="1004552" y="1947097"/>
            <a:ext cx="10451206" cy="4524315"/>
          </a:xfrm>
          <a:prstGeom prst="rect">
            <a:avLst/>
          </a:prstGeom>
          <a:noFill/>
        </p:spPr>
        <p:txBody>
          <a:bodyPr wrap="square" rtlCol="0">
            <a:spAutoFit/>
          </a:bodyPr>
          <a:lstStyle/>
          <a:p>
            <a:r>
              <a:rPr kumimoji="1" lang="ja-JP" altLang="en-US" sz="3600" dirty="0" smtClean="0"/>
              <a:t>・決済方法が難しく感じられ、サービス利用に至らない</a:t>
            </a:r>
            <a:endParaRPr kumimoji="1" lang="en-US" altLang="ja-JP" sz="3600" dirty="0" smtClean="0"/>
          </a:p>
          <a:p>
            <a:r>
              <a:rPr lang="ja-JP" altLang="en-US" sz="3600" dirty="0" smtClean="0"/>
              <a:t>・セキュリティの面で不正利用への対策が重要</a:t>
            </a:r>
            <a:endParaRPr lang="en-US" altLang="ja-JP" sz="3600" dirty="0" smtClean="0"/>
          </a:p>
          <a:p>
            <a:r>
              <a:rPr kumimoji="1" lang="ja-JP" altLang="en-US" sz="3600" dirty="0" smtClean="0"/>
              <a:t>・決済事業者のセキュリティ対策だけでなく、利用者側も、身に覚えのない利用がないか常に支払い明細を確認することが必要</a:t>
            </a:r>
            <a:endParaRPr kumimoji="1" lang="en-US" altLang="ja-JP" sz="3600" dirty="0" smtClean="0"/>
          </a:p>
          <a:p>
            <a:r>
              <a:rPr lang="ja-JP" altLang="en-US" sz="3600" dirty="0" smtClean="0"/>
              <a:t>・キャッシュレス決済が不慣れな方には、窓口でその使い方を丁寧に説明、決済の方法やセキュリティ対策について学ぶ講座を開設</a:t>
            </a:r>
            <a:endParaRPr kumimoji="1" lang="ja-JP" altLang="en-US" sz="3600" dirty="0"/>
          </a:p>
        </p:txBody>
      </p:sp>
    </p:spTree>
    <p:extLst>
      <p:ext uri="{BB962C8B-B14F-4D97-AF65-F5344CB8AC3E}">
        <p14:creationId xmlns:p14="http://schemas.microsoft.com/office/powerpoint/2010/main" val="47167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0455" y="0"/>
            <a:ext cx="11668260" cy="769441"/>
          </a:xfrm>
          <a:prstGeom prst="rect">
            <a:avLst/>
          </a:prstGeom>
          <a:noFill/>
        </p:spPr>
        <p:txBody>
          <a:bodyPr wrap="square" rtlCol="0">
            <a:spAutoFit/>
          </a:bodyPr>
          <a:lstStyle/>
          <a:p>
            <a:r>
              <a:rPr kumimoji="1" lang="ja-JP" altLang="en-US" sz="4400" dirty="0" smtClean="0">
                <a:solidFill>
                  <a:srgbClr val="FF0000"/>
                </a:solidFill>
              </a:rPr>
              <a:t>新総合体育館・総合運動防災公園整備基本計画</a:t>
            </a:r>
            <a:endParaRPr kumimoji="1" lang="ja-JP" altLang="en-US" sz="4400" dirty="0">
              <a:solidFill>
                <a:srgbClr val="FF0000"/>
              </a:solidFill>
            </a:endParaRPr>
          </a:p>
        </p:txBody>
      </p:sp>
      <p:sp>
        <p:nvSpPr>
          <p:cNvPr id="3" name="テキスト ボックス 2"/>
          <p:cNvSpPr txBox="1"/>
          <p:nvPr/>
        </p:nvSpPr>
        <p:spPr>
          <a:xfrm>
            <a:off x="756632" y="940157"/>
            <a:ext cx="10695906" cy="5632311"/>
          </a:xfrm>
          <a:prstGeom prst="rect">
            <a:avLst/>
          </a:prstGeom>
          <a:noFill/>
        </p:spPr>
        <p:txBody>
          <a:bodyPr wrap="square" rtlCol="0">
            <a:spAutoFit/>
          </a:bodyPr>
          <a:lstStyle/>
          <a:p>
            <a:r>
              <a:rPr lang="ja-JP" altLang="en-US" sz="3600" dirty="0" smtClean="0"/>
              <a:t>・メインアリーナ（バスケット３面、ハンドボール２面）</a:t>
            </a:r>
            <a:endParaRPr lang="en-US" altLang="ja-JP" sz="3600" dirty="0" smtClean="0"/>
          </a:p>
          <a:p>
            <a:r>
              <a:rPr kumimoji="1" lang="ja-JP" altLang="en-US" sz="3600" dirty="0" smtClean="0"/>
              <a:t>・サブアリーナ（ハンドボール１面、フットサル１面）</a:t>
            </a:r>
            <a:endParaRPr kumimoji="1" lang="en-US" altLang="ja-JP" sz="3600" dirty="0" smtClean="0"/>
          </a:p>
          <a:p>
            <a:r>
              <a:rPr lang="ja-JP" altLang="en-US" sz="3600" dirty="0" smtClean="0"/>
              <a:t>・武道場（畳、板）、板兼多目的室</a:t>
            </a:r>
            <a:endParaRPr lang="en-US" altLang="ja-JP" sz="3600" dirty="0" smtClean="0"/>
          </a:p>
          <a:p>
            <a:r>
              <a:rPr kumimoji="1" lang="ja-JP" altLang="en-US" sz="3600" dirty="0" smtClean="0"/>
              <a:t>・キッズ、トレーニング、ランニングコースなど</a:t>
            </a:r>
            <a:endParaRPr kumimoji="1" lang="en-US" altLang="ja-JP" sz="3600" dirty="0" smtClean="0"/>
          </a:p>
          <a:p>
            <a:r>
              <a:rPr lang="ja-JP" altLang="en-US" sz="3600" dirty="0"/>
              <a:t>・総合運動防災</a:t>
            </a:r>
            <a:r>
              <a:rPr lang="ja-JP" altLang="en-US" sz="3600" dirty="0" smtClean="0"/>
              <a:t>公園</a:t>
            </a:r>
            <a:endParaRPr lang="en-US" altLang="ja-JP" sz="3600" dirty="0" smtClean="0"/>
          </a:p>
          <a:p>
            <a:r>
              <a:rPr lang="ja-JP" altLang="en-US" sz="3600" dirty="0" smtClean="0"/>
              <a:t>　災害</a:t>
            </a:r>
            <a:r>
              <a:rPr lang="ja-JP" altLang="en-US" sz="3600" dirty="0"/>
              <a:t>時の活動拠点、臨時の避難場所、物資の拠点</a:t>
            </a:r>
            <a:endParaRPr lang="en-US" altLang="ja-JP" sz="3600" dirty="0"/>
          </a:p>
          <a:p>
            <a:r>
              <a:rPr lang="ja-JP" altLang="en-US" sz="3600" dirty="0" smtClean="0"/>
              <a:t>・場所：各務山の前地区（スポーツ公園広場南東）</a:t>
            </a:r>
            <a:endParaRPr kumimoji="1" lang="en-US" altLang="ja-JP" sz="3600" dirty="0" smtClean="0"/>
          </a:p>
          <a:p>
            <a:r>
              <a:rPr lang="ja-JP" altLang="en-US" sz="3600" dirty="0" smtClean="0"/>
              <a:t>・概算事業費（民間活力の導入）</a:t>
            </a:r>
            <a:endParaRPr lang="en-US" altLang="ja-JP" sz="3600" dirty="0" smtClean="0"/>
          </a:p>
          <a:p>
            <a:r>
              <a:rPr kumimoji="1" lang="ja-JP" altLang="en-US" sz="3600" dirty="0"/>
              <a:t>　</a:t>
            </a:r>
            <a:r>
              <a:rPr kumimoji="1" lang="ja-JP" altLang="en-US" sz="3600" dirty="0" smtClean="0"/>
              <a:t>公園：３５億円、体育館：８４億円、防災倉庫：１億円</a:t>
            </a:r>
            <a:endParaRPr kumimoji="1" lang="en-US" altLang="ja-JP" sz="3600" dirty="0" smtClean="0"/>
          </a:p>
          <a:p>
            <a:r>
              <a:rPr lang="ja-JP" altLang="en-US" sz="3600" dirty="0" smtClean="0"/>
              <a:t>・完成時期：令和１１年度頃</a:t>
            </a:r>
            <a:endParaRPr kumimoji="1" lang="ja-JP" altLang="en-US" sz="3600" dirty="0"/>
          </a:p>
        </p:txBody>
      </p:sp>
    </p:spTree>
    <p:extLst>
      <p:ext uri="{BB962C8B-B14F-4D97-AF65-F5344CB8AC3E}">
        <p14:creationId xmlns:p14="http://schemas.microsoft.com/office/powerpoint/2010/main" val="212577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19580" y="159063"/>
            <a:ext cx="3297896" cy="897005"/>
          </a:xfrm>
        </p:spPr>
        <p:txBody>
          <a:bodyPr>
            <a:normAutofit/>
          </a:bodyPr>
          <a:lstStyle/>
          <a:p>
            <a:r>
              <a:rPr lang="ja-JP" altLang="en-US" dirty="0">
                <a:solidFill>
                  <a:srgbClr val="FF0000"/>
                </a:solidFill>
              </a:rPr>
              <a:t>１２</a:t>
            </a:r>
            <a:r>
              <a:rPr lang="ja-JP" altLang="en-US" dirty="0" smtClean="0">
                <a:solidFill>
                  <a:srgbClr val="FF0000"/>
                </a:solidFill>
              </a:rPr>
              <a:t>月定例会</a:t>
            </a:r>
            <a:endParaRPr kumimoji="1" lang="ja-JP" altLang="en-US" dirty="0">
              <a:solidFill>
                <a:srgbClr val="FF000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0070C0"/>
                </a:solidFill>
              </a:rPr>
              <a:t>開会</a:t>
            </a:r>
            <a:endParaRPr kumimoji="1" lang="en-US" altLang="ja-JP" sz="4200" dirty="0" smtClean="0">
              <a:solidFill>
                <a:srgbClr val="0070C0"/>
              </a:solidFill>
            </a:endParaRPr>
          </a:p>
          <a:p>
            <a:pPr marL="0" indent="0">
              <a:buNone/>
            </a:pPr>
            <a:r>
              <a:rPr lang="ja-JP" altLang="en-US" dirty="0"/>
              <a:t>　</a:t>
            </a:r>
            <a:r>
              <a:rPr lang="ja-JP" altLang="en-US" sz="3900" dirty="0" smtClean="0"/>
              <a:t>１１月</a:t>
            </a:r>
            <a:r>
              <a:rPr lang="ja-JP" altLang="en-US" sz="3900" dirty="0"/>
              <a:t>２５</a:t>
            </a:r>
            <a:r>
              <a:rPr lang="ja-JP" altLang="en-US" sz="3900" dirty="0" smtClean="0"/>
              <a:t>日（金）</a:t>
            </a:r>
            <a:endParaRPr lang="en-US" altLang="ja-JP" sz="3900" dirty="0" smtClean="0"/>
          </a:p>
          <a:p>
            <a:pPr marL="0" indent="0">
              <a:buNone/>
            </a:pPr>
            <a:r>
              <a:rPr kumimoji="1" lang="ja-JP" altLang="en-US" sz="4200" dirty="0" smtClean="0">
                <a:solidFill>
                  <a:srgbClr val="0070C0"/>
                </a:solidFill>
              </a:rPr>
              <a:t>・一般質問</a:t>
            </a:r>
            <a:endParaRPr kumimoji="1" lang="en-US" altLang="ja-JP" sz="4200" dirty="0" smtClean="0">
              <a:solidFill>
                <a:srgbClr val="0070C0"/>
              </a:solidFill>
            </a:endParaRPr>
          </a:p>
          <a:p>
            <a:pPr marL="0" indent="0">
              <a:buNone/>
            </a:pPr>
            <a:r>
              <a:rPr lang="ja-JP" altLang="en-US" dirty="0"/>
              <a:t>　</a:t>
            </a:r>
            <a:r>
              <a:rPr lang="ja-JP" altLang="en-US" sz="3900" dirty="0" smtClean="0"/>
              <a:t>１２月８日（木）、９日（金）</a:t>
            </a:r>
            <a:endParaRPr lang="en-US" altLang="ja-JP" sz="3900" dirty="0" smtClean="0"/>
          </a:p>
          <a:p>
            <a:pPr marL="0" indent="0">
              <a:buNone/>
            </a:pPr>
            <a:r>
              <a:rPr lang="ja-JP" altLang="en-US" sz="4200" dirty="0" smtClean="0">
                <a:solidFill>
                  <a:srgbClr val="0070C0"/>
                </a:solidFill>
              </a:rPr>
              <a:t>・常任委員会</a:t>
            </a:r>
            <a:endParaRPr lang="en-US" altLang="ja-JP" sz="4200" dirty="0" smtClean="0">
              <a:solidFill>
                <a:srgbClr val="0070C0"/>
              </a:solidFill>
            </a:endParaRPr>
          </a:p>
          <a:p>
            <a:pPr marL="0" indent="0">
              <a:buNone/>
            </a:pPr>
            <a:r>
              <a:rPr lang="ja-JP" altLang="en-US" sz="3200" dirty="0">
                <a:solidFill>
                  <a:srgbClr val="FF0000"/>
                </a:solidFill>
              </a:rPr>
              <a:t>　</a:t>
            </a:r>
            <a:r>
              <a:rPr lang="ja-JP" altLang="en-US" sz="3900" dirty="0" smtClean="0"/>
              <a:t>民生：１２月１４日（水）、経済教育：１４日（水）</a:t>
            </a:r>
            <a:endParaRPr lang="en-US" altLang="ja-JP" sz="3900" dirty="0" smtClean="0"/>
          </a:p>
          <a:p>
            <a:pPr marL="0" indent="0">
              <a:buNone/>
            </a:pPr>
            <a:r>
              <a:rPr lang="ja-JP" altLang="en-US" sz="3900" dirty="0"/>
              <a:t>　</a:t>
            </a:r>
            <a:r>
              <a:rPr lang="ja-JP" altLang="en-US" sz="3900" dirty="0" smtClean="0"/>
              <a:t>建設水道：</a:t>
            </a:r>
            <a:r>
              <a:rPr lang="ja-JP" altLang="en-US" sz="3900" dirty="0"/>
              <a:t>１５</a:t>
            </a:r>
            <a:r>
              <a:rPr lang="ja-JP" altLang="en-US" sz="3900" dirty="0" smtClean="0"/>
              <a:t>日（木）、総務：１５日（木）</a:t>
            </a:r>
            <a:endParaRPr lang="en-US" altLang="ja-JP" sz="3900" dirty="0" smtClean="0"/>
          </a:p>
          <a:p>
            <a:pPr marL="0" indent="0">
              <a:buNone/>
            </a:pPr>
            <a:r>
              <a:rPr kumimoji="1" lang="ja-JP" altLang="en-US" sz="4200" dirty="0" smtClean="0">
                <a:solidFill>
                  <a:srgbClr val="0070C0"/>
                </a:solidFill>
              </a:rPr>
              <a:t>・閉会</a:t>
            </a:r>
            <a:endParaRPr kumimoji="1" lang="en-US" altLang="ja-JP" sz="4200" dirty="0" smtClean="0">
              <a:solidFill>
                <a:srgbClr val="0070C0"/>
              </a:solidFill>
            </a:endParaRPr>
          </a:p>
          <a:p>
            <a:pPr marL="0" indent="0">
              <a:buNone/>
            </a:pPr>
            <a:r>
              <a:rPr lang="ja-JP" altLang="en-US" sz="3900" dirty="0"/>
              <a:t>　</a:t>
            </a:r>
            <a:r>
              <a:rPr lang="ja-JP" altLang="en-US" sz="3900" dirty="0" smtClean="0"/>
              <a:t>１２月２０日（火）</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95469" y="305946"/>
            <a:ext cx="6593986" cy="769441"/>
          </a:xfrm>
          <a:prstGeom prst="rect">
            <a:avLst/>
          </a:prstGeom>
          <a:noFill/>
        </p:spPr>
        <p:txBody>
          <a:bodyPr wrap="square" rtlCol="0">
            <a:spAutoFit/>
          </a:bodyPr>
          <a:lstStyle/>
          <a:p>
            <a:r>
              <a:rPr kumimoji="1" lang="ja-JP" altLang="en-US" sz="4400" dirty="0" smtClean="0">
                <a:solidFill>
                  <a:srgbClr val="FF0000"/>
                </a:solidFill>
              </a:rPr>
              <a:t>令和３年度一般会計決算</a:t>
            </a:r>
            <a:endParaRPr kumimoji="1" lang="ja-JP" altLang="en-US" sz="4400" dirty="0">
              <a:solidFill>
                <a:srgbClr val="FF0000"/>
              </a:solidFill>
            </a:endParaRPr>
          </a:p>
        </p:txBody>
      </p:sp>
      <p:sp>
        <p:nvSpPr>
          <p:cNvPr id="3" name="テキスト ボックス 2"/>
          <p:cNvSpPr txBox="1"/>
          <p:nvPr/>
        </p:nvSpPr>
        <p:spPr>
          <a:xfrm>
            <a:off x="1352281" y="1313645"/>
            <a:ext cx="9620518" cy="5078313"/>
          </a:xfrm>
          <a:prstGeom prst="rect">
            <a:avLst/>
          </a:prstGeom>
          <a:noFill/>
        </p:spPr>
        <p:txBody>
          <a:bodyPr wrap="square" rtlCol="0">
            <a:spAutoFit/>
          </a:bodyPr>
          <a:lstStyle/>
          <a:p>
            <a:r>
              <a:rPr kumimoji="1" lang="ja-JP" altLang="en-US" sz="3600" dirty="0" smtClean="0"/>
              <a:t>・歳入：約６６２億円　　</a:t>
            </a:r>
            <a:r>
              <a:rPr lang="ja-JP" altLang="en-US" sz="3600" dirty="0" smtClean="0"/>
              <a:t>・歳出：約６１４億円　　　</a:t>
            </a:r>
            <a:endParaRPr lang="en-US" altLang="ja-JP" sz="3600" dirty="0" smtClean="0"/>
          </a:p>
          <a:p>
            <a:r>
              <a:rPr kumimoji="1" lang="ja-JP" altLang="en-US" sz="3600" dirty="0" smtClean="0"/>
              <a:t>・負債：</a:t>
            </a:r>
            <a:r>
              <a:rPr lang="ja-JP" altLang="en-US" sz="3600" dirty="0" smtClean="0"/>
              <a:t>約２４３億円</a:t>
            </a:r>
            <a:r>
              <a:rPr kumimoji="1" lang="ja-JP" altLang="en-US" sz="3600" dirty="0" smtClean="0"/>
              <a:t>　　・基金（貯金）：２６０億円</a:t>
            </a:r>
            <a:endParaRPr kumimoji="1" lang="en-US" altLang="ja-JP" sz="3600" dirty="0" smtClean="0"/>
          </a:p>
          <a:p>
            <a:r>
              <a:rPr lang="ja-JP" altLang="en-US" sz="3600" dirty="0" smtClean="0"/>
              <a:t>・自主財源と依存財源の比率：５１％ </a:t>
            </a:r>
            <a:r>
              <a:rPr lang="en-US" altLang="ja-JP" sz="3600" dirty="0" smtClean="0"/>
              <a:t>vs </a:t>
            </a:r>
            <a:r>
              <a:rPr lang="ja-JP" altLang="en-US" sz="3600" dirty="0" smtClean="0"/>
              <a:t>４９％</a:t>
            </a:r>
            <a:endParaRPr lang="en-US" altLang="ja-JP" sz="3600" dirty="0" smtClean="0"/>
          </a:p>
          <a:p>
            <a:r>
              <a:rPr kumimoji="1" lang="ja-JP" altLang="en-US" sz="3600" dirty="0" smtClean="0"/>
              <a:t>・財政力指数：０</a:t>
            </a:r>
            <a:r>
              <a:rPr kumimoji="1" lang="en-US" altLang="ja-JP" sz="3600" dirty="0" smtClean="0"/>
              <a:t>.</a:t>
            </a:r>
            <a:r>
              <a:rPr kumimoji="1" lang="ja-JP" altLang="en-US" sz="3600" dirty="0" smtClean="0"/>
              <a:t>８８４（昨年度０</a:t>
            </a:r>
            <a:r>
              <a:rPr kumimoji="1" lang="en-US" altLang="ja-JP" sz="3600" dirty="0" smtClean="0"/>
              <a:t>.</a:t>
            </a:r>
            <a:r>
              <a:rPr kumimoji="1" lang="ja-JP" altLang="en-US" sz="3600" dirty="0" smtClean="0"/>
              <a:t>８９７）</a:t>
            </a:r>
            <a:endParaRPr kumimoji="1" lang="en-US" altLang="ja-JP" sz="3600" dirty="0" smtClean="0"/>
          </a:p>
          <a:p>
            <a:r>
              <a:rPr lang="ja-JP" altLang="en-US" sz="3600" dirty="0" smtClean="0"/>
              <a:t>・実質公債費比率：３</a:t>
            </a:r>
            <a:r>
              <a:rPr lang="en-US" altLang="ja-JP" sz="3600" dirty="0" smtClean="0"/>
              <a:t>.</a:t>
            </a:r>
            <a:r>
              <a:rPr lang="ja-JP" altLang="en-US" sz="3600" dirty="0" smtClean="0"/>
              <a:t>８％（昨年度２</a:t>
            </a:r>
            <a:r>
              <a:rPr lang="en-US" altLang="ja-JP" sz="3600" dirty="0" smtClean="0"/>
              <a:t>.</a:t>
            </a:r>
            <a:r>
              <a:rPr lang="ja-JP" altLang="en-US" sz="3600" dirty="0" smtClean="0"/>
              <a:t>０％）</a:t>
            </a:r>
            <a:endParaRPr lang="en-US" altLang="ja-JP" sz="3600" dirty="0" smtClean="0"/>
          </a:p>
          <a:p>
            <a:r>
              <a:rPr kumimoji="1" lang="ja-JP" altLang="en-US" sz="3600" dirty="0" smtClean="0"/>
              <a:t>・市税：約２２１億円（昨年度２２６億円）</a:t>
            </a:r>
            <a:endParaRPr kumimoji="1" lang="en-US" altLang="ja-JP" sz="3600" dirty="0" smtClean="0"/>
          </a:p>
          <a:p>
            <a:r>
              <a:rPr lang="ja-JP" altLang="en-US" sz="3600" dirty="0"/>
              <a:t>　</a:t>
            </a:r>
            <a:r>
              <a:rPr lang="ja-JP" altLang="en-US" sz="3600" dirty="0" smtClean="0"/>
              <a:t>市民税：約９５億円（昨年度約９８億円）</a:t>
            </a:r>
            <a:endParaRPr lang="en-US" altLang="ja-JP" sz="3600" dirty="0" smtClean="0"/>
          </a:p>
          <a:p>
            <a:r>
              <a:rPr lang="ja-JP" altLang="en-US" sz="3600" dirty="0" smtClean="0"/>
              <a:t>　固定資産税：約９８億円（昨年度１００億円）</a:t>
            </a:r>
            <a:endParaRPr lang="en-US" altLang="ja-JP" sz="3600" dirty="0" smtClean="0"/>
          </a:p>
          <a:p>
            <a:r>
              <a:rPr kumimoji="1" lang="ja-JP" altLang="en-US" sz="3600" dirty="0"/>
              <a:t>　</a:t>
            </a:r>
            <a:r>
              <a:rPr kumimoji="1" lang="ja-JP" altLang="en-US" sz="3600" dirty="0" smtClean="0"/>
              <a:t>都市計画税：約１６億円（昨年度１６億円）</a:t>
            </a:r>
            <a:endParaRPr kumimoji="1" lang="ja-JP" altLang="en-US" sz="3600" dirty="0"/>
          </a:p>
        </p:txBody>
      </p:sp>
    </p:spTree>
    <p:extLst>
      <p:ext uri="{BB962C8B-B14F-4D97-AF65-F5344CB8AC3E}">
        <p14:creationId xmlns:p14="http://schemas.microsoft.com/office/powerpoint/2010/main" val="265780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63649" y="322722"/>
            <a:ext cx="7701568" cy="769441"/>
          </a:xfrm>
          <a:prstGeom prst="rect">
            <a:avLst/>
          </a:prstGeom>
          <a:noFill/>
        </p:spPr>
        <p:txBody>
          <a:bodyPr wrap="square" rtlCol="0">
            <a:spAutoFit/>
          </a:bodyPr>
          <a:lstStyle/>
          <a:p>
            <a:r>
              <a:rPr kumimoji="1" lang="ja-JP" altLang="en-US" sz="4400" dirty="0" smtClean="0">
                <a:solidFill>
                  <a:srgbClr val="FF0000"/>
                </a:solidFill>
              </a:rPr>
              <a:t>令和４年度一般会計補正予算</a:t>
            </a:r>
            <a:endParaRPr kumimoji="1" lang="ja-JP" altLang="en-US" sz="4400" dirty="0">
              <a:solidFill>
                <a:srgbClr val="FF0000"/>
              </a:solidFill>
            </a:endParaRPr>
          </a:p>
        </p:txBody>
      </p:sp>
      <p:sp>
        <p:nvSpPr>
          <p:cNvPr id="4" name="テキスト ボックス 3"/>
          <p:cNvSpPr txBox="1"/>
          <p:nvPr/>
        </p:nvSpPr>
        <p:spPr>
          <a:xfrm>
            <a:off x="875763" y="1931831"/>
            <a:ext cx="9581882" cy="3416320"/>
          </a:xfrm>
          <a:prstGeom prst="rect">
            <a:avLst/>
          </a:prstGeom>
          <a:noFill/>
        </p:spPr>
        <p:txBody>
          <a:bodyPr wrap="square" rtlCol="0">
            <a:spAutoFit/>
          </a:bodyPr>
          <a:lstStyle/>
          <a:p>
            <a:r>
              <a:rPr kumimoji="1" lang="ja-JP" altLang="en-US" sz="3600" dirty="0" smtClean="0"/>
              <a:t>・予算額：約１３億円</a:t>
            </a:r>
            <a:endParaRPr kumimoji="1" lang="en-US" altLang="ja-JP" sz="3600" dirty="0" smtClean="0"/>
          </a:p>
          <a:p>
            <a:r>
              <a:rPr kumimoji="1" lang="ja-JP" altLang="en-US" sz="3600" dirty="0" smtClean="0"/>
              <a:t>・</a:t>
            </a:r>
            <a:r>
              <a:rPr kumimoji="1" lang="en-US" altLang="ja-JP" sz="3600" dirty="0" smtClean="0"/>
              <a:t>JR</a:t>
            </a:r>
            <a:r>
              <a:rPr kumimoji="1" lang="ja-JP" altLang="en-US" sz="3600" dirty="0" smtClean="0"/>
              <a:t>高山線三柿野踏切に歩道設置</a:t>
            </a:r>
            <a:endParaRPr kumimoji="1" lang="en-US" altLang="ja-JP" sz="3600" dirty="0" smtClean="0"/>
          </a:p>
          <a:p>
            <a:r>
              <a:rPr lang="ja-JP" altLang="en-US" sz="3600" dirty="0" smtClean="0"/>
              <a:t>・東亜町会館の運用の変更（行政から民間へ）</a:t>
            </a:r>
            <a:endParaRPr lang="en-US" altLang="ja-JP" sz="3600" dirty="0" smtClean="0"/>
          </a:p>
          <a:p>
            <a:r>
              <a:rPr kumimoji="1" lang="ja-JP" altLang="en-US" sz="3600" dirty="0" smtClean="0"/>
              <a:t>・放課後児童クラブに土曜日の追加</a:t>
            </a:r>
            <a:endParaRPr kumimoji="1" lang="en-US" altLang="ja-JP" sz="3600" dirty="0" smtClean="0"/>
          </a:p>
          <a:p>
            <a:r>
              <a:rPr lang="ja-JP" altLang="en-US" sz="3600" dirty="0" smtClean="0"/>
              <a:t>・特別支援学校跡地利用検討委員会の設置</a:t>
            </a:r>
            <a:endParaRPr lang="en-US" altLang="ja-JP" sz="3600" dirty="0" smtClean="0"/>
          </a:p>
          <a:p>
            <a:r>
              <a:rPr kumimoji="1" lang="ja-JP" altLang="en-US" sz="3600" dirty="0" smtClean="0"/>
              <a:t>・雄飛ケ丘第一住宅</a:t>
            </a:r>
            <a:r>
              <a:rPr kumimoji="1" lang="en-US" altLang="ja-JP" sz="3600" dirty="0" smtClean="0"/>
              <a:t>A</a:t>
            </a:r>
            <a:r>
              <a:rPr kumimoji="1" lang="ja-JP" altLang="en-US" sz="3600" dirty="0" err="1" smtClean="0"/>
              <a:t>、</a:t>
            </a:r>
            <a:r>
              <a:rPr kumimoji="1" lang="en-US" altLang="ja-JP" sz="3600" dirty="0" smtClean="0"/>
              <a:t>B</a:t>
            </a:r>
            <a:r>
              <a:rPr kumimoji="1" lang="ja-JP" altLang="en-US" sz="3600" dirty="0" smtClean="0"/>
              <a:t>棟耐震補強工事</a:t>
            </a:r>
            <a:endParaRPr kumimoji="1" lang="ja-JP" altLang="en-US" sz="3600" dirty="0"/>
          </a:p>
        </p:txBody>
      </p:sp>
    </p:spTree>
    <p:extLst>
      <p:ext uri="{BB962C8B-B14F-4D97-AF65-F5344CB8AC3E}">
        <p14:creationId xmlns:p14="http://schemas.microsoft.com/office/powerpoint/2010/main" val="151131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91685" y="437882"/>
            <a:ext cx="5628067" cy="769441"/>
          </a:xfrm>
          <a:prstGeom prst="rect">
            <a:avLst/>
          </a:prstGeom>
          <a:noFill/>
        </p:spPr>
        <p:txBody>
          <a:bodyPr wrap="square" rtlCol="0">
            <a:spAutoFit/>
          </a:bodyPr>
          <a:lstStyle/>
          <a:p>
            <a:r>
              <a:rPr kumimoji="1" lang="ja-JP" altLang="en-US" sz="4400" dirty="0" smtClean="0">
                <a:solidFill>
                  <a:srgbClr val="FF0000"/>
                </a:solidFill>
              </a:rPr>
              <a:t>各委員会における情報</a:t>
            </a:r>
            <a:endParaRPr kumimoji="1" lang="ja-JP" altLang="en-US" sz="4400" dirty="0">
              <a:solidFill>
                <a:srgbClr val="FF0000"/>
              </a:solidFill>
            </a:endParaRPr>
          </a:p>
        </p:txBody>
      </p:sp>
      <p:sp>
        <p:nvSpPr>
          <p:cNvPr id="4" name="テキスト ボックス 3"/>
          <p:cNvSpPr txBox="1"/>
          <p:nvPr/>
        </p:nvSpPr>
        <p:spPr>
          <a:xfrm>
            <a:off x="1854556" y="1326524"/>
            <a:ext cx="8384147" cy="646331"/>
          </a:xfrm>
          <a:prstGeom prst="rect">
            <a:avLst/>
          </a:prstGeom>
          <a:noFill/>
        </p:spPr>
        <p:txBody>
          <a:bodyPr wrap="square" rtlCol="0">
            <a:spAutoFit/>
          </a:bodyPr>
          <a:lstStyle/>
          <a:p>
            <a:r>
              <a:rPr kumimoji="1" lang="ja-JP" altLang="en-US" sz="3600" dirty="0" smtClean="0"/>
              <a:t>各務原市次期総合計画の策定に向けて</a:t>
            </a:r>
            <a:endParaRPr kumimoji="1" lang="ja-JP" altLang="en-US" sz="3600" dirty="0"/>
          </a:p>
        </p:txBody>
      </p:sp>
      <p:sp>
        <p:nvSpPr>
          <p:cNvPr id="3" name="テキスト ボックス 2"/>
          <p:cNvSpPr txBox="1"/>
          <p:nvPr/>
        </p:nvSpPr>
        <p:spPr>
          <a:xfrm>
            <a:off x="888642" y="2092056"/>
            <a:ext cx="10728102" cy="4524315"/>
          </a:xfrm>
          <a:prstGeom prst="rect">
            <a:avLst/>
          </a:prstGeom>
          <a:noFill/>
        </p:spPr>
        <p:txBody>
          <a:bodyPr wrap="square" rtlCol="0">
            <a:spAutoFit/>
          </a:bodyPr>
          <a:lstStyle/>
          <a:p>
            <a:r>
              <a:rPr kumimoji="1" lang="ja-JP" altLang="en-US" sz="3600" dirty="0" smtClean="0"/>
              <a:t>・総合計画の</a:t>
            </a:r>
            <a:r>
              <a:rPr kumimoji="1" lang="ja-JP" altLang="en-US" sz="3600" dirty="0" smtClean="0"/>
              <a:t>位置付け（ひと、くらし、まち、将来）</a:t>
            </a:r>
            <a:endParaRPr kumimoji="1" lang="en-US" altLang="ja-JP" sz="3600" dirty="0" smtClean="0"/>
          </a:p>
          <a:p>
            <a:r>
              <a:rPr lang="ja-JP" altLang="en-US" sz="3600" dirty="0" smtClean="0"/>
              <a:t>・計画対象期間：令和７年度～令和１６年度</a:t>
            </a:r>
            <a:endParaRPr lang="en-US" altLang="ja-JP" sz="3600" dirty="0" smtClean="0"/>
          </a:p>
          <a:p>
            <a:r>
              <a:rPr kumimoji="1" lang="ja-JP" altLang="en-US" sz="3600" dirty="0" smtClean="0"/>
              <a:t>・基本構想、基本計画、実施計画で構成</a:t>
            </a:r>
            <a:endParaRPr kumimoji="1" lang="en-US" altLang="ja-JP" sz="3600" dirty="0" smtClean="0"/>
          </a:p>
          <a:p>
            <a:r>
              <a:rPr lang="ja-JP" altLang="en-US" sz="3600" dirty="0"/>
              <a:t>　</a:t>
            </a:r>
            <a:r>
              <a:rPr lang="ja-JP" altLang="en-US" sz="3600" dirty="0" smtClean="0"/>
              <a:t>中期財政計画を定め、財政見通しと連動した計画</a:t>
            </a:r>
            <a:endParaRPr lang="en-US" altLang="ja-JP" sz="3600" dirty="0" smtClean="0"/>
          </a:p>
          <a:p>
            <a:r>
              <a:rPr kumimoji="1" lang="ja-JP" altLang="en-US" sz="3600" dirty="0" smtClean="0"/>
              <a:t>・庁内体制</a:t>
            </a:r>
            <a:r>
              <a:rPr kumimoji="1" lang="ja-JP" altLang="en-US" sz="3600" dirty="0" smtClean="0"/>
              <a:t>（ワーキング</a:t>
            </a:r>
            <a:r>
              <a:rPr kumimoji="1" lang="en-US" altLang="ja-JP" sz="3600" dirty="0" smtClean="0"/>
              <a:t>G</a:t>
            </a:r>
            <a:r>
              <a:rPr kumimoji="1" lang="ja-JP" altLang="en-US" sz="3600" dirty="0" err="1" smtClean="0"/>
              <a:t>、</a:t>
            </a:r>
            <a:r>
              <a:rPr kumimoji="1" lang="ja-JP" altLang="en-US" sz="3600" dirty="0" smtClean="0"/>
              <a:t>策定委員会、政策会議）</a:t>
            </a:r>
            <a:endParaRPr kumimoji="1" lang="en-US" altLang="ja-JP" sz="3600" dirty="0" smtClean="0"/>
          </a:p>
          <a:p>
            <a:r>
              <a:rPr lang="ja-JP" altLang="en-US" sz="3600" dirty="0" smtClean="0"/>
              <a:t>・市議会の対応（基本構想、基本計画を議決）</a:t>
            </a:r>
            <a:endParaRPr lang="en-US" altLang="ja-JP" sz="3600" dirty="0" smtClean="0"/>
          </a:p>
          <a:p>
            <a:r>
              <a:rPr kumimoji="1" lang="ja-JP" altLang="en-US" sz="3600" dirty="0" smtClean="0"/>
              <a:t>・市民意識調査、パブリックコメント、各種団体ヒアリン</a:t>
            </a:r>
            <a:endParaRPr kumimoji="1" lang="en-US" altLang="ja-JP" sz="3600" dirty="0" smtClean="0"/>
          </a:p>
          <a:p>
            <a:r>
              <a:rPr kumimoji="1" lang="ja-JP" altLang="en-US" sz="3600" dirty="0" smtClean="0"/>
              <a:t>　グ、まちづくりミーティング</a:t>
            </a:r>
            <a:r>
              <a:rPr kumimoji="1" lang="ja-JP" altLang="en-US" sz="3600" dirty="0" smtClean="0"/>
              <a:t>や「</a:t>
            </a:r>
            <a:r>
              <a:rPr kumimoji="1" lang="ja-JP" altLang="en-US" sz="3600" dirty="0" err="1" smtClean="0"/>
              <a:t>あ</a:t>
            </a:r>
            <a:r>
              <a:rPr kumimoji="1" lang="ja-JP" altLang="en-US" sz="3600" dirty="0" smtClean="0"/>
              <a:t>さけんポスト」</a:t>
            </a:r>
            <a:endParaRPr kumimoji="1" lang="ja-JP" altLang="en-US" sz="3600" dirty="0"/>
          </a:p>
        </p:txBody>
      </p:sp>
    </p:spTree>
    <p:extLst>
      <p:ext uri="{BB962C8B-B14F-4D97-AF65-F5344CB8AC3E}">
        <p14:creationId xmlns:p14="http://schemas.microsoft.com/office/powerpoint/2010/main" val="186004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38648" y="399245"/>
            <a:ext cx="9169757"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4" name="テキスト ボックス 3"/>
          <p:cNvSpPr txBox="1"/>
          <p:nvPr/>
        </p:nvSpPr>
        <p:spPr>
          <a:xfrm>
            <a:off x="914399" y="1429554"/>
            <a:ext cx="9994006" cy="1200329"/>
          </a:xfrm>
          <a:prstGeom prst="rect">
            <a:avLst/>
          </a:prstGeom>
          <a:noFill/>
        </p:spPr>
        <p:txBody>
          <a:bodyPr wrap="square" rtlCol="0">
            <a:spAutoFit/>
          </a:bodyPr>
          <a:lstStyle/>
          <a:p>
            <a:r>
              <a:rPr kumimoji="1" lang="ja-JP" altLang="en-US" sz="3600" dirty="0" smtClean="0">
                <a:solidFill>
                  <a:srgbClr val="0070C0"/>
                </a:solidFill>
              </a:rPr>
              <a:t>問：弾道ミサイル攻撃に対応した初動対応訓練はどのようにしたのか</a:t>
            </a:r>
            <a:endParaRPr kumimoji="1" lang="ja-JP" altLang="en-US" sz="3600" dirty="0">
              <a:solidFill>
                <a:srgbClr val="0070C0"/>
              </a:solidFill>
            </a:endParaRPr>
          </a:p>
        </p:txBody>
      </p:sp>
      <p:sp>
        <p:nvSpPr>
          <p:cNvPr id="5" name="テキスト ボックス 4"/>
          <p:cNvSpPr txBox="1"/>
          <p:nvPr/>
        </p:nvSpPr>
        <p:spPr>
          <a:xfrm>
            <a:off x="1365159" y="3129153"/>
            <a:ext cx="10625072" cy="3416320"/>
          </a:xfrm>
          <a:prstGeom prst="rect">
            <a:avLst/>
          </a:prstGeom>
          <a:noFill/>
        </p:spPr>
        <p:txBody>
          <a:bodyPr wrap="square" rtlCol="0">
            <a:spAutoFit/>
          </a:bodyPr>
          <a:lstStyle/>
          <a:p>
            <a:r>
              <a:rPr lang="ja-JP" altLang="en-US" sz="3600" dirty="0" smtClean="0"/>
              <a:t>・８月２６日、勤労会館で、県主導の</a:t>
            </a:r>
            <a:r>
              <a:rPr kumimoji="1" lang="ja-JP" altLang="en-US" sz="3600" dirty="0" smtClean="0"/>
              <a:t>弾道</a:t>
            </a:r>
            <a:r>
              <a:rPr kumimoji="1" lang="ja-JP" altLang="en-US" sz="3600" dirty="0" smtClean="0"/>
              <a:t>ミサイルを想定</a:t>
            </a:r>
            <a:r>
              <a:rPr kumimoji="1" lang="ja-JP" altLang="en-US" sz="3600" dirty="0" smtClean="0"/>
              <a:t>した「市町村</a:t>
            </a:r>
            <a:r>
              <a:rPr kumimoji="1" lang="ja-JP" altLang="en-US" sz="3600" dirty="0" smtClean="0"/>
              <a:t>初動マニュアル</a:t>
            </a:r>
            <a:r>
              <a:rPr kumimoji="1" lang="ja-JP" altLang="en-US" sz="3600" dirty="0" smtClean="0"/>
              <a:t>研修会」が</a:t>
            </a:r>
            <a:r>
              <a:rPr kumimoji="1" lang="ja-JP" altLang="en-US" sz="3600" dirty="0" smtClean="0"/>
              <a:t>開催</a:t>
            </a:r>
            <a:endParaRPr kumimoji="1" lang="en-US" altLang="ja-JP" sz="3600" dirty="0" smtClean="0"/>
          </a:p>
          <a:p>
            <a:r>
              <a:rPr kumimoji="1" lang="ja-JP" altLang="en-US" sz="3600" dirty="0" smtClean="0"/>
              <a:t>・弾道ミサイルの武力攻撃に対し、自治体のとるべき備え、対処について講習</a:t>
            </a:r>
            <a:endParaRPr kumimoji="1" lang="en-US" altLang="ja-JP" sz="3600" dirty="0" smtClean="0"/>
          </a:p>
          <a:p>
            <a:r>
              <a:rPr lang="ja-JP" altLang="en-US" sz="3600" dirty="0" smtClean="0"/>
              <a:t>・</a:t>
            </a:r>
            <a:r>
              <a:rPr kumimoji="1" lang="ja-JP" altLang="en-US" sz="3600" dirty="0" smtClean="0"/>
              <a:t>弾道ミサイル落下の想定で各市町職員が</a:t>
            </a:r>
            <a:r>
              <a:rPr kumimoji="1" lang="ja-JP" altLang="en-US" sz="3600" dirty="0" smtClean="0"/>
              <a:t>訓練</a:t>
            </a:r>
            <a:endParaRPr kumimoji="1" lang="en-US" altLang="ja-JP" sz="3600" dirty="0" smtClean="0"/>
          </a:p>
          <a:p>
            <a:r>
              <a:rPr lang="ja-JP" altLang="en-US" sz="3600" dirty="0" smtClean="0"/>
              <a:t>初動体制確立、情報収集及び伝達、分析、住民広報</a:t>
            </a:r>
            <a:endParaRPr kumimoji="1" lang="ja-JP" altLang="en-US" sz="3600" dirty="0"/>
          </a:p>
        </p:txBody>
      </p:sp>
      <p:sp>
        <p:nvSpPr>
          <p:cNvPr id="3" name="テキスト ボックス 2"/>
          <p:cNvSpPr txBox="1"/>
          <p:nvPr/>
        </p:nvSpPr>
        <p:spPr>
          <a:xfrm>
            <a:off x="450761" y="4237149"/>
            <a:ext cx="631064"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Tree>
    <p:extLst>
      <p:ext uri="{BB962C8B-B14F-4D97-AF65-F5344CB8AC3E}">
        <p14:creationId xmlns:p14="http://schemas.microsoft.com/office/powerpoint/2010/main" val="261179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62130" y="184546"/>
            <a:ext cx="9156879"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4" name="テキスト ボックス 3"/>
          <p:cNvSpPr txBox="1"/>
          <p:nvPr/>
        </p:nvSpPr>
        <p:spPr>
          <a:xfrm>
            <a:off x="1133341" y="1073267"/>
            <a:ext cx="9646276" cy="1200329"/>
          </a:xfrm>
          <a:prstGeom prst="rect">
            <a:avLst/>
          </a:prstGeom>
          <a:noFill/>
        </p:spPr>
        <p:txBody>
          <a:bodyPr wrap="square" rtlCol="0">
            <a:spAutoFit/>
          </a:bodyPr>
          <a:lstStyle/>
          <a:p>
            <a:r>
              <a:rPr kumimoji="1" lang="ja-JP" altLang="en-US" sz="3600" dirty="0" smtClean="0">
                <a:solidFill>
                  <a:srgbClr val="0070C0"/>
                </a:solidFill>
              </a:rPr>
              <a:t>問：弾道ミサイル攻撃に対し、市としてどのような取り組みをするのか</a:t>
            </a:r>
            <a:endParaRPr kumimoji="1" lang="ja-JP" altLang="en-US" sz="3600" dirty="0">
              <a:solidFill>
                <a:srgbClr val="0070C0"/>
              </a:solidFill>
            </a:endParaRPr>
          </a:p>
        </p:txBody>
      </p:sp>
      <p:sp>
        <p:nvSpPr>
          <p:cNvPr id="5" name="テキスト ボックス 4"/>
          <p:cNvSpPr txBox="1"/>
          <p:nvPr/>
        </p:nvSpPr>
        <p:spPr>
          <a:xfrm>
            <a:off x="360609" y="3933405"/>
            <a:ext cx="643944"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3" name="テキスト ボックス 2"/>
          <p:cNvSpPr txBox="1"/>
          <p:nvPr/>
        </p:nvSpPr>
        <p:spPr>
          <a:xfrm>
            <a:off x="1133341" y="2392876"/>
            <a:ext cx="10947041" cy="4524315"/>
          </a:xfrm>
          <a:prstGeom prst="rect">
            <a:avLst/>
          </a:prstGeom>
          <a:noFill/>
        </p:spPr>
        <p:txBody>
          <a:bodyPr wrap="square" rtlCol="0">
            <a:spAutoFit/>
          </a:bodyPr>
          <a:lstStyle/>
          <a:p>
            <a:r>
              <a:rPr kumimoji="1" lang="ja-JP" altLang="en-US" sz="3600" dirty="0" smtClean="0"/>
              <a:t>・弾道ミサイル発射の事実を、迅速かつ確実に住民に</a:t>
            </a:r>
            <a:r>
              <a:rPr kumimoji="1" lang="ja-JP" altLang="en-US" sz="3600" dirty="0" smtClean="0"/>
              <a:t>伝えるよう平素から備える（</a:t>
            </a:r>
            <a:r>
              <a:rPr lang="en-US" altLang="ja-JP" sz="3600" dirty="0"/>
              <a:t>J</a:t>
            </a:r>
            <a:r>
              <a:rPr kumimoji="1" lang="ja-JP" altLang="en-US" sz="3600" dirty="0" smtClean="0"/>
              <a:t>アラート他）</a:t>
            </a:r>
            <a:endParaRPr kumimoji="1" lang="en-US" altLang="ja-JP" sz="3600" dirty="0" smtClean="0"/>
          </a:p>
          <a:p>
            <a:r>
              <a:rPr lang="ja-JP" altLang="en-US" sz="3600" dirty="0" smtClean="0"/>
              <a:t>・最善の避難先を選択し迅速に行動できるよう普及啓発</a:t>
            </a:r>
            <a:endParaRPr lang="en-US" altLang="ja-JP" sz="3600" dirty="0" smtClean="0"/>
          </a:p>
          <a:p>
            <a:r>
              <a:rPr kumimoji="1" lang="ja-JP" altLang="en-US" sz="3600" dirty="0" smtClean="0"/>
              <a:t>・本部機能が最大限発揮できるよう対処</a:t>
            </a:r>
            <a:r>
              <a:rPr kumimoji="1" lang="ja-JP" altLang="en-US" sz="3600" dirty="0" smtClean="0"/>
              <a:t>能力</a:t>
            </a:r>
            <a:r>
              <a:rPr lang="ja-JP" altLang="en-US" sz="3600" dirty="0" smtClean="0"/>
              <a:t>を</a:t>
            </a:r>
            <a:r>
              <a:rPr kumimoji="1" lang="ja-JP" altLang="en-US" sz="3600" dirty="0" smtClean="0"/>
              <a:t>向上</a:t>
            </a:r>
            <a:endParaRPr kumimoji="1" lang="en-US" altLang="ja-JP" sz="3600" dirty="0" smtClean="0"/>
          </a:p>
          <a:p>
            <a:r>
              <a:rPr lang="ja-JP" altLang="en-US" sz="3600" dirty="0" smtClean="0"/>
              <a:t>・「弾道ミサイルを想定した初動対処マニュアル」の作成</a:t>
            </a:r>
            <a:endParaRPr kumimoji="1" lang="en-US" altLang="ja-JP" sz="3600" dirty="0" smtClean="0"/>
          </a:p>
          <a:p>
            <a:r>
              <a:rPr lang="ja-JP" altLang="en-US" sz="3600" dirty="0" smtClean="0"/>
              <a:t>・避難施設は３８、うち地下避難施設は地下歩道</a:t>
            </a:r>
            <a:r>
              <a:rPr lang="ja-JP" altLang="en-US" sz="3600" dirty="0" smtClean="0"/>
              <a:t>６</a:t>
            </a:r>
            <a:endParaRPr lang="en-US" altLang="ja-JP" sz="3600" dirty="0" smtClean="0"/>
          </a:p>
          <a:p>
            <a:r>
              <a:rPr kumimoji="1" lang="ja-JP" altLang="en-US" sz="3600" dirty="0" smtClean="0"/>
              <a:t>・国、県と連携し、市民の生命、身体、財産保護の対応</a:t>
            </a:r>
            <a:endParaRPr kumimoji="1" lang="en-US" altLang="ja-JP" sz="3600" dirty="0" smtClean="0"/>
          </a:p>
          <a:p>
            <a:endParaRPr kumimoji="1" lang="ja-JP" altLang="en-US" sz="3600" dirty="0"/>
          </a:p>
        </p:txBody>
      </p:sp>
    </p:spTree>
    <p:extLst>
      <p:ext uri="{BB962C8B-B14F-4D97-AF65-F5344CB8AC3E}">
        <p14:creationId xmlns:p14="http://schemas.microsoft.com/office/powerpoint/2010/main" val="303868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00763" y="35345"/>
            <a:ext cx="9221275"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4" name="テキスト ボックス 3"/>
          <p:cNvSpPr txBox="1"/>
          <p:nvPr/>
        </p:nvSpPr>
        <p:spPr>
          <a:xfrm>
            <a:off x="437875" y="959134"/>
            <a:ext cx="11372052" cy="646331"/>
          </a:xfrm>
          <a:prstGeom prst="rect">
            <a:avLst/>
          </a:prstGeom>
          <a:noFill/>
        </p:spPr>
        <p:txBody>
          <a:bodyPr wrap="square" rtlCol="0">
            <a:spAutoFit/>
          </a:bodyPr>
          <a:lstStyle/>
          <a:p>
            <a:r>
              <a:rPr kumimoji="1" lang="ja-JP" altLang="en-US" sz="3600" dirty="0" smtClean="0">
                <a:solidFill>
                  <a:srgbClr val="0070C0"/>
                </a:solidFill>
              </a:rPr>
              <a:t>問：那加中への避難に不安の声あり、避難は適切だったか</a:t>
            </a:r>
            <a:endParaRPr kumimoji="1" lang="ja-JP" altLang="en-US" sz="3600" dirty="0">
              <a:solidFill>
                <a:srgbClr val="0070C0"/>
              </a:solidFill>
            </a:endParaRPr>
          </a:p>
        </p:txBody>
      </p:sp>
      <p:sp>
        <p:nvSpPr>
          <p:cNvPr id="5" name="テキスト ボックス 4"/>
          <p:cNvSpPr txBox="1"/>
          <p:nvPr/>
        </p:nvSpPr>
        <p:spPr>
          <a:xfrm>
            <a:off x="437875" y="3992451"/>
            <a:ext cx="669706"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3" name="テキスト ボックス 2"/>
          <p:cNvSpPr txBox="1"/>
          <p:nvPr/>
        </p:nvSpPr>
        <p:spPr>
          <a:xfrm>
            <a:off x="1107581" y="1759813"/>
            <a:ext cx="10354616" cy="4524315"/>
          </a:xfrm>
          <a:prstGeom prst="rect">
            <a:avLst/>
          </a:prstGeom>
          <a:noFill/>
        </p:spPr>
        <p:txBody>
          <a:bodyPr wrap="square" rtlCol="0">
            <a:spAutoFit/>
          </a:bodyPr>
          <a:lstStyle/>
          <a:p>
            <a:r>
              <a:rPr kumimoji="1" lang="ja-JP" altLang="en-US" sz="3600" dirty="0" smtClean="0"/>
              <a:t>・洪水ハザードマップによると、数十年に１回程度の降雨時、那加中は部分的に浸水する想定はあるものの、敷地全体の浸水の想定はない</a:t>
            </a:r>
            <a:endParaRPr kumimoji="1" lang="en-US" altLang="ja-JP" sz="3600" dirty="0" smtClean="0"/>
          </a:p>
          <a:p>
            <a:r>
              <a:rPr lang="ja-JP" altLang="en-US" sz="3600" dirty="0" smtClean="0"/>
              <a:t>・</a:t>
            </a:r>
            <a:r>
              <a:rPr kumimoji="1" lang="ja-JP" altLang="en-US" sz="3600" dirty="0" smtClean="0"/>
              <a:t>８</a:t>
            </a:r>
            <a:r>
              <a:rPr kumimoji="1" lang="en-US" altLang="ja-JP" sz="3600" dirty="0" smtClean="0"/>
              <a:t>/</a:t>
            </a:r>
            <a:r>
              <a:rPr kumimoji="1" lang="ja-JP" altLang="en-US" sz="3600" dirty="0" smtClean="0"/>
              <a:t>２５の大雨では、新境川の水位の状況とその後の降雨の予想から、那加中体育館が浸水することはないと判断し、避難場所とした。</a:t>
            </a:r>
            <a:endParaRPr kumimoji="1" lang="en-US" altLang="ja-JP" sz="3600" dirty="0" smtClean="0"/>
          </a:p>
          <a:p>
            <a:r>
              <a:rPr lang="ja-JP" altLang="en-US" sz="3600" dirty="0" smtClean="0"/>
              <a:t>・普段から洪水ハザードマップを確認し、より安全な経路を確認しておき、早めの避難をお勧めする。</a:t>
            </a:r>
            <a:endParaRPr kumimoji="1" lang="ja-JP" altLang="en-US" sz="3600" dirty="0"/>
          </a:p>
        </p:txBody>
      </p:sp>
    </p:spTree>
    <p:extLst>
      <p:ext uri="{BB962C8B-B14F-4D97-AF65-F5344CB8AC3E}">
        <p14:creationId xmlns:p14="http://schemas.microsoft.com/office/powerpoint/2010/main" val="386023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75006" y="154547"/>
            <a:ext cx="9684913" cy="769441"/>
          </a:xfrm>
          <a:prstGeom prst="rect">
            <a:avLst/>
          </a:prstGeom>
          <a:noFill/>
        </p:spPr>
        <p:txBody>
          <a:bodyPr wrap="square" rtlCol="0">
            <a:spAutoFit/>
          </a:bodyPr>
          <a:lstStyle/>
          <a:p>
            <a:r>
              <a:rPr kumimoji="1" lang="ja-JP" altLang="en-US" sz="4400" dirty="0" smtClean="0">
                <a:solidFill>
                  <a:srgbClr val="FF0000"/>
                </a:solidFill>
              </a:rPr>
              <a:t>各議員の一般</a:t>
            </a:r>
            <a:r>
              <a:rPr lang="ja-JP" altLang="en-US" sz="4400" dirty="0" smtClean="0">
                <a:solidFill>
                  <a:srgbClr val="FF0000"/>
                </a:solidFill>
              </a:rPr>
              <a:t>質問並びに答弁（抜粋）</a:t>
            </a:r>
            <a:endParaRPr kumimoji="1" lang="ja-JP" altLang="en-US" sz="4400" dirty="0">
              <a:solidFill>
                <a:srgbClr val="FF0000"/>
              </a:solidFill>
            </a:endParaRPr>
          </a:p>
        </p:txBody>
      </p:sp>
      <p:sp>
        <p:nvSpPr>
          <p:cNvPr id="5" name="テキスト ボックス 4"/>
          <p:cNvSpPr txBox="1"/>
          <p:nvPr/>
        </p:nvSpPr>
        <p:spPr>
          <a:xfrm>
            <a:off x="1275006" y="1035184"/>
            <a:ext cx="9382261" cy="646331"/>
          </a:xfrm>
          <a:prstGeom prst="rect">
            <a:avLst/>
          </a:prstGeom>
          <a:noFill/>
        </p:spPr>
        <p:txBody>
          <a:bodyPr wrap="square" rtlCol="0">
            <a:spAutoFit/>
          </a:bodyPr>
          <a:lstStyle/>
          <a:p>
            <a:r>
              <a:rPr kumimoji="1" lang="ja-JP" altLang="en-US" sz="3600" dirty="0" smtClean="0">
                <a:solidFill>
                  <a:srgbClr val="0070C0"/>
                </a:solidFill>
              </a:rPr>
              <a:t>問：防災意識を高めるアウトドアイベントの実績</a:t>
            </a:r>
            <a:endParaRPr kumimoji="1" lang="ja-JP" altLang="en-US" sz="3600" dirty="0">
              <a:solidFill>
                <a:srgbClr val="0070C0"/>
              </a:solidFill>
            </a:endParaRPr>
          </a:p>
        </p:txBody>
      </p:sp>
      <p:sp>
        <p:nvSpPr>
          <p:cNvPr id="6" name="テキスト ボックス 5"/>
          <p:cNvSpPr txBox="1"/>
          <p:nvPr/>
        </p:nvSpPr>
        <p:spPr>
          <a:xfrm>
            <a:off x="360610" y="3527616"/>
            <a:ext cx="695458"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2" name="テキスト ボックス 1"/>
          <p:cNvSpPr txBox="1"/>
          <p:nvPr/>
        </p:nvSpPr>
        <p:spPr>
          <a:xfrm>
            <a:off x="1275006" y="1911790"/>
            <a:ext cx="10676587" cy="4524315"/>
          </a:xfrm>
          <a:prstGeom prst="rect">
            <a:avLst/>
          </a:prstGeom>
          <a:noFill/>
        </p:spPr>
        <p:txBody>
          <a:bodyPr wrap="square" rtlCol="0">
            <a:spAutoFit/>
          </a:bodyPr>
          <a:lstStyle/>
          <a:p>
            <a:r>
              <a:rPr kumimoji="1" lang="ja-JP" altLang="en-US" sz="3600" dirty="0" smtClean="0"/>
              <a:t>・令和４年６月に、</a:t>
            </a:r>
            <a:r>
              <a:rPr kumimoji="1" lang="ja-JP" altLang="en-US" sz="3600" dirty="0" err="1" smtClean="0"/>
              <a:t>か</a:t>
            </a:r>
            <a:r>
              <a:rPr kumimoji="1" lang="ja-JP" altLang="en-US" sz="3600" dirty="0" smtClean="0"/>
              <a:t>かみがはら暮らし委員会と㈱良品計画が主催となり、学びの森から市民公園にかけて、「いつものもしも</a:t>
            </a:r>
            <a:r>
              <a:rPr kumimoji="1" lang="en-US" altLang="ja-JP" sz="3600" dirty="0" smtClean="0"/>
              <a:t>Caravan</a:t>
            </a:r>
            <a:r>
              <a:rPr kumimoji="1" lang="ja-JP" altLang="en-US" sz="3600" dirty="0" smtClean="0"/>
              <a:t>」が開催された。</a:t>
            </a:r>
            <a:endParaRPr kumimoji="1" lang="en-US" altLang="ja-JP" sz="3600" dirty="0" smtClean="0"/>
          </a:p>
          <a:p>
            <a:r>
              <a:rPr lang="ja-JP" altLang="en-US" sz="3600" dirty="0" smtClean="0"/>
              <a:t>・２日間で約６</a:t>
            </a:r>
            <a:r>
              <a:rPr lang="en-US" altLang="ja-JP" sz="3600" dirty="0" smtClean="0"/>
              <a:t>,</a:t>
            </a:r>
            <a:r>
              <a:rPr lang="ja-JP" altLang="en-US" sz="3600" dirty="0" smtClean="0"/>
              <a:t>５００人の来場者、多くは子育て世代</a:t>
            </a:r>
            <a:endParaRPr lang="en-US" altLang="ja-JP" sz="3600" dirty="0" smtClean="0"/>
          </a:p>
          <a:p>
            <a:r>
              <a:rPr kumimoji="1" lang="ja-JP" altLang="en-US" sz="3600" dirty="0" smtClean="0"/>
              <a:t>・岐阜県、岐阜基地、</a:t>
            </a:r>
            <a:r>
              <a:rPr kumimoji="1" lang="en-US" altLang="ja-JP" sz="3600" dirty="0" smtClean="0"/>
              <a:t>NTT</a:t>
            </a:r>
            <a:r>
              <a:rPr kumimoji="1" lang="ja-JP" altLang="en-US" sz="3600" dirty="0" smtClean="0"/>
              <a:t>西日本、中部電力、パワーグリッドなどの防災関係機関が参加</a:t>
            </a:r>
            <a:endParaRPr kumimoji="1" lang="en-US" altLang="ja-JP" sz="3600" dirty="0" smtClean="0"/>
          </a:p>
          <a:p>
            <a:r>
              <a:rPr lang="ja-JP" altLang="en-US" sz="3600" dirty="0" smtClean="0"/>
              <a:t>・備蓄している食料の配布や試食、仮設トイレやダンボールベッド、パーティションの設置（模擬避難所開設）</a:t>
            </a:r>
            <a:endParaRPr kumimoji="1" lang="ja-JP" altLang="en-US" sz="3600" dirty="0"/>
          </a:p>
        </p:txBody>
      </p:sp>
    </p:spTree>
    <p:extLst>
      <p:ext uri="{BB962C8B-B14F-4D97-AF65-F5344CB8AC3E}">
        <p14:creationId xmlns:p14="http://schemas.microsoft.com/office/powerpoint/2010/main" val="320488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97736" y="154546"/>
            <a:ext cx="9465972"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3" name="テキスト ボックス 2"/>
          <p:cNvSpPr txBox="1"/>
          <p:nvPr/>
        </p:nvSpPr>
        <p:spPr>
          <a:xfrm>
            <a:off x="695460" y="1159099"/>
            <a:ext cx="10470524" cy="646331"/>
          </a:xfrm>
          <a:prstGeom prst="rect">
            <a:avLst/>
          </a:prstGeom>
          <a:noFill/>
        </p:spPr>
        <p:txBody>
          <a:bodyPr wrap="square" rtlCol="0">
            <a:spAutoFit/>
          </a:bodyPr>
          <a:lstStyle/>
          <a:p>
            <a:r>
              <a:rPr kumimoji="1" lang="ja-JP" altLang="en-US" sz="3600" dirty="0" smtClean="0">
                <a:solidFill>
                  <a:srgbClr val="0070C0"/>
                </a:solidFill>
              </a:rPr>
              <a:t>問：小規模特認校制度の各学校の特色と今後の予定</a:t>
            </a:r>
            <a:endParaRPr kumimoji="1" lang="ja-JP" altLang="en-US" sz="3600" dirty="0">
              <a:solidFill>
                <a:srgbClr val="0070C0"/>
              </a:solidFill>
            </a:endParaRPr>
          </a:p>
        </p:txBody>
      </p:sp>
      <p:sp>
        <p:nvSpPr>
          <p:cNvPr id="4" name="テキスト ボックス 3"/>
          <p:cNvSpPr txBox="1"/>
          <p:nvPr/>
        </p:nvSpPr>
        <p:spPr>
          <a:xfrm>
            <a:off x="244698" y="3670479"/>
            <a:ext cx="643944"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5" name="テキスト ボックス 4"/>
          <p:cNvSpPr txBox="1"/>
          <p:nvPr/>
        </p:nvSpPr>
        <p:spPr>
          <a:xfrm>
            <a:off x="1004551" y="2040542"/>
            <a:ext cx="10599313" cy="3970318"/>
          </a:xfrm>
          <a:prstGeom prst="rect">
            <a:avLst/>
          </a:prstGeom>
          <a:noFill/>
        </p:spPr>
        <p:txBody>
          <a:bodyPr wrap="square" rtlCol="0">
            <a:spAutoFit/>
          </a:bodyPr>
          <a:lstStyle/>
          <a:p>
            <a:r>
              <a:rPr kumimoji="1" lang="ja-JP" altLang="en-US" sz="3600" dirty="0" smtClean="0"/>
              <a:t>・緑苑小学校は、表現力の育成、国際理解教育、異年齢集団での活動に重点</a:t>
            </a:r>
            <a:endParaRPr kumimoji="1" lang="en-US" altLang="ja-JP" sz="3600" dirty="0" smtClean="0"/>
          </a:p>
          <a:p>
            <a:r>
              <a:rPr lang="ja-JP" altLang="en-US" sz="3600" dirty="0" smtClean="0"/>
              <a:t>・稲羽東小学校は、縦割り活動、ふるさと教育、</a:t>
            </a:r>
            <a:r>
              <a:rPr lang="en-US" altLang="ja-JP" sz="3600" dirty="0" smtClean="0"/>
              <a:t>ICT</a:t>
            </a:r>
            <a:r>
              <a:rPr lang="ja-JP" altLang="en-US" sz="3600" dirty="0" smtClean="0"/>
              <a:t>機器を有効活用する教育に重点</a:t>
            </a:r>
            <a:endParaRPr lang="en-US" altLang="ja-JP" sz="3600" dirty="0" smtClean="0"/>
          </a:p>
          <a:p>
            <a:r>
              <a:rPr kumimoji="1" lang="ja-JP" altLang="en-US" sz="3600" dirty="0" smtClean="0"/>
              <a:t>・入学希望者の募集は１１月１日から１１月３０日まで</a:t>
            </a:r>
            <a:endParaRPr kumimoji="1" lang="en-US" altLang="ja-JP" sz="3600" dirty="0" smtClean="0"/>
          </a:p>
          <a:p>
            <a:r>
              <a:rPr lang="ja-JP" altLang="en-US" sz="3600" dirty="0" smtClean="0"/>
              <a:t>　学校教育課で受け付け、後日、親子面談</a:t>
            </a:r>
            <a:endParaRPr lang="en-US" altLang="ja-JP" sz="3600" dirty="0" smtClean="0"/>
          </a:p>
          <a:p>
            <a:r>
              <a:rPr kumimoji="1" lang="ja-JP" altLang="en-US" sz="3600" dirty="0" smtClean="0"/>
              <a:t>・１２月下旬に結果を保護者宛てに通知</a:t>
            </a:r>
            <a:endParaRPr kumimoji="1" lang="ja-JP" altLang="en-US" sz="3600" dirty="0"/>
          </a:p>
        </p:txBody>
      </p:sp>
    </p:spTree>
    <p:extLst>
      <p:ext uri="{BB962C8B-B14F-4D97-AF65-F5344CB8AC3E}">
        <p14:creationId xmlns:p14="http://schemas.microsoft.com/office/powerpoint/2010/main" val="181036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26209</TotalTime>
  <Words>947</Words>
  <Application>Microsoft Office PowerPoint</Application>
  <PresentationFormat>ワイド画面</PresentationFormat>
  <Paragraphs>102</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Arial</vt:lpstr>
      <vt:lpstr>Calibri</vt:lpstr>
      <vt:lpstr>Calibri Light</vt:lpstr>
      <vt:lpstr>Office テーマ</vt:lpstr>
      <vt:lpstr>第３８回市政報告会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１２月定例会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1621</cp:revision>
  <dcterms:created xsi:type="dcterms:W3CDTF">2013-10-16T10:26:16Z</dcterms:created>
  <dcterms:modified xsi:type="dcterms:W3CDTF">2022-10-29T02:17:43Z</dcterms:modified>
</cp:coreProperties>
</file>