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6" r:id="rId2"/>
    <p:sldId id="257" r:id="rId3"/>
    <p:sldId id="285" r:id="rId4"/>
    <p:sldId id="286" r:id="rId5"/>
    <p:sldId id="258" r:id="rId6"/>
    <p:sldId id="278" r:id="rId7"/>
    <p:sldId id="288" r:id="rId8"/>
    <p:sldId id="289" r:id="rId9"/>
    <p:sldId id="275" r:id="rId10"/>
    <p:sldId id="259" r:id="rId11"/>
    <p:sldId id="293" r:id="rId12"/>
    <p:sldId id="294" r:id="rId13"/>
    <p:sldId id="295" r:id="rId14"/>
    <p:sldId id="296" r:id="rId15"/>
    <p:sldId id="270" r:id="rId16"/>
    <p:sldId id="263" r:id="rId17"/>
    <p:sldId id="276" r:id="rId18"/>
    <p:sldId id="279" r:id="rId19"/>
    <p:sldId id="280" r:id="rId20"/>
    <p:sldId id="274" r:id="rId21"/>
    <p:sldId id="301" r:id="rId22"/>
    <p:sldId id="302" r:id="rId23"/>
    <p:sldId id="284" r:id="rId24"/>
    <p:sldId id="264" r:id="rId25"/>
    <p:sldId id="297" r:id="rId26"/>
    <p:sldId id="299" r:id="rId27"/>
    <p:sldId id="300" r:id="rId28"/>
    <p:sldId id="283" r:id="rId29"/>
    <p:sldId id="298" r:id="rId30"/>
    <p:sldId id="290" r:id="rId31"/>
    <p:sldId id="291" r:id="rId32"/>
    <p:sldId id="267" r:id="rId33"/>
    <p:sldId id="277" r:id="rId34"/>
    <p:sldId id="269" r:id="rId35"/>
  </p:sldIdLst>
  <p:sldSz cx="9144000" cy="6858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06" autoAdjust="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633"/>
          </a:xfrm>
          <a:prstGeom prst="rect">
            <a:avLst/>
          </a:prstGeom>
        </p:spPr>
        <p:txBody>
          <a:bodyPr vert="horz" lIns="91440" tIns="45720" rIns="91440" bIns="45720" rtlCol="0"/>
          <a:lstStyle>
            <a:lvl1pPr algn="r">
              <a:defRPr sz="1200"/>
            </a:lvl1pPr>
          </a:lstStyle>
          <a:p>
            <a:fld id="{6F38032A-4B00-4EF7-B00A-4C76055F6BC5}" type="datetimeFigureOut">
              <a:rPr kumimoji="1" lang="ja-JP" altLang="en-US" smtClean="0"/>
              <a:t>2022/4/22</a:t>
            </a:fld>
            <a:endParaRPr kumimoji="1" lang="ja-JP" altLang="en-US"/>
          </a:p>
        </p:txBody>
      </p:sp>
      <p:sp>
        <p:nvSpPr>
          <p:cNvPr id="4" name="フッター プレースホルダー 3"/>
          <p:cNvSpPr>
            <a:spLocks noGrp="1"/>
          </p:cNvSpPr>
          <p:nvPr>
            <p:ph type="ftr" sz="quarter" idx="2"/>
          </p:nvPr>
        </p:nvSpPr>
        <p:spPr>
          <a:xfrm>
            <a:off x="0" y="9377316"/>
            <a:ext cx="2918831"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7316"/>
            <a:ext cx="2918831" cy="493633"/>
          </a:xfrm>
          <a:prstGeom prst="rect">
            <a:avLst/>
          </a:prstGeom>
        </p:spPr>
        <p:txBody>
          <a:bodyPr vert="horz" lIns="91440" tIns="45720" rIns="91440" bIns="45720" rtlCol="0" anchor="b"/>
          <a:lstStyle>
            <a:lvl1pPr algn="r">
              <a:defRPr sz="1200"/>
            </a:lvl1pPr>
          </a:lstStyle>
          <a:p>
            <a:fld id="{7E0FBEE5-560B-4DF0-B2B1-B47F8888EB53}" type="slidenum">
              <a:rPr kumimoji="1" lang="ja-JP" altLang="en-US" smtClean="0"/>
              <a:t>‹#›</a:t>
            </a:fld>
            <a:endParaRPr kumimoji="1" lang="ja-JP" altLang="en-US"/>
          </a:p>
        </p:txBody>
      </p:sp>
    </p:spTree>
    <p:extLst>
      <p:ext uri="{BB962C8B-B14F-4D97-AF65-F5344CB8AC3E}">
        <p14:creationId xmlns:p14="http://schemas.microsoft.com/office/powerpoint/2010/main" val="18691686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820814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385784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62029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416686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21417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181830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512217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1265537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126991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64081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8420A4-2801-4671-B7DE-427D25FAE42B}" type="datetimeFigureOut">
              <a:rPr kumimoji="1" lang="ja-JP" altLang="en-US" smtClean="0"/>
              <a:t>2022/4/22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275648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20A4-2801-4671-B7DE-427D25FAE42B}" type="datetimeFigureOut">
              <a:rPr kumimoji="1" lang="ja-JP" altLang="en-US" smtClean="0"/>
              <a:t>2022/4/22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A9330-9482-4301-B181-E691DEC5F662}" type="slidenum">
              <a:rPr kumimoji="1" lang="ja-JP" altLang="en-US" smtClean="0"/>
              <a:t>‹#›</a:t>
            </a:fld>
            <a:endParaRPr kumimoji="1" lang="ja-JP" altLang="en-US"/>
          </a:p>
        </p:txBody>
      </p:sp>
    </p:spTree>
    <p:extLst>
      <p:ext uri="{BB962C8B-B14F-4D97-AF65-F5344CB8AC3E}">
        <p14:creationId xmlns:p14="http://schemas.microsoft.com/office/powerpoint/2010/main" val="3961562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90663"/>
          </a:xfrm>
        </p:spPr>
        <p:txBody>
          <a:bodyPr>
            <a:normAutofit/>
          </a:bodyPr>
          <a:lstStyle/>
          <a:p>
            <a:r>
              <a:rPr kumimoji="1" lang="ja-JP" altLang="en-US" sz="7300" dirty="0" smtClean="0">
                <a:latin typeface="Meiryo UI" panose="020B0604030504040204" pitchFamily="50" charset="-128"/>
                <a:ea typeface="Meiryo UI" panose="020B0604030504040204" pitchFamily="50" charset="-128"/>
                <a:cs typeface="Meiryo UI" panose="020B0604030504040204" pitchFamily="50" charset="-128"/>
              </a:rPr>
              <a:t>クロスロード</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～進退を決すべき岐路～</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38240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問２：あなたは市民</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・大きな地震のため、避難所（小学校体育館）に避難しなければならない</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・家族同然の飼い犬</a:t>
            </a:r>
            <a:r>
              <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もも</a:t>
            </a:r>
            <a:r>
              <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（ゴールデンレトリバー・メス３歳）がいる</a:t>
            </a:r>
            <a:endPar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連れて行く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907704" y="3825896"/>
            <a:ext cx="565262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一緒に避難所に連れて行く？</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置いていく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23926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14" y="1350826"/>
            <a:ext cx="7632848" cy="4983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タイトル 1"/>
          <p:cNvSpPr>
            <a:spLocks noGrp="1"/>
          </p:cNvSpPr>
          <p:nvPr>
            <p:ph type="title"/>
          </p:nvPr>
        </p:nvSpPr>
        <p:spPr>
          <a:xfrm>
            <a:off x="107504" y="432000"/>
            <a:ext cx="8910026" cy="720000"/>
          </a:xfrm>
        </p:spPr>
        <p:txBody>
          <a:bodyPr>
            <a:noAutofit/>
          </a:bodyP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9781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178944" y="432000"/>
            <a:ext cx="7704856" cy="720000"/>
          </a:xfrm>
        </p:spPr>
        <p:txBody>
          <a:bodyPr>
            <a:noAutofit/>
          </a:bodyP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基本的な考え方</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07504" y="1440000"/>
            <a:ext cx="8928992" cy="764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災害で、ペットと飼い主が離ればなれになると・・・</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611560" y="4445152"/>
            <a:ext cx="7920880" cy="1090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飼い主はペットと同行避難することが</a:t>
            </a:r>
            <a:endParaRPr kumimoji="1" lang="en-US" altLang="ja-JP"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基本的な考え方</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35672" y="5792544"/>
            <a:ext cx="6760368" cy="701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環境省「災害時におけるペットの救護対策ガイドライン」</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07504" y="2224286"/>
            <a:ext cx="8928992"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・放浪動物の保護に多大な労力と時間を要する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・繁殖による動物の増加で、近隣の生活環境の悪化　　　</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が懸念される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02236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44" y="1700808"/>
            <a:ext cx="3610490" cy="452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タイトル 1"/>
          <p:cNvSpPr>
            <a:spLocks noGrp="1"/>
          </p:cNvSpPr>
          <p:nvPr>
            <p:ph type="title"/>
          </p:nvPr>
        </p:nvSpPr>
        <p:spPr>
          <a:xfrm>
            <a:off x="107504" y="432000"/>
            <a:ext cx="8910026" cy="720000"/>
          </a:xfrm>
        </p:spPr>
        <p:txBody>
          <a:bodyPr>
            <a:noAutofit/>
          </a:bodyP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避難所は共同生活の場所</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895920" y="2067496"/>
            <a:ext cx="5248080" cy="3953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800" dirty="0" smtClean="0">
                <a:solidFill>
                  <a:schemeClr val="tx1"/>
                </a:solidFill>
                <a:latin typeface="Meiryo UI" panose="020B0604030504040204" pitchFamily="50" charset="-128"/>
                <a:ea typeface="Meiryo UI" panose="020B0604030504040204" pitchFamily="50" charset="-128"/>
              </a:rPr>
              <a:t>飼い主：家族同然</a:t>
            </a:r>
            <a:endParaRPr lang="en-US" altLang="ja-JP" sz="2800" dirty="0" smtClean="0">
              <a:solidFill>
                <a:schemeClr val="tx1"/>
              </a:solidFill>
              <a:latin typeface="Meiryo UI" panose="020B0604030504040204" pitchFamily="50" charset="-128"/>
              <a:ea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他　者：鳴き声やにおいがストレス</a:t>
            </a:r>
            <a:endParaRPr lang="en-US" altLang="ja-JP" sz="2800" dirty="0" smtClean="0">
              <a:solidFill>
                <a:schemeClr val="tx1"/>
              </a:solidFill>
              <a:latin typeface="Meiryo UI" panose="020B0604030504040204" pitchFamily="50" charset="-128"/>
              <a:ea typeface="Meiryo UI" panose="020B0604030504040204" pitchFamily="50" charset="-128"/>
            </a:endParaRPr>
          </a:p>
          <a:p>
            <a:endParaRPr lang="en-US" altLang="ja-JP" sz="2800" dirty="0" smtClean="0">
              <a:solidFill>
                <a:schemeClr val="tx1"/>
              </a:solidFill>
              <a:latin typeface="Meiryo UI" panose="020B0604030504040204" pitchFamily="50" charset="-128"/>
              <a:ea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「求められる配慮」</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　・動物が苦手な方</a:t>
            </a:r>
            <a:endParaRPr kumimoji="1" lang="en-US" altLang="ja-JP" sz="2800" dirty="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　・アレルギーを持っている方</a:t>
            </a:r>
            <a:endParaRPr lang="en-US" altLang="ja-JP" sz="2800" dirty="0" smtClean="0">
              <a:solidFill>
                <a:schemeClr val="tx1"/>
              </a:solidFill>
              <a:latin typeface="Meiryo UI" panose="020B0604030504040204" pitchFamily="50" charset="-128"/>
              <a:ea typeface="Meiryo UI" panose="020B0604030504040204" pitchFamily="50" charset="-128"/>
            </a:endParaRPr>
          </a:p>
          <a:p>
            <a:endParaRPr kumimoji="1" lang="en-US" altLang="ja-JP" sz="2800" dirty="0">
              <a:solidFill>
                <a:schemeClr val="tx1"/>
              </a:solidFill>
              <a:latin typeface="Meiryo UI" panose="020B0604030504040204" pitchFamily="50" charset="-128"/>
              <a:ea typeface="Meiryo UI" panose="020B0604030504040204" pitchFamily="50" charset="-128"/>
            </a:endParaRPr>
          </a:p>
          <a:p>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6142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178944" y="432000"/>
            <a:ext cx="7704856" cy="720000"/>
          </a:xfrm>
        </p:spPr>
        <p:txBody>
          <a:bodyPr>
            <a:noAutofit/>
          </a:bodyP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飼い主に求められること</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07504" y="1440000"/>
            <a:ext cx="7488832" cy="764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☆飼い主の</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意識</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と平常</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時からの</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備えが必要</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35672" y="5792544"/>
            <a:ext cx="6760368" cy="701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環境省「災害時におけるペットの救護対策ガイドライン」</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021" y="2469673"/>
            <a:ext cx="7056784"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・日頃のしつけ</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・ペットの健康管理</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・所有者の明示</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・避難先で必要となるものを備蓄</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リード、キャリーバック、エサ　等</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50871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問３：あなたは川沿いの集落の住民</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・母</a:t>
            </a:r>
            <a:r>
              <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妻、小学生の子ども</a:t>
            </a:r>
            <a:r>
              <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a:t>
            </a:r>
            <a:r>
              <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人で留守番中、</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激しい</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雨が降り続いて</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・洪水の危険があるとして、防災</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無線により、集落</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に避難指示が出た</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・時刻は深夜の</a:t>
            </a:r>
            <a:r>
              <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すぐに避難する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898087" y="4005064"/>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今すぐ、避難を始める？</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しばらく様子を見る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8096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問４：あなたは海辺の集落の住民</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・地震による津波が最短</a:t>
            </a:r>
            <a:r>
              <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分の集落に住んでいる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・地震が発生</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・避難しようと思うが、近所の一人暮らしのおばあさんが気になる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見に行く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898087" y="4005064"/>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まず、おばあさんを見に行く？</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行かない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5663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問５：</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あなたは被災者</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4" y="1268760"/>
            <a:ext cx="8208912" cy="22741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・地震で自宅は半壊、</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家族揃って避難所</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日ごろから備えていたため、</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非常持ち出し袋には水も食料も３日分ある</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には水も食料も持たない家族が</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多数いる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あけ</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066418" y="3542941"/>
            <a:ext cx="7011163" cy="1090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皆の</a:t>
            </a: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前で非常持ち出し袋をあける？</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あけない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5004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問６：</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あなたは海辺の集落の</a:t>
            </a:r>
            <a:endPar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自主防災組織のリーダー</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4" y="1412776"/>
            <a:ext cx="8352927" cy="2181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・１０分前の地震で津波警報</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発令</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ラジオでは約４０分で</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第一波が来ると報じている。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・皆で声を掛け合い、約１０分で高台</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へ避難完了</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・しかし、</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一家族</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４人の姿</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が見当たらない。</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戻る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907704" y="3729816"/>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探しに戻る？</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戻らない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32671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問７：</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あなたは一般企業の課長</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・会社で仕事</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・地震直後。交通は完全にマヒ。家族と連絡がとれず安否が気になるが、上司として部下の安全の確保をまず優先すべき責任もある。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仕事をとる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475656" y="3789040"/>
            <a:ext cx="6075059" cy="946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自分の仕事を優先するか、帰宅して家族の安否を確認するか？</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帰宅する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3805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　的</a:t>
            </a:r>
            <a:endParaRPr lang="ja-JP" altLang="en-US" sz="4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07504" y="1412776"/>
            <a:ext cx="8856983"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54013" indent="4763"/>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災害対応を自らの問題と考え、また、さまざまな意見や価値観を参加者同士が共有すること</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災害対応</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重大な決断の連続</a:t>
            </a:r>
            <a:endParaRPr kumimoji="1"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クロスロードとは</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英語で「岐路」、「分かれ道」を意味</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災害対応はジレンマを伴う重大な決断の連続</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大震災の際、現実</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に難しい判断状況を</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抱えながら</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した、神戸市職員</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体験を素材としてクロスロードは作成</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2078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07803" y="260648"/>
            <a:ext cx="3816424"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お疲れ様</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でした</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4" y="1412776"/>
            <a:ext cx="8496943" cy="3312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・一番たくさん座布団を持っているのはどなたですか？</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・一番座布団が少なかったのはどなたですか？</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・金座布団を獲得できましたか？</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金座</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布団は</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、少数</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意見が尊重されることを意味します</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少数派</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の意見に重要な指摘が隠れている</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ことも</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ありそうです。</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72509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03848" y="332656"/>
            <a:ext cx="2520280" cy="769441"/>
          </a:xfrm>
          <a:prstGeom prst="rect">
            <a:avLst/>
          </a:prstGeom>
          <a:noFill/>
        </p:spPr>
        <p:txBody>
          <a:bodyPr wrap="square" rtlCol="0">
            <a:spAutoFit/>
          </a:bodyPr>
          <a:lstStyle/>
          <a:p>
            <a:r>
              <a:rPr kumimoji="1" lang="ja-JP" altLang="en-US" sz="4400" dirty="0" smtClean="0"/>
              <a:t>振り返り</a:t>
            </a:r>
            <a:endParaRPr kumimoji="1" lang="ja-JP" altLang="en-US" sz="4400" dirty="0"/>
          </a:p>
        </p:txBody>
      </p:sp>
      <p:sp>
        <p:nvSpPr>
          <p:cNvPr id="3" name="テキスト ボックス 2"/>
          <p:cNvSpPr txBox="1"/>
          <p:nvPr/>
        </p:nvSpPr>
        <p:spPr>
          <a:xfrm>
            <a:off x="395536" y="1412776"/>
            <a:ext cx="8280920" cy="4524315"/>
          </a:xfrm>
          <a:prstGeom prst="rect">
            <a:avLst/>
          </a:prstGeom>
          <a:noFill/>
        </p:spPr>
        <p:txBody>
          <a:bodyPr wrap="square" rtlCol="0">
            <a:spAutoFit/>
          </a:bodyPr>
          <a:lstStyle/>
          <a:p>
            <a:r>
              <a:rPr kumimoji="1" lang="ja-JP" altLang="en-US" sz="3600" dirty="0" smtClean="0"/>
              <a:t>・「イエス」の判断、「ノー」の判断、それぞれにどんな問題があると思いますか。</a:t>
            </a:r>
            <a:endParaRPr lang="en-US" altLang="ja-JP" sz="3600" dirty="0" smtClean="0"/>
          </a:p>
          <a:p>
            <a:r>
              <a:rPr kumimoji="1" lang="ja-JP" altLang="en-US" sz="3600" dirty="0" smtClean="0"/>
              <a:t>・他の人の意見を聞いて意外だったのは、どの問題でしたか。</a:t>
            </a:r>
            <a:endParaRPr kumimoji="1" lang="en-US" altLang="ja-JP" sz="3600" dirty="0" smtClean="0"/>
          </a:p>
          <a:p>
            <a:r>
              <a:rPr kumimoji="1" lang="ja-JP" altLang="en-US" sz="3600" dirty="0" smtClean="0"/>
              <a:t>それはなぜだと思いますか。</a:t>
            </a:r>
            <a:endParaRPr kumimoji="1" lang="en-US" altLang="ja-JP" sz="3600" dirty="0" smtClean="0"/>
          </a:p>
          <a:p>
            <a:r>
              <a:rPr lang="ja-JP" altLang="en-US" sz="3600" dirty="0" smtClean="0"/>
              <a:t>・「イエス」、「ノー」の判断を迷った問題はどれですか。</a:t>
            </a:r>
            <a:endParaRPr lang="en-US" altLang="ja-JP" sz="3600" dirty="0" smtClean="0"/>
          </a:p>
          <a:p>
            <a:r>
              <a:rPr lang="ja-JP" altLang="en-US" sz="3600" dirty="0" smtClean="0"/>
              <a:t>それはなぜだと思いますか。</a:t>
            </a:r>
            <a:endParaRPr kumimoji="1" lang="ja-JP" altLang="en-US" sz="3600" dirty="0"/>
          </a:p>
        </p:txBody>
      </p:sp>
    </p:spTree>
    <p:extLst>
      <p:ext uri="{BB962C8B-B14F-4D97-AF65-F5344CB8AC3E}">
        <p14:creationId xmlns:p14="http://schemas.microsoft.com/office/powerpoint/2010/main" val="2489022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63455" y="239271"/>
            <a:ext cx="6984776" cy="769441"/>
          </a:xfrm>
          <a:prstGeom prst="rect">
            <a:avLst/>
          </a:prstGeom>
          <a:noFill/>
        </p:spPr>
        <p:txBody>
          <a:bodyPr wrap="square" rtlCol="0">
            <a:spAutoFit/>
          </a:bodyPr>
          <a:lstStyle/>
          <a:p>
            <a:r>
              <a:rPr kumimoji="1" lang="ja-JP" altLang="en-US" sz="4400" dirty="0" smtClean="0"/>
              <a:t>クロスロードの本来のねらい</a:t>
            </a:r>
            <a:endParaRPr kumimoji="1" lang="ja-JP" altLang="en-US" sz="4400" dirty="0"/>
          </a:p>
        </p:txBody>
      </p:sp>
      <p:sp>
        <p:nvSpPr>
          <p:cNvPr id="3" name="テキスト ボックス 2"/>
          <p:cNvSpPr txBox="1"/>
          <p:nvPr/>
        </p:nvSpPr>
        <p:spPr>
          <a:xfrm>
            <a:off x="467544" y="1460393"/>
            <a:ext cx="8676456" cy="1754326"/>
          </a:xfrm>
          <a:prstGeom prst="rect">
            <a:avLst/>
          </a:prstGeom>
          <a:noFill/>
        </p:spPr>
        <p:txBody>
          <a:bodyPr wrap="square" rtlCol="0">
            <a:spAutoFit/>
          </a:bodyPr>
          <a:lstStyle/>
          <a:p>
            <a:r>
              <a:rPr lang="ja-JP" altLang="en-US" sz="3600" dirty="0" smtClean="0"/>
              <a:t>・防災に関する困難な意思決定状況を素材</a:t>
            </a:r>
            <a:endParaRPr lang="en-US" altLang="ja-JP" sz="3600" dirty="0" smtClean="0"/>
          </a:p>
          <a:p>
            <a:r>
              <a:rPr kumimoji="1" lang="ja-JP" altLang="en-US" sz="3600" dirty="0" smtClean="0"/>
              <a:t>・決定に必要な情報、前提条件について理解を深めること</a:t>
            </a:r>
            <a:endParaRPr kumimoji="1" lang="en-US" altLang="ja-JP" sz="3600" dirty="0" smtClean="0"/>
          </a:p>
        </p:txBody>
      </p:sp>
      <p:sp>
        <p:nvSpPr>
          <p:cNvPr id="4" name="テキスト ボックス 3"/>
          <p:cNvSpPr txBox="1"/>
          <p:nvPr/>
        </p:nvSpPr>
        <p:spPr>
          <a:xfrm>
            <a:off x="467544" y="3477779"/>
            <a:ext cx="8376599" cy="1200329"/>
          </a:xfrm>
          <a:prstGeom prst="rect">
            <a:avLst/>
          </a:prstGeom>
          <a:noFill/>
        </p:spPr>
        <p:txBody>
          <a:bodyPr wrap="square" rtlCol="0">
            <a:spAutoFit/>
          </a:bodyPr>
          <a:lstStyle/>
          <a:p>
            <a:r>
              <a:rPr kumimoji="1" lang="ja-JP" altLang="en-US" sz="3600" dirty="0" smtClean="0"/>
              <a:t>多種多様な関係者が互いの価値観の相違に</a:t>
            </a:r>
            <a:r>
              <a:rPr lang="ja-JP" altLang="en-US" sz="3600" dirty="0" smtClean="0"/>
              <a:t>気付くこと</a:t>
            </a:r>
            <a:endParaRPr kumimoji="1" lang="ja-JP" altLang="en-US" sz="3600" dirty="0"/>
          </a:p>
        </p:txBody>
      </p:sp>
      <p:sp>
        <p:nvSpPr>
          <p:cNvPr id="5" name="テキスト ボックス 4"/>
          <p:cNvSpPr txBox="1"/>
          <p:nvPr/>
        </p:nvSpPr>
        <p:spPr>
          <a:xfrm>
            <a:off x="469366" y="5229200"/>
            <a:ext cx="6852585" cy="646331"/>
          </a:xfrm>
          <a:prstGeom prst="rect">
            <a:avLst/>
          </a:prstGeom>
          <a:noFill/>
        </p:spPr>
        <p:txBody>
          <a:bodyPr wrap="square" rtlCol="0">
            <a:spAutoFit/>
          </a:bodyPr>
          <a:lstStyle/>
          <a:p>
            <a:r>
              <a:rPr kumimoji="1" lang="ja-JP" altLang="en-US" sz="3600" dirty="0" smtClean="0"/>
              <a:t>相違を乗り越え、合意を得ること</a:t>
            </a:r>
            <a:endParaRPr kumimoji="1" lang="ja-JP" altLang="en-US" sz="3600" dirty="0"/>
          </a:p>
        </p:txBody>
      </p:sp>
    </p:spTree>
    <p:extLst>
      <p:ext uri="{BB962C8B-B14F-4D97-AF65-F5344CB8AC3E}">
        <p14:creationId xmlns:p14="http://schemas.microsoft.com/office/powerpoint/2010/main" val="421343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002234"/>
          </a:xfrm>
        </p:spPr>
        <p:txBody>
          <a:bodyPr>
            <a:normAutofit/>
          </a:bodyPr>
          <a:lstStyle/>
          <a:p>
            <a:pPr algn="l"/>
            <a:r>
              <a:rPr lang="ja-JP" altLang="en-US" dirty="0"/>
              <a:t>ここからは支援する立場の人に関する内容になります</a:t>
            </a:r>
            <a:r>
              <a:rPr lang="ja-JP" altLang="en-US" dirty="0" smtClean="0"/>
              <a:t>。</a:t>
            </a:r>
            <a:endParaRPr kumimoji="1" lang="ja-JP" altLang="en-US" dirty="0"/>
          </a:p>
        </p:txBody>
      </p:sp>
      <p:sp>
        <p:nvSpPr>
          <p:cNvPr id="3" name="コンテンツ プレースホルダー 2"/>
          <p:cNvSpPr>
            <a:spLocks noGrp="1"/>
          </p:cNvSpPr>
          <p:nvPr>
            <p:ph idx="1"/>
          </p:nvPr>
        </p:nvSpPr>
        <p:spPr>
          <a:xfrm>
            <a:off x="457200" y="2420888"/>
            <a:ext cx="8229600" cy="3705275"/>
          </a:xfrm>
        </p:spPr>
        <p:txBody>
          <a:bodyPr/>
          <a:lstStyle/>
          <a:p>
            <a:pPr marL="0" indent="0">
              <a:buNone/>
            </a:pPr>
            <a:r>
              <a:rPr kumimoji="1" lang="ja-JP" altLang="en-US" dirty="0" smtClean="0"/>
              <a:t>　支援を受ける立場ならこうして欲しいという思いがあると思いますが、</a:t>
            </a:r>
            <a:endParaRPr kumimoji="1" lang="en-US" altLang="ja-JP" dirty="0" smtClean="0"/>
          </a:p>
          <a:p>
            <a:pPr marL="0" indent="0">
              <a:buNone/>
            </a:pPr>
            <a:r>
              <a:rPr lang="ja-JP" altLang="en-US" dirty="0"/>
              <a:t>　</a:t>
            </a:r>
            <a:r>
              <a:rPr kumimoji="1" lang="ja-JP" altLang="en-US" dirty="0" smtClean="0"/>
              <a:t>改めて、その人の立場だったらどう思うかを考　　えてみてください。</a:t>
            </a:r>
            <a:endParaRPr kumimoji="1" lang="ja-JP" altLang="en-US" dirty="0"/>
          </a:p>
        </p:txBody>
      </p:sp>
    </p:spTree>
    <p:extLst>
      <p:ext uri="{BB962C8B-B14F-4D97-AF65-F5344CB8AC3E}">
        <p14:creationId xmlns:p14="http://schemas.microsoft.com/office/powerpoint/2010/main" val="2886444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：あなたは会社員（経理部長）</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556792"/>
            <a:ext cx="8208912" cy="244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量の在庫を抱えていた商品が、震災の影響で飛ぶような売れ行き。しかし、社長は、「ただで提供しろ」という。だが、火の車の会社の事情を考えると、このまま商品として売りたい。社長に反対できるのは、あなただけ。</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ただで提供</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898087" y="4005064"/>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社長に従う？</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商品として売る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6574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474304"/>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：あなたは避難所運営職員</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・被災から１か月経過。</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自宅で生活し、弁当だけ避難所にとりに来る被災者が多く見受けられる。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122367"/>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用意する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642256"/>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642256"/>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827584" y="3050844"/>
            <a:ext cx="7533406"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彼らの分も弁当を用意する？</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154424"/>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用意しない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87054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476672"/>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：あなたは避難所担当の職員</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・現在、避難所となった体育館にいる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館内では、毛布が不足気味</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・ＴＶニュースの記者が取材に来た</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122367"/>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呼びかける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642256"/>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642256"/>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11000" y="3776456"/>
            <a:ext cx="7677424"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テレビを通じて、毛布提供を呼びかける？</a:t>
            </a:r>
            <a:endParaRPr lang="en-US" altLang="ja-JP"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154424"/>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呼びかけない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05012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7168" y="506952"/>
            <a:ext cx="8405568" cy="831304"/>
          </a:xfrm>
        </p:spPr>
        <p:txBody>
          <a:bodyPr>
            <a:normAutofit/>
          </a:bodyPr>
          <a:lstStyle/>
          <a:p>
            <a:r>
              <a:rPr kumimoji="1" lang="ja-JP" altLang="en-US" sz="3600" dirty="0" smtClean="0"/>
              <a:t>災害時のマスコミの役割・機能について</a:t>
            </a:r>
            <a:endParaRPr kumimoji="1" lang="ja-JP" altLang="en-US" sz="3600" dirty="0"/>
          </a:p>
        </p:txBody>
      </p:sp>
      <p:sp>
        <p:nvSpPr>
          <p:cNvPr id="4" name="コンテンツ プレースホルダー 2"/>
          <p:cNvSpPr>
            <a:spLocks noGrp="1"/>
          </p:cNvSpPr>
          <p:nvPr>
            <p:ph idx="1"/>
          </p:nvPr>
        </p:nvSpPr>
        <p:spPr>
          <a:xfrm>
            <a:off x="518952" y="2795676"/>
            <a:ext cx="8229600" cy="1273264"/>
          </a:xfrm>
        </p:spPr>
        <p:txBody>
          <a:bodyPr>
            <a:normAutofit/>
          </a:bodyPr>
          <a:lstStyle/>
          <a:p>
            <a:pPr marL="0" indent="0">
              <a:buNone/>
            </a:pPr>
            <a:r>
              <a:rPr lang="ja-JP" altLang="en-US" sz="2800" dirty="0" smtClean="0"/>
              <a:t>「メリット」</a:t>
            </a:r>
            <a:endParaRPr lang="en-US" altLang="ja-JP" sz="2800" dirty="0" smtClean="0"/>
          </a:p>
          <a:p>
            <a:pPr marL="0" indent="0">
              <a:buNone/>
            </a:pPr>
            <a:r>
              <a:rPr lang="ja-JP" altLang="en-US" sz="2800" dirty="0" smtClean="0"/>
              <a:t>・物資不足が一気に解消する可能性</a:t>
            </a:r>
            <a:endParaRPr lang="en-US" altLang="ja-JP" sz="2800" dirty="0" smtClean="0"/>
          </a:p>
          <a:p>
            <a:pPr marL="0" indent="0">
              <a:buNone/>
            </a:pPr>
            <a:endParaRPr lang="en-US" altLang="ja-JP" sz="2800" dirty="0"/>
          </a:p>
        </p:txBody>
      </p:sp>
      <p:sp>
        <p:nvSpPr>
          <p:cNvPr id="5" name="正方形/長方形 4"/>
          <p:cNvSpPr/>
          <p:nvPr/>
        </p:nvSpPr>
        <p:spPr>
          <a:xfrm>
            <a:off x="309808" y="1536220"/>
            <a:ext cx="8352928" cy="1129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避難所からダイレクトにマスコミを通じて情報発信することのメリットとデメリット</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480401" y="4411080"/>
            <a:ext cx="8229600" cy="1800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a:lstStyle>
          <a:p>
            <a:pPr marL="0" indent="0">
              <a:buFont typeface="Arial" pitchFamily="34" charset="0"/>
              <a:buNone/>
            </a:pPr>
            <a:r>
              <a:rPr lang="ja-JP" altLang="en-US" sz="2800" dirty="0" smtClean="0"/>
              <a:t>「デメリット」</a:t>
            </a:r>
            <a:endParaRPr lang="en-US" altLang="ja-JP" sz="2800" dirty="0" smtClean="0"/>
          </a:p>
          <a:p>
            <a:pPr marL="0" indent="0">
              <a:buFont typeface="Arial" pitchFamily="34" charset="0"/>
              <a:buNone/>
            </a:pPr>
            <a:r>
              <a:rPr lang="ja-JP" altLang="en-US" sz="2800" dirty="0" smtClean="0"/>
              <a:t>・特定物資の集中、特定地域への物資の集中</a:t>
            </a:r>
            <a:endParaRPr lang="en-US" altLang="ja-JP" sz="2800" dirty="0" smtClean="0"/>
          </a:p>
          <a:p>
            <a:pPr marL="0" indent="0">
              <a:buFont typeface="Arial" pitchFamily="34" charset="0"/>
              <a:buNone/>
            </a:pPr>
            <a:r>
              <a:rPr lang="ja-JP" altLang="en-US" sz="2800" dirty="0" smtClean="0"/>
              <a:t>・タイムラグ</a:t>
            </a:r>
            <a:endParaRPr lang="ja-JP" altLang="en-US" sz="2800" dirty="0"/>
          </a:p>
        </p:txBody>
      </p:sp>
    </p:spTree>
    <p:extLst>
      <p:ext uri="{BB962C8B-B14F-4D97-AF65-F5344CB8AC3E}">
        <p14:creationId xmlns:p14="http://schemas.microsoft.com/office/powerpoint/2010/main" val="248061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：あなたは援助物資担当課長</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556792"/>
            <a:ext cx="8208912" cy="2005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・援助物資の古着が大量に余った</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・庁舎内には保管する場所がない</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・倉庫</a:t>
            </a:r>
            <a:r>
              <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を借りる</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のに費用</a:t>
            </a:r>
            <a:r>
              <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がかかる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焼く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835696" y="3592441"/>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いっそ焼いてしまう？</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焼かない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1711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0048" y="478376"/>
            <a:ext cx="8229600" cy="831304"/>
          </a:xfrm>
        </p:spPr>
        <p:txBody>
          <a:bodyPr>
            <a:normAutofit/>
          </a:bodyPr>
          <a:lstStyle/>
          <a:p>
            <a:r>
              <a:rPr kumimoji="1" lang="ja-JP" altLang="en-US" sz="3600" dirty="0" smtClean="0"/>
              <a:t>災害</a:t>
            </a:r>
            <a:r>
              <a:rPr kumimoji="1" lang="ja-JP" altLang="en-US" sz="3600" dirty="0" smtClean="0"/>
              <a:t>時における市民</a:t>
            </a:r>
            <a:r>
              <a:rPr kumimoji="1" lang="ja-JP" altLang="en-US" sz="3600" dirty="0" smtClean="0"/>
              <a:t>へ</a:t>
            </a:r>
            <a:r>
              <a:rPr kumimoji="1" lang="ja-JP" altLang="en-US" sz="3600" dirty="0" smtClean="0"/>
              <a:t>の食糧提供</a:t>
            </a:r>
            <a:endParaRPr kumimoji="1" lang="ja-JP" altLang="en-US" sz="3600" dirty="0"/>
          </a:p>
        </p:txBody>
      </p:sp>
      <p:sp>
        <p:nvSpPr>
          <p:cNvPr id="4" name="コンテンツ プレースホルダー 2"/>
          <p:cNvSpPr>
            <a:spLocks noGrp="1"/>
          </p:cNvSpPr>
          <p:nvPr>
            <p:ph idx="1"/>
          </p:nvPr>
        </p:nvSpPr>
        <p:spPr>
          <a:xfrm>
            <a:off x="457200" y="2447192"/>
            <a:ext cx="8229600" cy="1727624"/>
          </a:xfrm>
        </p:spPr>
        <p:txBody>
          <a:bodyPr>
            <a:normAutofit/>
          </a:bodyPr>
          <a:lstStyle/>
          <a:p>
            <a:pPr marL="0" indent="0">
              <a:buNone/>
            </a:pPr>
            <a:r>
              <a:rPr kumimoji="1" lang="ja-JP" altLang="en-US" sz="2800" dirty="0" smtClean="0"/>
              <a:t>・避難所に避難した方</a:t>
            </a:r>
            <a:endParaRPr kumimoji="1" lang="en-US" altLang="ja-JP" sz="2800" dirty="0" smtClean="0"/>
          </a:p>
          <a:p>
            <a:pPr marL="0" indent="0">
              <a:buNone/>
            </a:pPr>
            <a:r>
              <a:rPr lang="ja-JP" altLang="en-US" sz="2800" dirty="0" smtClean="0"/>
              <a:t>・自宅</a:t>
            </a:r>
            <a:r>
              <a:rPr lang="ja-JP" altLang="en-US" sz="2800" dirty="0" smtClean="0"/>
              <a:t>で生活して</a:t>
            </a:r>
            <a:r>
              <a:rPr lang="ja-JP" altLang="en-US" sz="2800" dirty="0" smtClean="0"/>
              <a:t>いても、炊事ができない等の理由で食料が確保できない方</a:t>
            </a:r>
            <a:endParaRPr kumimoji="1" lang="en-US" altLang="ja-JP" sz="2800" dirty="0"/>
          </a:p>
          <a:p>
            <a:pPr marL="0" indent="0">
              <a:buNone/>
            </a:pPr>
            <a:endParaRPr kumimoji="1" lang="ja-JP" altLang="en-US" sz="2800" dirty="0"/>
          </a:p>
        </p:txBody>
      </p:sp>
      <p:sp>
        <p:nvSpPr>
          <p:cNvPr id="5" name="正方形/長方形 4"/>
          <p:cNvSpPr/>
          <p:nvPr/>
        </p:nvSpPr>
        <p:spPr>
          <a:xfrm>
            <a:off x="539552" y="1507644"/>
            <a:ext cx="770485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対象者</a:t>
            </a:r>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（各務原市地域防災計画より）</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971600" y="4174816"/>
            <a:ext cx="6481828"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過去の</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震災の場合、</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避難者数</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の１</a:t>
            </a:r>
            <a:r>
              <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倍の</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食料が必要</a:t>
            </a:r>
            <a:endPar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537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　１</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１つの問題を、参加者全員が自分ならその状況でどうするかを考え</a:t>
            </a:r>
            <a:r>
              <a:rPr lang="ja-JP" altLang="en-US" dirty="0" smtClean="0"/>
              <a:t>、イエスかノー</a:t>
            </a:r>
            <a:r>
              <a:rPr lang="ja-JP" altLang="en-US" dirty="0" smtClean="0"/>
              <a:t>を選ぶ</a:t>
            </a:r>
            <a:endParaRPr lang="en-US" altLang="ja-JP" dirty="0" smtClean="0"/>
          </a:p>
          <a:p>
            <a:r>
              <a:rPr lang="ja-JP" altLang="en-US" dirty="0" smtClean="0"/>
              <a:t>選んだカードを</a:t>
            </a:r>
            <a:r>
              <a:rPr lang="ja-JP" altLang="en-US" dirty="0" smtClean="0"/>
              <a:t>裏向け、自分</a:t>
            </a:r>
            <a:r>
              <a:rPr lang="ja-JP" altLang="en-US" dirty="0" smtClean="0"/>
              <a:t>の前に置く</a:t>
            </a:r>
            <a:endParaRPr lang="en-US" altLang="ja-JP" dirty="0" smtClean="0"/>
          </a:p>
          <a:p>
            <a:r>
              <a:rPr lang="ja-JP" altLang="en-US" dirty="0" smtClean="0"/>
              <a:t>全員がカードを置いたら</a:t>
            </a:r>
            <a:r>
              <a:rPr lang="ja-JP" altLang="en-US" dirty="0" smtClean="0"/>
              <a:t>、カード</a:t>
            </a:r>
            <a:r>
              <a:rPr lang="ja-JP" altLang="en-US" dirty="0" smtClean="0"/>
              <a:t>を表</a:t>
            </a:r>
            <a:r>
              <a:rPr lang="ja-JP" altLang="en-US" dirty="0" smtClean="0"/>
              <a:t>にする</a:t>
            </a:r>
            <a:endParaRPr lang="en-US" altLang="ja-JP" dirty="0" smtClean="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4524" y="4365104"/>
            <a:ext cx="2514951" cy="2343477"/>
          </a:xfrm>
          <a:prstGeom prst="rect">
            <a:avLst/>
          </a:prstGeom>
        </p:spPr>
      </p:pic>
    </p:spTree>
    <p:extLst>
      <p:ext uri="{BB962C8B-B14F-4D97-AF65-F5344CB8AC3E}">
        <p14:creationId xmlns:p14="http://schemas.microsoft.com/office/powerpoint/2010/main" val="2300056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a:spLocks noGrp="1"/>
          </p:cNvSpPr>
          <p:nvPr>
            <p:ph type="title"/>
          </p:nvPr>
        </p:nvSpPr>
        <p:spPr>
          <a:xfrm>
            <a:off x="107504" y="432000"/>
            <a:ext cx="8910026" cy="720000"/>
          </a:xfrm>
        </p:spPr>
        <p:txBody>
          <a:bodyPr>
            <a:noAutofit/>
          </a:bodyP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D:\Users\002320\Desktop\m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513928"/>
            <a:ext cx="2880320" cy="398444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sers\002320\Desktop\20110330212155cf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659" y="1499640"/>
            <a:ext cx="5280586" cy="3960440"/>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451389" y="5517323"/>
            <a:ext cx="4843669" cy="6468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被災地に届けられた物資の山</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5501289" y="5471685"/>
            <a:ext cx="3384375" cy="7425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仕分けに追われる人々</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641306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32000"/>
            <a:ext cx="8910026" cy="720000"/>
          </a:xfrm>
        </p:spPr>
        <p:txBody>
          <a:bodyPr>
            <a:noAutofit/>
          </a:bodyP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被災地への支援</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09256" y="1374488"/>
            <a:ext cx="7128792" cy="2127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800" dirty="0" smtClean="0">
                <a:solidFill>
                  <a:schemeClr val="tx1"/>
                </a:solidFill>
                <a:latin typeface="Meiryo UI" panose="020B0604030504040204" pitchFamily="50" charset="-128"/>
                <a:ea typeface="Meiryo UI" panose="020B0604030504040204" pitchFamily="50" charset="-128"/>
              </a:rPr>
              <a:t>・被災地までの物流が寸断</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・仕分けにかかる労力</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・古着や食料は要注意</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・物資の保管、処分に係る費用</a:t>
            </a:r>
            <a:endParaRPr lang="en-US" altLang="ja-JP" sz="2800" dirty="0">
              <a:solidFill>
                <a:schemeClr val="tx1"/>
              </a:solidFill>
              <a:latin typeface="Meiryo UI" panose="020B0604030504040204" pitchFamily="50" charset="-128"/>
              <a:ea typeface="Meiryo UI" panose="020B0604030504040204" pitchFamily="50" charset="-128"/>
            </a:endParaRPr>
          </a:p>
          <a:p>
            <a:endParaRPr lang="en-US" altLang="ja-JP" sz="2800" dirty="0" smtClean="0">
              <a:solidFill>
                <a:schemeClr val="tx1"/>
              </a:solidFill>
              <a:latin typeface="Meiryo UI" panose="020B0604030504040204" pitchFamily="50" charset="-128"/>
              <a:ea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endParaRPr>
          </a:p>
          <a:p>
            <a:r>
              <a:rPr lang="ja-JP" altLang="en-US" sz="2800" dirty="0">
                <a:solidFill>
                  <a:schemeClr val="tx1"/>
                </a:solidFill>
                <a:latin typeface="Meiryo UI" panose="020B0604030504040204" pitchFamily="50" charset="-128"/>
                <a:ea typeface="Meiryo UI" panose="020B0604030504040204" pitchFamily="50" charset="-128"/>
              </a:rPr>
              <a:t>　</a:t>
            </a:r>
            <a:r>
              <a:rPr lang="ja-JP" altLang="en-US" sz="3200" dirty="0">
                <a:solidFill>
                  <a:schemeClr val="tx1"/>
                </a:solidFill>
                <a:latin typeface="Meiryo UI" panose="020B0604030504040204" pitchFamily="50" charset="-128"/>
                <a:ea typeface="Meiryo UI" panose="020B0604030504040204" pitchFamily="50" charset="-128"/>
              </a:rPr>
              <a:t>　</a:t>
            </a:r>
            <a:r>
              <a:rPr lang="ja-JP" altLang="en-US" sz="3200" dirty="0" smtClean="0">
                <a:solidFill>
                  <a:schemeClr val="tx1"/>
                </a:solidFill>
                <a:latin typeface="Meiryo UI" panose="020B0604030504040204" pitchFamily="50" charset="-128"/>
                <a:ea typeface="Meiryo UI" panose="020B0604030504040204" pitchFamily="50" charset="-128"/>
              </a:rPr>
              <a:t>　</a:t>
            </a:r>
            <a:endParaRPr lang="en-US" altLang="ja-JP" sz="32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260768" y="3387840"/>
            <a:ext cx="6147067"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個人の物資支援は難しい</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09256" y="5526272"/>
            <a:ext cx="8339208"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義援金という形で支援をするのも一つの方法</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539552" y="4328393"/>
            <a:ext cx="7992887"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国のプッシュ型支援</a:t>
            </a:r>
            <a:endParaRPr kumimoji="1" lang="en-US" altLang="ja-JP"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a:solidFill>
                  <a:schemeClr val="tx1"/>
                </a:solidFill>
              </a:rPr>
              <a:t>国が被災都道府県からの具体的な要請を待たないで、避難所避難者への支援を中心に必要不可欠と見込まれる物資を調達し、被災地に物資を緊急輸送</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5908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：あなたは遺体安置所の責任者</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181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・今、遺体安置を行っている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・増え続ける</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遺体に</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対し、作業員はわずか数名</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a:t>
            </a:r>
            <a:r>
              <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はまったく</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追いつかず、数時間連続の作業で既に身体はクタクタ</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休憩する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835696" y="3610850"/>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いったん休憩する？</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72089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：あなたは消防指令室の責任者</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556792"/>
            <a:ext cx="8208912" cy="2448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・大地震発生</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・幸い、激震地からは距離があり、管轄内では大きな被害はない</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・軽傷者の搬送などで</a:t>
            </a:r>
            <a:r>
              <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119</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通報は殺到</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出動させる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898087" y="4005064"/>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通報の順番に出動させる？</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させない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57436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a:t>
            </a:r>
            <a:r>
              <a:rPr lang="ja-JP" altLang="en-US" sz="4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救助</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隊員</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・多くのけが人が出た現場</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・がれき</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下から家族が救出された</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・父親</a:t>
            </a:r>
            <a:r>
              <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と母親は重傷だ</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が手術すれば助かりそうだ</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、子どもは心肺停止状態</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両親を運ぶ</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898087" y="4005064"/>
            <a:ext cx="5652628" cy="73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助かりそうな両親から運ぶ？</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子どもを運ぶ</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64950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　２</a:t>
            </a:r>
            <a:endParaRPr kumimoji="1" lang="ja-JP" altLang="en-US" dirty="0"/>
          </a:p>
        </p:txBody>
      </p:sp>
      <p:sp>
        <p:nvSpPr>
          <p:cNvPr id="3" name="コンテンツ プレースホルダー 2"/>
          <p:cNvSpPr>
            <a:spLocks noGrp="1"/>
          </p:cNvSpPr>
          <p:nvPr>
            <p:ph idx="1"/>
          </p:nvPr>
        </p:nvSpPr>
        <p:spPr>
          <a:xfrm>
            <a:off x="457200" y="1600200"/>
            <a:ext cx="8229600" cy="5198130"/>
          </a:xfrm>
        </p:spPr>
        <p:txBody>
          <a:bodyPr>
            <a:normAutofit/>
          </a:bodyPr>
          <a:lstStyle/>
          <a:p>
            <a:pPr marL="0" indent="0">
              <a:buNone/>
            </a:pPr>
            <a:r>
              <a:rPr kumimoji="1" lang="ja-JP" altLang="en-US" dirty="0" smtClean="0"/>
              <a:t>・「イエス」と「ノー」に</a:t>
            </a:r>
            <a:r>
              <a:rPr kumimoji="1" lang="ja-JP" altLang="en-US" dirty="0" smtClean="0"/>
              <a:t>分かれるので</a:t>
            </a:r>
            <a:r>
              <a:rPr kumimoji="1" lang="ja-JP" altLang="en-US" dirty="0" smtClean="0"/>
              <a:t>、多いほうが青い</a:t>
            </a:r>
            <a:r>
              <a:rPr kumimoji="1" lang="ja-JP" altLang="en-US" dirty="0" smtClean="0"/>
              <a:t>座布団を手に入れる</a:t>
            </a:r>
            <a:endParaRPr kumimoji="1" lang="en-US" altLang="ja-JP" dirty="0" smtClean="0"/>
          </a:p>
          <a:p>
            <a:pPr marL="0" indent="0">
              <a:buNone/>
            </a:pPr>
            <a:r>
              <a:rPr lang="ja-JP" altLang="en-US" dirty="0" smtClean="0"/>
              <a:t>・ゲーム</a:t>
            </a:r>
            <a:r>
              <a:rPr lang="ja-JP" altLang="en-US" dirty="0" smtClean="0"/>
              <a:t>終了で</a:t>
            </a:r>
            <a:r>
              <a:rPr lang="ja-JP" altLang="en-US" dirty="0" smtClean="0"/>
              <a:t>、最も多く座布団を持っている</a:t>
            </a:r>
            <a:r>
              <a:rPr lang="ja-JP" altLang="en-US" dirty="0" smtClean="0"/>
              <a:t>人が「</a:t>
            </a:r>
            <a:r>
              <a:rPr lang="ja-JP" altLang="en-US" dirty="0" smtClean="0"/>
              <a:t>勝ち</a:t>
            </a:r>
            <a:r>
              <a:rPr lang="ja-JP" altLang="en-US" dirty="0" smtClean="0"/>
              <a:t>」</a:t>
            </a:r>
            <a:endParaRPr lang="en-US" altLang="ja-JP" dirty="0" smtClean="0"/>
          </a:p>
          <a:p>
            <a:pPr marL="0" indent="0">
              <a:buNone/>
            </a:pPr>
            <a:endParaRPr lang="en-US" altLang="ja-JP" dirty="0" smtClean="0"/>
          </a:p>
          <a:p>
            <a:pPr marL="0" indent="0">
              <a:buNone/>
            </a:pPr>
            <a:r>
              <a:rPr lang="ja-JP" altLang="en-US" dirty="0" smtClean="0"/>
              <a:t>・このゲームの目的は「勝ち負け」</a:t>
            </a:r>
            <a:endParaRPr lang="en-US" altLang="ja-JP" dirty="0" smtClean="0"/>
          </a:p>
          <a:p>
            <a:pPr marL="0" indent="0">
              <a:buNone/>
            </a:pPr>
            <a:r>
              <a:rPr lang="ja-JP" altLang="en-US" dirty="0" smtClean="0"/>
              <a:t>ではなく、ゲームを通して災害対応</a:t>
            </a:r>
            <a:endParaRPr lang="en-US" altLang="ja-JP" dirty="0" smtClean="0"/>
          </a:p>
          <a:p>
            <a:pPr marL="0" indent="0">
              <a:buNone/>
            </a:pPr>
            <a:r>
              <a:rPr lang="ja-JP" altLang="en-US" dirty="0" smtClean="0"/>
              <a:t>を学ぶこと</a:t>
            </a:r>
            <a:r>
              <a:rPr lang="ja-JP" altLang="en-US" dirty="0"/>
              <a:t>　</a:t>
            </a:r>
            <a:r>
              <a:rPr lang="ja-JP" altLang="en-US" dirty="0" smtClean="0"/>
              <a:t>　</a:t>
            </a:r>
            <a:endParaRPr kumimoji="1" lang="ja-JP" altLang="en-US"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4005064"/>
            <a:ext cx="1596152" cy="2793266"/>
          </a:xfrm>
          <a:prstGeom prst="rect">
            <a:avLst/>
          </a:prstGeom>
        </p:spPr>
      </p:pic>
    </p:spTree>
    <p:extLst>
      <p:ext uri="{BB962C8B-B14F-4D97-AF65-F5344CB8AC3E}">
        <p14:creationId xmlns:p14="http://schemas.microsoft.com/office/powerpoint/2010/main" val="98603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ゲームの進め方</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4788024" y="5540125"/>
            <a:ext cx="3456382" cy="720080"/>
          </a:xfrm>
          <a:prstGeom prst="rect">
            <a:avLst/>
          </a:prstGeom>
          <a:solidFill>
            <a:schemeClr val="bg1"/>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多数派だった人は、全員</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青</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座布団</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を１枚ずつもらう</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259632" y="3389598"/>
            <a:ext cx="3229976" cy="3266389"/>
          </a:xfrm>
          <a:prstGeom prst="rect">
            <a:avLst/>
          </a:prstGeom>
          <a:solidFill>
            <a:srgbClr val="FFCCFF"/>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例外</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１人だけ異なる意見の人は</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金座布団</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を１枚もらう</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（他の人はたとえ多数派でも座布団はもらえない）</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金座布団については</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ゲーム終了後に</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説明します。</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788024" y="1374072"/>
            <a:ext cx="3456382" cy="504056"/>
          </a:xfrm>
          <a:prstGeom prst="rect">
            <a:avLst/>
          </a:prstGeom>
          <a:solidFill>
            <a:schemeClr val="bg1"/>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問題を読み上げる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972450" y="2381835"/>
            <a:ext cx="3087530" cy="504056"/>
          </a:xfrm>
          <a:prstGeom prst="rect">
            <a:avLst/>
          </a:prstGeom>
          <a:solidFill>
            <a:schemeClr val="bg1"/>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全員が自分の意思を決める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5076055" y="3389598"/>
            <a:ext cx="2880320" cy="648072"/>
          </a:xfrm>
          <a:prstGeom prst="rect">
            <a:avLst/>
          </a:prstGeom>
          <a:solidFill>
            <a:schemeClr val="bg1"/>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Yes</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カードか</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カードを</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裏向けて自分の前におく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5220071" y="4541377"/>
            <a:ext cx="2592288" cy="504056"/>
          </a:xfrm>
          <a:prstGeom prst="rect">
            <a:avLst/>
          </a:prstGeom>
          <a:solidFill>
            <a:schemeClr val="bg1"/>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一斉に表にする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39552" y="1437192"/>
            <a:ext cx="3528392" cy="310418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・ルールの説明</a:t>
            </a:r>
            <a:endParaRPr kumimoji="1"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・ゲームの実施</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・振り返り</a:t>
            </a:r>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矢印コネクタ 19"/>
          <p:cNvCxnSpPr>
            <a:stCxn id="7" idx="2"/>
            <a:endCxn id="8" idx="0"/>
          </p:cNvCxnSpPr>
          <p:nvPr/>
        </p:nvCxnSpPr>
        <p:spPr>
          <a:xfrm>
            <a:off x="6516215" y="1878128"/>
            <a:ext cx="0" cy="503707"/>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8" idx="2"/>
            <a:endCxn id="9" idx="0"/>
          </p:cNvCxnSpPr>
          <p:nvPr/>
        </p:nvCxnSpPr>
        <p:spPr>
          <a:xfrm>
            <a:off x="6516215" y="2885891"/>
            <a:ext cx="0" cy="503707"/>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2"/>
            <a:endCxn id="10" idx="0"/>
          </p:cNvCxnSpPr>
          <p:nvPr/>
        </p:nvCxnSpPr>
        <p:spPr>
          <a:xfrm>
            <a:off x="6516215" y="4037670"/>
            <a:ext cx="0" cy="503707"/>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0" idx="2"/>
            <a:endCxn id="2" idx="0"/>
          </p:cNvCxnSpPr>
          <p:nvPr/>
        </p:nvCxnSpPr>
        <p:spPr>
          <a:xfrm>
            <a:off x="6516215" y="5045433"/>
            <a:ext cx="0" cy="494692"/>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4489608" y="5260323"/>
            <a:ext cx="2026607" cy="0"/>
          </a:xfrm>
          <a:prstGeom prst="straightConnector1">
            <a:avLst/>
          </a:prstGeom>
          <a:ln w="19050">
            <a:solidFill>
              <a:schemeClr val="tx2">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a:off x="8316416" y="1700808"/>
            <a:ext cx="230830" cy="0"/>
          </a:xfrm>
          <a:prstGeom prst="straightConnector1">
            <a:avLst/>
          </a:prstGeom>
          <a:ln w="190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8532440" y="1700808"/>
            <a:ext cx="0" cy="4199357"/>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2" idx="3"/>
          </p:cNvCxnSpPr>
          <p:nvPr/>
        </p:nvCxnSpPr>
        <p:spPr>
          <a:xfrm>
            <a:off x="8244406" y="5900165"/>
            <a:ext cx="288034"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9" name="図 18"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4877" y="5299455"/>
            <a:ext cx="628738" cy="1209844"/>
          </a:xfrm>
          <a:prstGeom prst="rect">
            <a:avLst/>
          </a:prstGeom>
        </p:spPr>
      </p:pic>
    </p:spTree>
    <p:extLst>
      <p:ext uri="{BB962C8B-B14F-4D97-AF65-F5344CB8AC3E}">
        <p14:creationId xmlns:p14="http://schemas.microsoft.com/office/powerpoint/2010/main" val="209262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例題１：あなたは</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539552" y="1412776"/>
            <a:ext cx="8208912"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・防災のため、風呂の残り湯を浴槽にためておくといいと言われる。しかし、浴室がかびるかもしれないし</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、「湯</a:t>
            </a:r>
            <a:r>
              <a:rPr kumimoji="1" lang="ja-JP" altLang="en-US" sz="3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あか</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つくと掃除が面倒。</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・それに、災害なんて</a:t>
            </a:r>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滅多にないと思う。</a:t>
            </a:r>
            <a:endPar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ためておく</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19571" y="3871136"/>
            <a:ext cx="7776865"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それでも残り湯をためておく？</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ためておかない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9296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例題２：</a:t>
            </a:r>
            <a:r>
              <a:rPr lang="ja-JP" altLang="en-US" sz="4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あなたは食料担当の職員</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・被災</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数時間が経過</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a:t>
            </a:r>
            <a:r>
              <a:rPr lang="en-US" altLang="ja-JP"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3,000</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人が</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避難（確か</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endPar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・現時点</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で確保できた食料は</a:t>
            </a:r>
            <a:r>
              <a:rPr lang="en-US" altLang="ja-JP"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・現時点では、</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食料到着の見通しは</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ない</a:t>
            </a:r>
            <a:endPar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配る</a:t>
            </a: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321750" y="3645024"/>
            <a:ext cx="5076565"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a:t>
            </a:r>
            <a:r>
              <a:rPr lang="en-US" altLang="ja-JP"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食を配る</a:t>
            </a:r>
            <a:r>
              <a:rPr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配らない</a:t>
            </a:r>
          </a:p>
        </p:txBody>
      </p:sp>
    </p:spTree>
    <p:extLst>
      <p:ext uri="{BB962C8B-B14F-4D97-AF65-F5344CB8AC3E}">
        <p14:creationId xmlns:p14="http://schemas.microsoft.com/office/powerpoint/2010/main" val="945192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25832" y="1520261"/>
            <a:ext cx="8280920" cy="11166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800" dirty="0" smtClean="0">
                <a:solidFill>
                  <a:schemeClr val="tx1"/>
                </a:solidFill>
                <a:latin typeface="Meiryo UI" panose="020B0604030504040204" pitchFamily="50" charset="-128"/>
                <a:ea typeface="Meiryo UI" panose="020B0604030504040204" pitchFamily="50" charset="-128"/>
              </a:rPr>
              <a:t>「公平という観点</a:t>
            </a:r>
            <a:r>
              <a:rPr lang="ja-JP" altLang="en-US" sz="2800" dirty="0" smtClean="0">
                <a:solidFill>
                  <a:schemeClr val="tx1"/>
                </a:solidFill>
                <a:latin typeface="Meiryo UI" panose="020B0604030504040204" pitchFamily="50" charset="-128"/>
                <a:ea typeface="Meiryo UI" panose="020B0604030504040204" pitchFamily="50" charset="-128"/>
              </a:rPr>
              <a:t>」</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食料</a:t>
            </a:r>
            <a:r>
              <a:rPr lang="ja-JP" altLang="en-US" sz="2800" dirty="0" smtClean="0">
                <a:solidFill>
                  <a:schemeClr val="tx1"/>
                </a:solidFill>
                <a:latin typeface="Meiryo UI" panose="020B0604030504040204" pitchFamily="50" charset="-128"/>
                <a:ea typeface="Meiryo UI" panose="020B0604030504040204" pitchFamily="50" charset="-128"/>
              </a:rPr>
              <a:t>が全員に行き渡らないという</a:t>
            </a:r>
            <a:r>
              <a:rPr lang="ja-JP" altLang="en-US" sz="2800" dirty="0" smtClean="0">
                <a:solidFill>
                  <a:schemeClr val="tx1"/>
                </a:solidFill>
                <a:latin typeface="Meiryo UI" panose="020B0604030504040204" pitchFamily="50" charset="-128"/>
                <a:ea typeface="Meiryo UI" panose="020B0604030504040204" pitchFamily="50" charset="-128"/>
              </a:rPr>
              <a:t>不公平感が</a:t>
            </a:r>
            <a:r>
              <a:rPr lang="ja-JP" altLang="en-US" sz="2800" dirty="0" smtClean="0">
                <a:solidFill>
                  <a:schemeClr val="tx1"/>
                </a:solidFill>
                <a:latin typeface="Meiryo UI" panose="020B0604030504040204" pitchFamily="50" charset="-128"/>
                <a:ea typeface="Meiryo UI" panose="020B0604030504040204" pitchFamily="50" charset="-128"/>
              </a:rPr>
              <a:t>生じる</a:t>
            </a:r>
            <a:endParaRPr lang="en-US" altLang="ja-JP" sz="2800" dirty="0" smtClean="0">
              <a:solidFill>
                <a:schemeClr val="tx1"/>
              </a:solidFill>
              <a:latin typeface="Meiryo UI" panose="020B0604030504040204" pitchFamily="50" charset="-128"/>
              <a:ea typeface="Meiryo UI" panose="020B0604030504040204" pitchFamily="50" charset="-128"/>
            </a:endParaRPr>
          </a:p>
          <a:p>
            <a:endParaRPr lang="en-US" altLang="ja-JP" sz="2800" dirty="0" smtClean="0">
              <a:solidFill>
                <a:schemeClr val="tx1"/>
              </a:solidFill>
              <a:latin typeface="Meiryo UI" panose="020B0604030504040204" pitchFamily="50" charset="-128"/>
              <a:ea typeface="Meiryo UI" panose="020B0604030504040204" pitchFamily="50" charset="-128"/>
            </a:endParaRPr>
          </a:p>
          <a:p>
            <a:endParaRPr lang="en-US" altLang="ja-JP" sz="2800" dirty="0">
              <a:solidFill>
                <a:schemeClr val="tx1"/>
              </a:solidFill>
              <a:latin typeface="Meiryo UI" panose="020B0604030504040204" pitchFamily="50" charset="-128"/>
              <a:ea typeface="Meiryo UI" panose="020B0604030504040204" pitchFamily="50" charset="-128"/>
            </a:endParaRPr>
          </a:p>
        </p:txBody>
      </p:sp>
      <p:sp>
        <p:nvSpPr>
          <p:cNvPr id="10" name="タイトル 1"/>
          <p:cNvSpPr>
            <a:spLocks noGrp="1"/>
          </p:cNvSpPr>
          <p:nvPr>
            <p:ph type="title"/>
          </p:nvPr>
        </p:nvSpPr>
        <p:spPr>
          <a:xfrm>
            <a:off x="107504" y="432000"/>
            <a:ext cx="8910026" cy="720000"/>
          </a:xfrm>
        </p:spPr>
        <p:txBody>
          <a:bodyPr>
            <a:noAutofit/>
          </a:bodyP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公平と効率という問題</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568696" y="5085184"/>
            <a:ext cx="4291336" cy="1055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2800" dirty="0" smtClean="0">
                <a:solidFill>
                  <a:schemeClr val="tx1"/>
                </a:solidFill>
                <a:latin typeface="Meiryo UI" panose="020B0604030504040204" pitchFamily="50" charset="-128"/>
                <a:ea typeface="Meiryo UI" panose="020B0604030504040204" pitchFamily="50" charset="-128"/>
              </a:rPr>
              <a:t>だから、</a:t>
            </a:r>
            <a:endParaRPr kumimoji="1" lang="en-US" altLang="ja-JP" sz="2800" dirty="0" smtClean="0">
              <a:solidFill>
                <a:schemeClr val="tx1"/>
              </a:solidFill>
              <a:latin typeface="Meiryo UI" panose="020B0604030504040204" pitchFamily="50" charset="-128"/>
              <a:ea typeface="Meiryo UI" panose="020B0604030504040204" pitchFamily="50" charset="-128"/>
            </a:endParaRPr>
          </a:p>
          <a:p>
            <a:r>
              <a:rPr kumimoji="1" lang="ja-JP" altLang="en-US" sz="2800" dirty="0" smtClean="0">
                <a:solidFill>
                  <a:schemeClr val="tx1"/>
                </a:solidFill>
                <a:latin typeface="Meiryo UI" panose="020B0604030504040204" pitchFamily="50" charset="-128"/>
                <a:ea typeface="Meiryo UI" panose="020B0604030504040204" pitchFamily="50" charset="-128"/>
              </a:rPr>
              <a:t>配布</a:t>
            </a:r>
            <a:r>
              <a:rPr kumimoji="1" lang="ja-JP" altLang="en-US" sz="2800" dirty="0" smtClean="0">
                <a:solidFill>
                  <a:schemeClr val="tx1"/>
                </a:solidFill>
                <a:latin typeface="Meiryo UI" panose="020B0604030504040204" pitchFamily="50" charset="-128"/>
                <a:ea typeface="Meiryo UI" panose="020B0604030504040204" pitchFamily="50" charset="-128"/>
              </a:rPr>
              <a:t>方法の</a:t>
            </a:r>
            <a:r>
              <a:rPr kumimoji="1" lang="ja-JP" altLang="en-US" sz="2800" dirty="0" smtClean="0">
                <a:solidFill>
                  <a:schemeClr val="tx1"/>
                </a:solidFill>
                <a:latin typeface="Meiryo UI" panose="020B0604030504040204" pitchFamily="50" charset="-128"/>
                <a:ea typeface="Meiryo UI" panose="020B0604030504040204" pitchFamily="50" charset="-128"/>
              </a:rPr>
              <a:t>工夫が必要</a:t>
            </a:r>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568696" y="2790771"/>
            <a:ext cx="8280920" cy="13401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800" dirty="0" smtClean="0">
                <a:solidFill>
                  <a:schemeClr val="tx1"/>
                </a:solidFill>
                <a:latin typeface="Meiryo UI" panose="020B0604030504040204" pitchFamily="50" charset="-128"/>
                <a:ea typeface="Meiryo UI" panose="020B0604030504040204" pitchFamily="50" charset="-128"/>
              </a:rPr>
              <a:t>「効率という観点」</a:t>
            </a:r>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2800" dirty="0" smtClean="0">
                <a:solidFill>
                  <a:schemeClr val="tx1"/>
                </a:solidFill>
                <a:latin typeface="Meiryo UI" panose="020B0604030504040204" pitchFamily="50" charset="-128"/>
                <a:ea typeface="Meiryo UI" panose="020B0604030504040204" pitchFamily="50" charset="-128"/>
              </a:rPr>
              <a:t>被災</a:t>
            </a:r>
            <a:r>
              <a:rPr lang="ja-JP" altLang="en-US" sz="2800" dirty="0" smtClean="0">
                <a:solidFill>
                  <a:schemeClr val="tx1"/>
                </a:solidFill>
                <a:latin typeface="Meiryo UI" panose="020B0604030504040204" pitchFamily="50" charset="-128"/>
                <a:ea typeface="Meiryo UI" panose="020B0604030504040204" pitchFamily="50" charset="-128"/>
              </a:rPr>
              <a:t>直後</a:t>
            </a:r>
            <a:r>
              <a:rPr lang="ja-JP" altLang="en-US" sz="2800" dirty="0" smtClean="0">
                <a:solidFill>
                  <a:schemeClr val="tx1"/>
                </a:solidFill>
                <a:latin typeface="Meiryo UI" panose="020B0604030504040204" pitchFamily="50" charset="-128"/>
                <a:ea typeface="Meiryo UI" panose="020B0604030504040204" pitchFamily="50" charset="-128"/>
              </a:rPr>
              <a:t>は物資</a:t>
            </a:r>
            <a:r>
              <a:rPr lang="ja-JP" altLang="en-US" sz="2800" dirty="0" smtClean="0">
                <a:solidFill>
                  <a:schemeClr val="tx1"/>
                </a:solidFill>
                <a:latin typeface="Meiryo UI" panose="020B0604030504040204" pitchFamily="50" charset="-128"/>
                <a:ea typeface="Meiryo UI" panose="020B0604030504040204" pitchFamily="50" charset="-128"/>
              </a:rPr>
              <a:t>の絶対数が</a:t>
            </a:r>
            <a:r>
              <a:rPr lang="ja-JP" altLang="en-US" sz="2800" dirty="0" smtClean="0">
                <a:solidFill>
                  <a:schemeClr val="tx1"/>
                </a:solidFill>
                <a:latin typeface="Meiryo UI" panose="020B0604030504040204" pitchFamily="50" charset="-128"/>
                <a:ea typeface="Meiryo UI" panose="020B0604030504040204" pitchFamily="50" charset="-128"/>
              </a:rPr>
              <a:t>不足し、また、配布をためらうと食料が傷む</a:t>
            </a:r>
            <a:endParaRPr lang="en-US" altLang="ja-JP" sz="2800" dirty="0">
              <a:solidFill>
                <a:schemeClr val="tx1"/>
              </a:solidFill>
              <a:latin typeface="Meiryo UI" panose="020B0604030504040204" pitchFamily="50" charset="-128"/>
              <a:ea typeface="Meiryo UI" panose="020B0604030504040204" pitchFamily="50" charset="-128"/>
            </a:endParaRPr>
          </a:p>
          <a:p>
            <a:endParaRPr lang="en-US" altLang="ja-JP" sz="2800" dirty="0" smtClean="0">
              <a:solidFill>
                <a:schemeClr val="tx1"/>
              </a:solidFill>
              <a:latin typeface="Meiryo UI" panose="020B0604030504040204" pitchFamily="50" charset="-128"/>
              <a:ea typeface="Meiryo UI" panose="020B0604030504040204" pitchFamily="50" charset="-128"/>
            </a:endParaRPr>
          </a:p>
          <a:p>
            <a:r>
              <a:rPr lang="ja-JP" altLang="en-US" sz="3200" dirty="0">
                <a:solidFill>
                  <a:schemeClr val="tx1"/>
                </a:solidFill>
                <a:latin typeface="Meiryo UI" panose="020B0604030504040204" pitchFamily="50" charset="-128"/>
                <a:ea typeface="Meiryo UI" panose="020B0604030504040204" pitchFamily="50" charset="-128"/>
              </a:rPr>
              <a:t>　</a:t>
            </a:r>
            <a:r>
              <a:rPr lang="ja-JP" altLang="en-US" sz="3200" dirty="0" smtClean="0">
                <a:solidFill>
                  <a:schemeClr val="tx1"/>
                </a:solidFill>
                <a:latin typeface="Meiryo UI" panose="020B0604030504040204" pitchFamily="50" charset="-128"/>
                <a:ea typeface="Meiryo UI" panose="020B0604030504040204" pitchFamily="50" charset="-128"/>
              </a:rPr>
              <a:t>　</a:t>
            </a:r>
            <a:endParaRPr lang="en-US" altLang="ja-JP" sz="3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568696" y="4408105"/>
            <a:ext cx="8034842" cy="523220"/>
          </a:xfrm>
          <a:prstGeom prst="rect">
            <a:avLst/>
          </a:prstGeom>
          <a:noFill/>
        </p:spPr>
        <p:txBody>
          <a:bodyPr wrap="square" rtlCol="0">
            <a:spAutoFit/>
          </a:bodyPr>
          <a:lstStyle/>
          <a:p>
            <a:r>
              <a:rPr kumimoji="1" lang="ja-JP" altLang="en-US" sz="2800" dirty="0" smtClean="0">
                <a:latin typeface="Ebrima" panose="02000000000000000000" pitchFamily="2" charset="0"/>
                <a:ea typeface="HGS明朝B" panose="02020800000000000000" pitchFamily="18" charset="-128"/>
                <a:cs typeface="Ebrima" panose="02000000000000000000" pitchFamily="2" charset="0"/>
              </a:rPr>
              <a:t>ある時に、ある物を、配布する必要がある</a:t>
            </a:r>
            <a:endParaRPr kumimoji="1" lang="ja-JP" altLang="en-US" sz="2800" dirty="0">
              <a:latin typeface="Ebrima" panose="02000000000000000000" pitchFamily="2" charset="0"/>
              <a:ea typeface="HGS明朝B" panose="02020800000000000000" pitchFamily="18" charset="-128"/>
              <a:cs typeface="Ebrima" panose="02000000000000000000" pitchFamily="2" charset="0"/>
            </a:endParaRPr>
          </a:p>
        </p:txBody>
      </p:sp>
    </p:spTree>
    <p:extLst>
      <p:ext uri="{BB962C8B-B14F-4D97-AF65-F5344CB8AC3E}">
        <p14:creationId xmlns:p14="http://schemas.microsoft.com/office/powerpoint/2010/main" val="265351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360000"/>
            <a:ext cx="8712968"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問１：あなたは</a:t>
            </a:r>
            <a:r>
              <a:rPr lang="en-US" altLang="ja-JP"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4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歳代の夫婦</a:t>
            </a:r>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5" y="1412776"/>
            <a:ext cx="8208912"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・ようやく手に入れた新築マンション</a:t>
            </a:r>
            <a:endParaRPr kumimoji="1"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・何度</a:t>
            </a:r>
            <a:r>
              <a:rPr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もショールームに</a:t>
            </a:r>
            <a:r>
              <a:rPr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通って吟味したインテリアに二人とも大満足</a:t>
            </a:r>
            <a:endParaRPr lang="en-US" altLang="ja-JP"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・大地震が来たら家具が倒れるかもしれない</a:t>
            </a:r>
            <a:endParaRPr kumimoji="1" lang="ja-JP" altLang="en-US" sz="3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11000" y="6350975"/>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つける</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683568" y="4870864"/>
            <a:ext cx="3528391" cy="1512168"/>
          </a:xfrm>
          <a:prstGeom prst="ellipse">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p:cNvSpPr/>
          <p:nvPr/>
        </p:nvSpPr>
        <p:spPr>
          <a:xfrm>
            <a:off x="4860033" y="4870864"/>
            <a:ext cx="3528391" cy="1512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smtClean="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7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19571" y="3682732"/>
            <a:ext cx="7776865"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格好は悪いが耐震金具を家具につける？</a:t>
            </a:r>
            <a:endPar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87465" y="6383032"/>
            <a:ext cx="3473525" cy="4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つけない</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6999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2629</TotalTime>
  <Words>1779</Words>
  <Application>Microsoft Office PowerPoint</Application>
  <PresentationFormat>画面に合わせる (4:3)</PresentationFormat>
  <Paragraphs>270</Paragraphs>
  <Slides>34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HGS明朝B</vt:lpstr>
      <vt:lpstr>Meiryo UI</vt:lpstr>
      <vt:lpstr>ＭＳ Ｐゴシック</vt:lpstr>
      <vt:lpstr>Arial</vt:lpstr>
      <vt:lpstr>Calibri</vt:lpstr>
      <vt:lpstr>Ebrima</vt:lpstr>
      <vt:lpstr>Office ​​テーマ</vt:lpstr>
      <vt:lpstr>クロスロード ～進退を決すべき岐路～</vt:lpstr>
      <vt:lpstr>PowerPoint プレゼンテーション</vt:lpstr>
      <vt:lpstr>概要　１</vt:lpstr>
      <vt:lpstr>概要　２</vt:lpstr>
      <vt:lpstr>PowerPoint プレゼンテーション</vt:lpstr>
      <vt:lpstr>PowerPoint プレゼンテーション</vt:lpstr>
      <vt:lpstr>PowerPoint プレゼンテーション</vt:lpstr>
      <vt:lpstr>公平と効率という問題</vt:lpstr>
      <vt:lpstr>PowerPoint プレゼンテーション</vt:lpstr>
      <vt:lpstr>PowerPoint プレゼンテーション</vt:lpstr>
      <vt:lpstr>イメージ</vt:lpstr>
      <vt:lpstr>基本的な考え方</vt:lpstr>
      <vt:lpstr>避難所は共同生活の場所</vt:lpstr>
      <vt:lpstr>飼い主に求められること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ここからは支援する立場の人に関する内容になります。</vt:lpstr>
      <vt:lpstr>PowerPoint プレゼンテーション</vt:lpstr>
      <vt:lpstr>PowerPoint プレゼンテーション</vt:lpstr>
      <vt:lpstr>PowerPoint プレゼンテーション</vt:lpstr>
      <vt:lpstr>災害時のマスコミの役割・機能について</vt:lpstr>
      <vt:lpstr>PowerPoint プレゼンテーション</vt:lpstr>
      <vt:lpstr>災害時における市民への食糧提供</vt:lpstr>
      <vt:lpstr>イメージ</vt:lpstr>
      <vt:lpstr>被災地への支援</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各務原市役所</dc:creator>
  <cp:lastModifiedBy>坂澤 博光</cp:lastModifiedBy>
  <cp:revision>103</cp:revision>
  <cp:lastPrinted>2021-12-28T04:12:09Z</cp:lastPrinted>
  <dcterms:created xsi:type="dcterms:W3CDTF">2016-11-15T04:35:53Z</dcterms:created>
  <dcterms:modified xsi:type="dcterms:W3CDTF">2022-04-22T01:51:06Z</dcterms:modified>
</cp:coreProperties>
</file>