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450" r:id="rId3"/>
    <p:sldId id="443" r:id="rId4"/>
    <p:sldId id="451" r:id="rId5"/>
    <p:sldId id="454" r:id="rId6"/>
    <p:sldId id="369" r:id="rId7"/>
    <p:sldId id="452" r:id="rId8"/>
    <p:sldId id="455" r:id="rId9"/>
    <p:sldId id="456" r:id="rId10"/>
    <p:sldId id="453" r:id="rId11"/>
    <p:sldId id="449" r:id="rId12"/>
    <p:sldId id="266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4400" dirty="0">
                <a:solidFill>
                  <a:srgbClr val="FF0000"/>
                </a:solidFill>
              </a:rPr>
              <a:t>令和２年度歳入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令和２年度歳入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Sheet1!$A$2:$A$11</c:f>
              <c:strCache>
                <c:ptCount val="10"/>
                <c:pt idx="0">
                  <c:v>市税</c:v>
                </c:pt>
                <c:pt idx="1">
                  <c:v>繰入金</c:v>
                </c:pt>
                <c:pt idx="2">
                  <c:v>繰越金</c:v>
                </c:pt>
                <c:pt idx="3">
                  <c:v>その他自主</c:v>
                </c:pt>
                <c:pt idx="4">
                  <c:v>国庫支出金</c:v>
                </c:pt>
                <c:pt idx="5">
                  <c:v>県支出金</c:v>
                </c:pt>
                <c:pt idx="6">
                  <c:v>基地交付金</c:v>
                </c:pt>
                <c:pt idx="7">
                  <c:v>市債</c:v>
                </c:pt>
                <c:pt idx="8">
                  <c:v>地方交付税</c:v>
                </c:pt>
                <c:pt idx="9">
                  <c:v>その他依存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226</c:v>
                </c:pt>
                <c:pt idx="1">
                  <c:v>69</c:v>
                </c:pt>
                <c:pt idx="2">
                  <c:v>35</c:v>
                </c:pt>
                <c:pt idx="3">
                  <c:v>24</c:v>
                </c:pt>
                <c:pt idx="4">
                  <c:v>253</c:v>
                </c:pt>
                <c:pt idx="5">
                  <c:v>35</c:v>
                </c:pt>
                <c:pt idx="6">
                  <c:v>4</c:v>
                </c:pt>
                <c:pt idx="7">
                  <c:v>38</c:v>
                </c:pt>
                <c:pt idx="8">
                  <c:v>27</c:v>
                </c:pt>
                <c:pt idx="9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241755210223767"/>
          <c:y val="9.6401073069552576E-2"/>
          <c:w val="0.27928676267742919"/>
          <c:h val="0.862026233217125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 sz="4400" dirty="0">
                <a:solidFill>
                  <a:srgbClr val="FF0000"/>
                </a:solidFill>
              </a:rPr>
              <a:t>歳出（目的別）</a:t>
            </a:r>
          </a:p>
        </c:rich>
      </c:tx>
      <c:layout>
        <c:manualLayout>
          <c:xMode val="edge"/>
          <c:yMode val="edge"/>
          <c:x val="0.28343585087413925"/>
          <c:y val="1.18773935013199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818320342487305"/>
          <c:y val="0.14591377916371615"/>
          <c:w val="0.57267098357853252"/>
          <c:h val="0.8323109994171972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歳出（目的別）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Sheet1!$A$2:$A$12</c:f>
              <c:strCache>
                <c:ptCount val="11"/>
                <c:pt idx="0">
                  <c:v>議会費</c:v>
                </c:pt>
                <c:pt idx="1">
                  <c:v>総務費</c:v>
                </c:pt>
                <c:pt idx="2">
                  <c:v>民生費</c:v>
                </c:pt>
                <c:pt idx="3">
                  <c:v>衛生費</c:v>
                </c:pt>
                <c:pt idx="4">
                  <c:v>労働費</c:v>
                </c:pt>
                <c:pt idx="5">
                  <c:v>農水産費</c:v>
                </c:pt>
                <c:pt idx="6">
                  <c:v>商工費</c:v>
                </c:pt>
                <c:pt idx="7">
                  <c:v>土木費</c:v>
                </c:pt>
                <c:pt idx="8">
                  <c:v>消防費</c:v>
                </c:pt>
                <c:pt idx="9">
                  <c:v>教育費</c:v>
                </c:pt>
                <c:pt idx="10">
                  <c:v>公債費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</c:v>
                </c:pt>
                <c:pt idx="1">
                  <c:v>239</c:v>
                </c:pt>
                <c:pt idx="2">
                  <c:v>184</c:v>
                </c:pt>
                <c:pt idx="3">
                  <c:v>36</c:v>
                </c:pt>
                <c:pt idx="4">
                  <c:v>1</c:v>
                </c:pt>
                <c:pt idx="5">
                  <c:v>4</c:v>
                </c:pt>
                <c:pt idx="6">
                  <c:v>20</c:v>
                </c:pt>
                <c:pt idx="7">
                  <c:v>45</c:v>
                </c:pt>
                <c:pt idx="8">
                  <c:v>20</c:v>
                </c:pt>
                <c:pt idx="9">
                  <c:v>101</c:v>
                </c:pt>
                <c:pt idx="10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77931016065836012"/>
          <c:y val="9.4809345232964498E-2"/>
          <c:w val="0.21251760729915453"/>
          <c:h val="0.883090753417984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 sz="4400" baseline="0" dirty="0">
                <a:solidFill>
                  <a:srgbClr val="FF0000"/>
                </a:solidFill>
              </a:rPr>
              <a:t>歳出（性質別）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歳出（性質別）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Sheet1!$A$2:$A$11</c:f>
              <c:strCache>
                <c:ptCount val="10"/>
                <c:pt idx="0">
                  <c:v>人件費</c:v>
                </c:pt>
                <c:pt idx="1">
                  <c:v>扶助費</c:v>
                </c:pt>
                <c:pt idx="2">
                  <c:v>公債費</c:v>
                </c:pt>
                <c:pt idx="3">
                  <c:v>物件費</c:v>
                </c:pt>
                <c:pt idx="4">
                  <c:v>維持補修費</c:v>
                </c:pt>
                <c:pt idx="5">
                  <c:v>補助費</c:v>
                </c:pt>
                <c:pt idx="6">
                  <c:v>積立金</c:v>
                </c:pt>
                <c:pt idx="7">
                  <c:v>投資、貸付</c:v>
                </c:pt>
                <c:pt idx="8">
                  <c:v>繰り出し金</c:v>
                </c:pt>
                <c:pt idx="9">
                  <c:v>建設事業費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79</c:v>
                </c:pt>
                <c:pt idx="1">
                  <c:v>122</c:v>
                </c:pt>
                <c:pt idx="2">
                  <c:v>60</c:v>
                </c:pt>
                <c:pt idx="3">
                  <c:v>89</c:v>
                </c:pt>
                <c:pt idx="4">
                  <c:v>3</c:v>
                </c:pt>
                <c:pt idx="5">
                  <c:v>177</c:v>
                </c:pt>
                <c:pt idx="6">
                  <c:v>48</c:v>
                </c:pt>
                <c:pt idx="7">
                  <c:v>4</c:v>
                </c:pt>
                <c:pt idx="8">
                  <c:v>45</c:v>
                </c:pt>
                <c:pt idx="9">
                  <c:v>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769450961610784"/>
          <c:y val="9.4335879005105469E-2"/>
          <c:w val="0.24421008615124934"/>
          <c:h val="0.87626872832594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0.47702</cdr:x>
      <cdr:y>0.30465</cdr:y>
    </cdr:from>
    <cdr:to>
      <cdr:x>0.68093</cdr:x>
      <cdr:y>0.3907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381678" y="1932039"/>
          <a:ext cx="1873045" cy="5456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0.55449</cdr:x>
      <cdr:y>0.18411</cdr:y>
    </cdr:from>
    <cdr:to>
      <cdr:x>0.72629</cdr:x>
      <cdr:y>0.26783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5093304" y="1167617"/>
          <a:ext cx="1578068" cy="530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/>
            <a:t>２２６億</a:t>
          </a:r>
          <a:endParaRPr lang="ja-JP" altLang="en-US" sz="3200" dirty="0"/>
        </a:p>
      </cdr:txBody>
    </cdr:sp>
  </cdr:relSizeAnchor>
  <cdr:relSizeAnchor xmlns:cdr="http://schemas.openxmlformats.org/drawingml/2006/chartDrawing">
    <cdr:from>
      <cdr:x>0.61077</cdr:x>
      <cdr:y>0.753</cdr:y>
    </cdr:from>
    <cdr:to>
      <cdr:x>0.74835</cdr:x>
      <cdr:y>0.83672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5610181" y="4775373"/>
          <a:ext cx="1263741" cy="5309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/>
            <a:t>６９億</a:t>
          </a:r>
          <a:endParaRPr lang="ja-JP" altLang="en-US" sz="3200" dirty="0"/>
        </a:p>
      </cdr:txBody>
    </cdr:sp>
  </cdr:relSizeAnchor>
  <cdr:relSizeAnchor xmlns:cdr="http://schemas.openxmlformats.org/drawingml/2006/chartDrawing">
    <cdr:from>
      <cdr:x>0.52979</cdr:x>
      <cdr:y>0.88232</cdr:y>
    </cdr:from>
    <cdr:to>
      <cdr:x>0.66231</cdr:x>
      <cdr:y>0.96604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4866341" y="5595486"/>
          <a:ext cx="1217262" cy="530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/>
            <a:t>３５億</a:t>
          </a:r>
          <a:endParaRPr lang="ja-JP" altLang="en-US" sz="3200" dirty="0"/>
        </a:p>
      </cdr:txBody>
    </cdr:sp>
  </cdr:relSizeAnchor>
  <cdr:relSizeAnchor xmlns:cdr="http://schemas.openxmlformats.org/drawingml/2006/chartDrawing">
    <cdr:from>
      <cdr:x>0.43281</cdr:x>
      <cdr:y>0.91628</cdr:y>
    </cdr:from>
    <cdr:to>
      <cdr:x>0.56718</cdr:x>
      <cdr:y>1</cdr:y>
    </cdr:to>
    <cdr:sp macro="" textlink="">
      <cdr:nvSpPr>
        <cdr:cNvPr id="6" name="テキスト ボックス 5"/>
        <cdr:cNvSpPr txBox="1"/>
      </cdr:nvSpPr>
      <cdr:spPr>
        <a:xfrm xmlns:a="http://schemas.openxmlformats.org/drawingml/2006/main">
          <a:off x="3975621" y="5810870"/>
          <a:ext cx="1234255" cy="5309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/>
            <a:t>２４億</a:t>
          </a:r>
          <a:endParaRPr lang="ja-JP" altLang="en-US" sz="3200" dirty="0"/>
        </a:p>
      </cdr:txBody>
    </cdr:sp>
  </cdr:relSizeAnchor>
  <cdr:relSizeAnchor xmlns:cdr="http://schemas.openxmlformats.org/drawingml/2006/chartDrawing">
    <cdr:from>
      <cdr:x>0.01248</cdr:x>
      <cdr:y>0.76004</cdr:y>
    </cdr:from>
    <cdr:to>
      <cdr:x>0.18217</cdr:x>
      <cdr:y>0.84376</cdr:y>
    </cdr:to>
    <cdr:sp macro="" textlink="">
      <cdr:nvSpPr>
        <cdr:cNvPr id="7" name="テキスト ボックス 6"/>
        <cdr:cNvSpPr txBox="1"/>
      </cdr:nvSpPr>
      <cdr:spPr>
        <a:xfrm xmlns:a="http://schemas.openxmlformats.org/drawingml/2006/main">
          <a:off x="114672" y="4820002"/>
          <a:ext cx="1558687" cy="530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/>
            <a:t>２５３億</a:t>
          </a:r>
          <a:endParaRPr lang="ja-JP" altLang="en-US" sz="3200" dirty="0"/>
        </a:p>
      </cdr:txBody>
    </cdr:sp>
  </cdr:relSizeAnchor>
  <cdr:relSizeAnchor xmlns:cdr="http://schemas.openxmlformats.org/drawingml/2006/chartDrawing">
    <cdr:from>
      <cdr:x>0.01988</cdr:x>
      <cdr:y>0.33911</cdr:y>
    </cdr:from>
    <cdr:to>
      <cdr:x>0.15907</cdr:x>
      <cdr:y>0.42283</cdr:y>
    </cdr:to>
    <cdr:sp macro="" textlink="">
      <cdr:nvSpPr>
        <cdr:cNvPr id="8" name="テキスト ボックス 7"/>
        <cdr:cNvSpPr txBox="1"/>
      </cdr:nvSpPr>
      <cdr:spPr>
        <a:xfrm xmlns:a="http://schemas.openxmlformats.org/drawingml/2006/main">
          <a:off x="182580" y="2150570"/>
          <a:ext cx="1278529" cy="5309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/>
            <a:t>３５億</a:t>
          </a:r>
          <a:endParaRPr lang="ja-JP" altLang="en-US" sz="3200" dirty="0"/>
        </a:p>
      </cdr:txBody>
    </cdr:sp>
  </cdr:relSizeAnchor>
  <cdr:relSizeAnchor xmlns:cdr="http://schemas.openxmlformats.org/drawingml/2006/chartDrawing">
    <cdr:from>
      <cdr:x>0.07731</cdr:x>
      <cdr:y>0.25294</cdr:y>
    </cdr:from>
    <cdr:to>
      <cdr:x>0.1738</cdr:x>
      <cdr:y>0.33666</cdr:y>
    </cdr:to>
    <cdr:sp macro="" textlink="">
      <cdr:nvSpPr>
        <cdr:cNvPr id="9" name="テキスト ボックス 8"/>
        <cdr:cNvSpPr txBox="1"/>
      </cdr:nvSpPr>
      <cdr:spPr>
        <a:xfrm xmlns:a="http://schemas.openxmlformats.org/drawingml/2006/main">
          <a:off x="710172" y="1604067"/>
          <a:ext cx="886309" cy="530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/>
            <a:t>４億</a:t>
          </a:r>
          <a:endParaRPr lang="ja-JP" altLang="en-US" sz="3200" dirty="0"/>
        </a:p>
      </cdr:txBody>
    </cdr:sp>
  </cdr:relSizeAnchor>
  <cdr:relSizeAnchor xmlns:cdr="http://schemas.openxmlformats.org/drawingml/2006/chartDrawing">
    <cdr:from>
      <cdr:x>0.09326</cdr:x>
      <cdr:y>0.19188</cdr:y>
    </cdr:from>
    <cdr:to>
      <cdr:x>0.218</cdr:x>
      <cdr:y>0.2756</cdr:y>
    </cdr:to>
    <cdr:sp macro="" textlink="">
      <cdr:nvSpPr>
        <cdr:cNvPr id="10" name="テキスト ボックス 9"/>
        <cdr:cNvSpPr txBox="1"/>
      </cdr:nvSpPr>
      <cdr:spPr>
        <a:xfrm xmlns:a="http://schemas.openxmlformats.org/drawingml/2006/main">
          <a:off x="856635" y="1216845"/>
          <a:ext cx="1145799" cy="530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/>
            <a:t>３８億</a:t>
          </a:r>
          <a:endParaRPr lang="ja-JP" altLang="en-US" sz="3200" dirty="0"/>
        </a:p>
      </cdr:txBody>
    </cdr:sp>
  </cdr:relSizeAnchor>
  <cdr:relSizeAnchor xmlns:cdr="http://schemas.openxmlformats.org/drawingml/2006/chartDrawing">
    <cdr:from>
      <cdr:x>0.14079</cdr:x>
      <cdr:y>0.13023</cdr:y>
    </cdr:from>
    <cdr:to>
      <cdr:x>0.27516</cdr:x>
      <cdr:y>0.21395</cdr:y>
    </cdr:to>
    <cdr:sp macro="" textlink="">
      <cdr:nvSpPr>
        <cdr:cNvPr id="11" name="テキスト ボックス 10"/>
        <cdr:cNvSpPr txBox="1"/>
      </cdr:nvSpPr>
      <cdr:spPr>
        <a:xfrm xmlns:a="http://schemas.openxmlformats.org/drawingml/2006/main">
          <a:off x="1293249" y="825894"/>
          <a:ext cx="1234256" cy="530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/>
            <a:t>２７億</a:t>
          </a:r>
          <a:endParaRPr lang="ja-JP" altLang="en-US" sz="3200" dirty="0"/>
        </a:p>
      </cdr:txBody>
    </cdr:sp>
  </cdr:relSizeAnchor>
  <cdr:relSizeAnchor xmlns:cdr="http://schemas.openxmlformats.org/drawingml/2006/chartDrawing">
    <cdr:from>
      <cdr:x>0.25864</cdr:x>
      <cdr:y>0.09015</cdr:y>
    </cdr:from>
    <cdr:to>
      <cdr:x>0.3898</cdr:x>
      <cdr:y>0.17387</cdr:y>
    </cdr:to>
    <cdr:sp macro="" textlink="">
      <cdr:nvSpPr>
        <cdr:cNvPr id="12" name="テキスト ボックス 11"/>
        <cdr:cNvSpPr txBox="1"/>
      </cdr:nvSpPr>
      <cdr:spPr>
        <a:xfrm xmlns:a="http://schemas.openxmlformats.org/drawingml/2006/main">
          <a:off x="2375732" y="571684"/>
          <a:ext cx="1204769" cy="530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/>
            <a:t>４２億</a:t>
          </a:r>
          <a:endParaRPr lang="ja-JP" altLang="en-US" sz="3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</cdr:x>
      <cdr:y>0.34253</cdr:y>
    </cdr:from>
    <cdr:to>
      <cdr:x>0.61406</cdr:x>
      <cdr:y>0.41609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662129" y="2197510"/>
          <a:ext cx="1063523" cy="471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0.62544</cdr:x>
      <cdr:y>0.1935</cdr:y>
    </cdr:from>
    <cdr:to>
      <cdr:x>0.78519</cdr:x>
      <cdr:y>0.27396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5831796" y="1241377"/>
          <a:ext cx="1489550" cy="516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800" dirty="0"/>
            <a:t>２３９</a:t>
          </a:r>
          <a:r>
            <a:rPr lang="ja-JP" altLang="en-US" sz="2800" dirty="0" smtClean="0"/>
            <a:t>億</a:t>
          </a:r>
          <a:endParaRPr lang="en-US" altLang="ja-JP" sz="2800" dirty="0" smtClean="0"/>
        </a:p>
        <a:p xmlns:a="http://schemas.openxmlformats.org/drawingml/2006/main">
          <a:endParaRPr lang="ja-JP" altLang="en-US" sz="2800" dirty="0"/>
        </a:p>
      </cdr:txBody>
    </cdr:sp>
  </cdr:relSizeAnchor>
  <cdr:relSizeAnchor xmlns:cdr="http://schemas.openxmlformats.org/drawingml/2006/chartDrawing">
    <cdr:from>
      <cdr:x>0.59216</cdr:x>
      <cdr:y>0.88594</cdr:y>
    </cdr:from>
    <cdr:to>
      <cdr:x>0.73451</cdr:x>
      <cdr:y>0.9664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5521478" y="5683768"/>
          <a:ext cx="1327309" cy="516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800" dirty="0"/>
            <a:t>１８４</a:t>
          </a:r>
          <a:r>
            <a:rPr lang="ja-JP" altLang="en-US" sz="2800" dirty="0" smtClean="0"/>
            <a:t>億</a:t>
          </a:r>
          <a:endParaRPr lang="en-US" altLang="ja-JP" sz="2800" dirty="0" smtClean="0"/>
        </a:p>
        <a:p xmlns:a="http://schemas.openxmlformats.org/drawingml/2006/main">
          <a:endParaRPr lang="ja-JP" altLang="en-US" sz="2800" dirty="0"/>
        </a:p>
      </cdr:txBody>
    </cdr:sp>
  </cdr:relSizeAnchor>
  <cdr:relSizeAnchor xmlns:cdr="http://schemas.openxmlformats.org/drawingml/2006/chartDrawing">
    <cdr:from>
      <cdr:x>0.18087</cdr:x>
      <cdr:y>0.84627</cdr:y>
    </cdr:from>
    <cdr:to>
      <cdr:x>0.29159</cdr:x>
      <cdr:y>0.92673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1686497" y="5429295"/>
          <a:ext cx="1032382" cy="516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800" dirty="0"/>
            <a:t>36</a:t>
          </a:r>
          <a:r>
            <a:rPr lang="ja-JP" altLang="en-US" sz="2800" dirty="0" smtClean="0"/>
            <a:t>億</a:t>
          </a:r>
          <a:endParaRPr lang="en-US" altLang="ja-JP" sz="2800" dirty="0" smtClean="0"/>
        </a:p>
        <a:p xmlns:a="http://schemas.openxmlformats.org/drawingml/2006/main">
          <a:endParaRPr lang="ja-JP" altLang="en-US" sz="2800" dirty="0"/>
        </a:p>
      </cdr:txBody>
    </cdr:sp>
  </cdr:relSizeAnchor>
  <cdr:relSizeAnchor xmlns:cdr="http://schemas.openxmlformats.org/drawingml/2006/chartDrawing">
    <cdr:from>
      <cdr:x>0.15852</cdr:x>
      <cdr:y>0.78851</cdr:y>
    </cdr:from>
    <cdr:to>
      <cdr:x>0.25343</cdr:x>
      <cdr:y>0.86897</cdr:y>
    </cdr:to>
    <cdr:sp macro="" textlink="">
      <cdr:nvSpPr>
        <cdr:cNvPr id="6" name="テキスト ボックス 5"/>
        <cdr:cNvSpPr txBox="1"/>
      </cdr:nvSpPr>
      <cdr:spPr>
        <a:xfrm xmlns:a="http://schemas.openxmlformats.org/drawingml/2006/main">
          <a:off x="1478115" y="5058697"/>
          <a:ext cx="884904" cy="5161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800" dirty="0" smtClean="0"/>
            <a:t>3</a:t>
          </a:r>
          <a:r>
            <a:rPr lang="ja-JP" altLang="en-US" sz="2800" dirty="0" smtClean="0"/>
            <a:t>億</a:t>
          </a:r>
          <a:endParaRPr lang="en-US" altLang="ja-JP" sz="2800" dirty="0" smtClean="0"/>
        </a:p>
        <a:p xmlns:a="http://schemas.openxmlformats.org/drawingml/2006/main">
          <a:endParaRPr lang="ja-JP" altLang="en-US" sz="2800" dirty="0"/>
        </a:p>
      </cdr:txBody>
    </cdr:sp>
  </cdr:relSizeAnchor>
  <cdr:relSizeAnchor xmlns:cdr="http://schemas.openxmlformats.org/drawingml/2006/chartDrawing">
    <cdr:from>
      <cdr:x>0.13322</cdr:x>
      <cdr:y>0.72184</cdr:y>
    </cdr:from>
    <cdr:to>
      <cdr:x>0.23761</cdr:x>
      <cdr:y>0.8023</cdr:y>
    </cdr:to>
    <cdr:sp macro="" textlink="">
      <cdr:nvSpPr>
        <cdr:cNvPr id="7" name="テキスト ボックス 6"/>
        <cdr:cNvSpPr txBox="1"/>
      </cdr:nvSpPr>
      <cdr:spPr>
        <a:xfrm xmlns:a="http://schemas.openxmlformats.org/drawingml/2006/main">
          <a:off x="1242141" y="4630994"/>
          <a:ext cx="973394" cy="5161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800" dirty="0"/>
            <a:t>20</a:t>
          </a:r>
          <a:r>
            <a:rPr lang="ja-JP" altLang="en-US" sz="2800" dirty="0" smtClean="0"/>
            <a:t>億</a:t>
          </a:r>
          <a:endParaRPr lang="en-US" altLang="ja-JP" sz="2800" dirty="0" smtClean="0"/>
        </a:p>
        <a:p xmlns:a="http://schemas.openxmlformats.org/drawingml/2006/main">
          <a:endParaRPr lang="ja-JP" altLang="en-US" sz="2800" dirty="0"/>
        </a:p>
      </cdr:txBody>
    </cdr:sp>
  </cdr:relSizeAnchor>
  <cdr:relSizeAnchor xmlns:cdr="http://schemas.openxmlformats.org/drawingml/2006/chartDrawing">
    <cdr:from>
      <cdr:x>0.07672</cdr:x>
      <cdr:y>0.6135</cdr:y>
    </cdr:from>
    <cdr:to>
      <cdr:x>0.17953</cdr:x>
      <cdr:y>0.69396</cdr:y>
    </cdr:to>
    <cdr:sp macro="" textlink="">
      <cdr:nvSpPr>
        <cdr:cNvPr id="8" name="テキスト ボックス 7"/>
        <cdr:cNvSpPr txBox="1"/>
      </cdr:nvSpPr>
      <cdr:spPr>
        <a:xfrm xmlns:a="http://schemas.openxmlformats.org/drawingml/2006/main">
          <a:off x="715338" y="3935923"/>
          <a:ext cx="958627" cy="516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800" dirty="0"/>
            <a:t>45</a:t>
          </a:r>
          <a:r>
            <a:rPr lang="ja-JP" altLang="en-US" sz="2800" dirty="0" smtClean="0"/>
            <a:t>億</a:t>
          </a:r>
          <a:endParaRPr lang="en-US" altLang="ja-JP" sz="2800" dirty="0" smtClean="0"/>
        </a:p>
        <a:p xmlns:a="http://schemas.openxmlformats.org/drawingml/2006/main">
          <a:endParaRPr lang="ja-JP" altLang="en-US" sz="2800" dirty="0"/>
        </a:p>
      </cdr:txBody>
    </cdr:sp>
  </cdr:relSizeAnchor>
  <cdr:relSizeAnchor xmlns:cdr="http://schemas.openxmlformats.org/drawingml/2006/chartDrawing">
    <cdr:from>
      <cdr:x>0.08204</cdr:x>
      <cdr:y>0.5</cdr:y>
    </cdr:from>
    <cdr:to>
      <cdr:x>0.18125</cdr:x>
      <cdr:y>0.58046</cdr:y>
    </cdr:to>
    <cdr:sp macro="" textlink="">
      <cdr:nvSpPr>
        <cdr:cNvPr id="9" name="テキスト ボックス 8"/>
        <cdr:cNvSpPr txBox="1"/>
      </cdr:nvSpPr>
      <cdr:spPr>
        <a:xfrm xmlns:a="http://schemas.openxmlformats.org/drawingml/2006/main">
          <a:off x="765001" y="3207774"/>
          <a:ext cx="924994" cy="516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800" dirty="0"/>
            <a:t>2</a:t>
          </a:r>
          <a:r>
            <a:rPr lang="ja-JP" altLang="en-US" sz="2800" dirty="0" smtClean="0"/>
            <a:t>億</a:t>
          </a:r>
          <a:endParaRPr lang="en-US" altLang="ja-JP" sz="2800" dirty="0" smtClean="0"/>
        </a:p>
        <a:p xmlns:a="http://schemas.openxmlformats.org/drawingml/2006/main">
          <a:endParaRPr lang="ja-JP" altLang="en-US" sz="2800" dirty="0"/>
        </a:p>
      </cdr:txBody>
    </cdr:sp>
  </cdr:relSizeAnchor>
  <cdr:relSizeAnchor xmlns:cdr="http://schemas.openxmlformats.org/drawingml/2006/chartDrawing">
    <cdr:from>
      <cdr:x>0.27083</cdr:x>
      <cdr:y>0.1069</cdr:y>
    </cdr:from>
    <cdr:to>
      <cdr:x>0.37838</cdr:x>
      <cdr:y>0.18736</cdr:y>
    </cdr:to>
    <cdr:sp macro="" textlink="">
      <cdr:nvSpPr>
        <cdr:cNvPr id="10" name="テキスト ボックス 9"/>
        <cdr:cNvSpPr txBox="1"/>
      </cdr:nvSpPr>
      <cdr:spPr>
        <a:xfrm xmlns:a="http://schemas.openxmlformats.org/drawingml/2006/main">
          <a:off x="2525249" y="685800"/>
          <a:ext cx="1002893" cy="5161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800" dirty="0"/>
            <a:t>60</a:t>
          </a:r>
          <a:r>
            <a:rPr lang="ja-JP" altLang="en-US" sz="2800" dirty="0" smtClean="0"/>
            <a:t>億</a:t>
          </a:r>
          <a:endParaRPr lang="en-US" altLang="ja-JP" sz="2800" dirty="0" smtClean="0"/>
        </a:p>
        <a:p xmlns:a="http://schemas.openxmlformats.org/drawingml/2006/main">
          <a:endParaRPr lang="ja-JP" altLang="en-US" sz="2800" dirty="0"/>
        </a:p>
      </cdr:txBody>
    </cdr:sp>
  </cdr:relSizeAnchor>
  <cdr:relSizeAnchor xmlns:cdr="http://schemas.openxmlformats.org/drawingml/2006/chartDrawing">
    <cdr:from>
      <cdr:x>0.10474</cdr:x>
      <cdr:y>0.28851</cdr:y>
    </cdr:from>
    <cdr:to>
      <cdr:x>0.23286</cdr:x>
      <cdr:y>0.36897</cdr:y>
    </cdr:to>
    <cdr:sp macro="" textlink="">
      <cdr:nvSpPr>
        <cdr:cNvPr id="11" name="テキスト ボックス 10"/>
        <cdr:cNvSpPr txBox="1"/>
      </cdr:nvSpPr>
      <cdr:spPr>
        <a:xfrm xmlns:a="http://schemas.openxmlformats.org/drawingml/2006/main">
          <a:off x="976668" y="1850922"/>
          <a:ext cx="1194620" cy="5161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800" dirty="0"/>
            <a:t>101</a:t>
          </a:r>
          <a:r>
            <a:rPr lang="ja-JP" altLang="en-US" sz="2800" dirty="0" smtClean="0"/>
            <a:t>億</a:t>
          </a:r>
          <a:endParaRPr lang="en-US" altLang="ja-JP" sz="2800" dirty="0" smtClean="0"/>
        </a:p>
        <a:p xmlns:a="http://schemas.openxmlformats.org/drawingml/2006/main">
          <a:endParaRPr lang="ja-JP" altLang="en-US" sz="2800" dirty="0"/>
        </a:p>
      </cdr:txBody>
    </cdr:sp>
  </cdr:relSizeAnchor>
  <cdr:relSizeAnchor xmlns:cdr="http://schemas.openxmlformats.org/drawingml/2006/chartDrawing">
    <cdr:from>
      <cdr:x>0.42724</cdr:x>
      <cdr:y>0.08851</cdr:y>
    </cdr:from>
    <cdr:to>
      <cdr:x>0.52531</cdr:x>
      <cdr:y>0.16897</cdr:y>
    </cdr:to>
    <cdr:sp macro="" textlink="">
      <cdr:nvSpPr>
        <cdr:cNvPr id="12" name="テキスト ボックス 11"/>
        <cdr:cNvSpPr txBox="1"/>
      </cdr:nvSpPr>
      <cdr:spPr>
        <a:xfrm xmlns:a="http://schemas.openxmlformats.org/drawingml/2006/main">
          <a:off x="3983700" y="567813"/>
          <a:ext cx="914403" cy="5161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800" dirty="0" smtClean="0"/>
            <a:t>3</a:t>
          </a:r>
          <a:r>
            <a:rPr lang="ja-JP" altLang="en-US" sz="2800" dirty="0" smtClean="0"/>
            <a:t>億</a:t>
          </a:r>
          <a:endParaRPr lang="en-US" altLang="ja-JP" sz="2800" dirty="0" smtClean="0"/>
        </a:p>
        <a:p xmlns:a="http://schemas.openxmlformats.org/drawingml/2006/main">
          <a:endParaRPr lang="ja-JP" altLang="en-US" sz="2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0.47614</cdr:x>
      <cdr:y>0.10569</cdr:y>
    </cdr:from>
    <cdr:to>
      <cdr:x>0.60149</cdr:x>
      <cdr:y>0.18634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481804" y="676532"/>
          <a:ext cx="1179888" cy="516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3200" dirty="0" smtClean="0"/>
            <a:t>79</a:t>
          </a:r>
          <a:r>
            <a:rPr lang="ja-JP" altLang="en-US" sz="3200" dirty="0" smtClean="0"/>
            <a:t>億</a:t>
          </a:r>
          <a:endParaRPr lang="ja-JP" altLang="en-US" sz="3200" dirty="0"/>
        </a:p>
      </cdr:txBody>
    </cdr:sp>
  </cdr:relSizeAnchor>
  <cdr:relSizeAnchor xmlns:cdr="http://schemas.openxmlformats.org/drawingml/2006/chartDrawing">
    <cdr:from>
      <cdr:x>0.63272</cdr:x>
      <cdr:y>0.31875</cdr:y>
    </cdr:from>
    <cdr:to>
      <cdr:x>0.77548</cdr:x>
      <cdr:y>0.3994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5955625" y="2040232"/>
          <a:ext cx="1343764" cy="51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3200" dirty="0"/>
            <a:t>122</a:t>
          </a:r>
          <a:r>
            <a:rPr lang="ja-JP" altLang="en-US" sz="3200" dirty="0" smtClean="0"/>
            <a:t>億</a:t>
          </a:r>
          <a:endParaRPr lang="ja-JP" altLang="en-US" sz="3200" dirty="0"/>
        </a:p>
      </cdr:txBody>
    </cdr:sp>
  </cdr:relSizeAnchor>
  <cdr:relSizeAnchor xmlns:cdr="http://schemas.openxmlformats.org/drawingml/2006/chartDrawing">
    <cdr:from>
      <cdr:x>0.63607</cdr:x>
      <cdr:y>0.71127</cdr:y>
    </cdr:from>
    <cdr:to>
      <cdr:x>0.75532</cdr:x>
      <cdr:y>0.79191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5987213" y="4552699"/>
          <a:ext cx="1122470" cy="516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3200" dirty="0"/>
            <a:t>60</a:t>
          </a:r>
          <a:r>
            <a:rPr lang="ja-JP" altLang="en-US" sz="3200" dirty="0" smtClean="0"/>
            <a:t>億</a:t>
          </a:r>
          <a:endParaRPr lang="ja-JP" altLang="en-US" sz="3200" dirty="0"/>
        </a:p>
      </cdr:txBody>
    </cdr:sp>
  </cdr:relSizeAnchor>
  <cdr:relSizeAnchor xmlns:cdr="http://schemas.openxmlformats.org/drawingml/2006/chartDrawing">
    <cdr:from>
      <cdr:x>0.52328</cdr:x>
      <cdr:y>0.88567</cdr:y>
    </cdr:from>
    <cdr:to>
      <cdr:x>0.64863</cdr:x>
      <cdr:y>0.96631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4925493" y="5669002"/>
          <a:ext cx="1179888" cy="516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3200" dirty="0"/>
            <a:t>8</a:t>
          </a:r>
          <a:r>
            <a:rPr lang="en-US" altLang="ja-JP" sz="3200" dirty="0" smtClean="0"/>
            <a:t>9</a:t>
          </a:r>
          <a:r>
            <a:rPr lang="ja-JP" altLang="en-US" sz="3200" dirty="0" smtClean="0"/>
            <a:t>億</a:t>
          </a:r>
          <a:endParaRPr lang="ja-JP" altLang="en-US" sz="3200" dirty="0"/>
        </a:p>
      </cdr:txBody>
    </cdr:sp>
  </cdr:relSizeAnchor>
  <cdr:relSizeAnchor xmlns:cdr="http://schemas.openxmlformats.org/drawingml/2006/chartDrawing">
    <cdr:from>
      <cdr:x>0.39299</cdr:x>
      <cdr:y>0.91936</cdr:y>
    </cdr:from>
    <cdr:to>
      <cdr:x>0.48874</cdr:x>
      <cdr:y>1</cdr:y>
    </cdr:to>
    <cdr:sp macro="" textlink="">
      <cdr:nvSpPr>
        <cdr:cNvPr id="6" name="テキスト ボックス 5"/>
        <cdr:cNvSpPr txBox="1"/>
      </cdr:nvSpPr>
      <cdr:spPr>
        <a:xfrm xmlns:a="http://schemas.openxmlformats.org/drawingml/2006/main">
          <a:off x="3699155" y="5884638"/>
          <a:ext cx="901271" cy="516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3200" dirty="0"/>
            <a:t>3</a:t>
          </a:r>
          <a:r>
            <a:rPr lang="ja-JP" altLang="en-US" sz="3200" dirty="0" smtClean="0"/>
            <a:t>億</a:t>
          </a:r>
          <a:endParaRPr lang="ja-JP" altLang="en-US" sz="3200" dirty="0"/>
        </a:p>
      </cdr:txBody>
    </cdr:sp>
  </cdr:relSizeAnchor>
  <cdr:relSizeAnchor xmlns:cdr="http://schemas.openxmlformats.org/drawingml/2006/chartDrawing">
    <cdr:from>
      <cdr:x>0.0512</cdr:x>
      <cdr:y>0.75738</cdr:y>
    </cdr:from>
    <cdr:to>
      <cdr:x>0.19082</cdr:x>
      <cdr:y>0.83802</cdr:y>
    </cdr:to>
    <cdr:sp macro="" textlink="">
      <cdr:nvSpPr>
        <cdr:cNvPr id="7" name="テキスト ボックス 6"/>
        <cdr:cNvSpPr txBox="1"/>
      </cdr:nvSpPr>
      <cdr:spPr>
        <a:xfrm xmlns:a="http://schemas.openxmlformats.org/drawingml/2006/main">
          <a:off x="481919" y="4847862"/>
          <a:ext cx="1314208" cy="516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3200" dirty="0"/>
            <a:t>177</a:t>
          </a:r>
          <a:r>
            <a:rPr lang="ja-JP" altLang="en-US" sz="3200" dirty="0" smtClean="0"/>
            <a:t>億</a:t>
          </a:r>
          <a:endParaRPr lang="ja-JP" altLang="en-US" sz="3200" dirty="0"/>
        </a:p>
      </cdr:txBody>
    </cdr:sp>
  </cdr:relSizeAnchor>
  <cdr:relSizeAnchor xmlns:cdr="http://schemas.openxmlformats.org/drawingml/2006/chartDrawing">
    <cdr:from>
      <cdr:x>0.01318</cdr:x>
      <cdr:y>0.45968</cdr:y>
    </cdr:from>
    <cdr:to>
      <cdr:x>0.13029</cdr:x>
      <cdr:y>0.54032</cdr:y>
    </cdr:to>
    <cdr:sp macro="" textlink="">
      <cdr:nvSpPr>
        <cdr:cNvPr id="8" name="テキスト ボックス 7"/>
        <cdr:cNvSpPr txBox="1"/>
      </cdr:nvSpPr>
      <cdr:spPr>
        <a:xfrm xmlns:a="http://schemas.openxmlformats.org/drawingml/2006/main">
          <a:off x="124020" y="2942318"/>
          <a:ext cx="1102335" cy="516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3200" dirty="0"/>
            <a:t>48</a:t>
          </a:r>
          <a:r>
            <a:rPr lang="ja-JP" altLang="en-US" sz="3200" dirty="0" smtClean="0"/>
            <a:t>億</a:t>
          </a:r>
          <a:endParaRPr lang="ja-JP" altLang="en-US" sz="3200" dirty="0"/>
        </a:p>
      </cdr:txBody>
    </cdr:sp>
  </cdr:relSizeAnchor>
  <cdr:relSizeAnchor xmlns:cdr="http://schemas.openxmlformats.org/drawingml/2006/chartDrawing">
    <cdr:from>
      <cdr:x>0.03464</cdr:x>
      <cdr:y>0.3606</cdr:y>
    </cdr:from>
    <cdr:to>
      <cdr:x>0.15999</cdr:x>
      <cdr:y>0.44124</cdr:y>
    </cdr:to>
    <cdr:sp macro="" textlink="">
      <cdr:nvSpPr>
        <cdr:cNvPr id="9" name="テキスト ボックス 8"/>
        <cdr:cNvSpPr txBox="1"/>
      </cdr:nvSpPr>
      <cdr:spPr>
        <a:xfrm xmlns:a="http://schemas.openxmlformats.org/drawingml/2006/main">
          <a:off x="326103" y="2308122"/>
          <a:ext cx="1179871" cy="5161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3200" dirty="0"/>
            <a:t>4</a:t>
          </a:r>
          <a:r>
            <a:rPr lang="ja-JP" altLang="en-US" sz="3200" dirty="0" smtClean="0"/>
            <a:t>億</a:t>
          </a:r>
          <a:endParaRPr lang="ja-JP" altLang="en-US" sz="3200" dirty="0"/>
        </a:p>
      </cdr:txBody>
    </cdr:sp>
  </cdr:relSizeAnchor>
  <cdr:relSizeAnchor xmlns:cdr="http://schemas.openxmlformats.org/drawingml/2006/chartDrawing">
    <cdr:from>
      <cdr:x>0.05345</cdr:x>
      <cdr:y>0.26613</cdr:y>
    </cdr:from>
    <cdr:to>
      <cdr:x>0.1788</cdr:x>
      <cdr:y>0.34677</cdr:y>
    </cdr:to>
    <cdr:sp macro="" textlink="">
      <cdr:nvSpPr>
        <cdr:cNvPr id="10" name="テキスト ボックス 9"/>
        <cdr:cNvSpPr txBox="1"/>
      </cdr:nvSpPr>
      <cdr:spPr>
        <a:xfrm xmlns:a="http://schemas.openxmlformats.org/drawingml/2006/main">
          <a:off x="503084" y="1703438"/>
          <a:ext cx="1179871" cy="5161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3200" dirty="0"/>
            <a:t>45</a:t>
          </a:r>
          <a:r>
            <a:rPr lang="ja-JP" altLang="en-US" sz="3200" dirty="0" smtClean="0"/>
            <a:t>億</a:t>
          </a:r>
          <a:endParaRPr lang="ja-JP" altLang="en-US" sz="3200" dirty="0"/>
        </a:p>
      </cdr:txBody>
    </cdr:sp>
  </cdr:relSizeAnchor>
  <cdr:relSizeAnchor xmlns:cdr="http://schemas.openxmlformats.org/drawingml/2006/chartDrawing">
    <cdr:from>
      <cdr:x>0.16469</cdr:x>
      <cdr:y>0.12788</cdr:y>
    </cdr:from>
    <cdr:to>
      <cdr:x>0.29004</cdr:x>
      <cdr:y>0.20853</cdr:y>
    </cdr:to>
    <cdr:sp macro="" textlink="">
      <cdr:nvSpPr>
        <cdr:cNvPr id="11" name="テキスト ボックス 10"/>
        <cdr:cNvSpPr txBox="1"/>
      </cdr:nvSpPr>
      <cdr:spPr>
        <a:xfrm xmlns:a="http://schemas.openxmlformats.org/drawingml/2006/main">
          <a:off x="1550219" y="818535"/>
          <a:ext cx="1179871" cy="5161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3200" dirty="0"/>
            <a:t>87</a:t>
          </a:r>
          <a:r>
            <a:rPr lang="ja-JP" altLang="en-US" sz="3200" dirty="0" smtClean="0"/>
            <a:t>億</a:t>
          </a:r>
          <a:endParaRPr lang="ja-JP" altLang="en-US" sz="3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426DD-DFF0-4CE3-B1DB-FA22DC14819D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17080-ECDD-4669-80EB-C5EE2A90E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2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17080-ECDD-4669-80EB-C5EE2A90EE6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996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2021/10/21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32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2021/10/21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14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2021/10/21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10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2021/10/21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30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2021/10/21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8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2021/10/21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72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2021/10/21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67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2021/10/21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840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2021/10/21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5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2021/10/21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82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2021/10/21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015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35DE-4789-4568-B2B9-D88FA3D035B6}" type="datetimeFigureOut">
              <a:rPr kumimoji="1" lang="ja-JP" altLang="en-US" smtClean="0"/>
              <a:t>2021/10/21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7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44462" y="1714792"/>
            <a:ext cx="6705600" cy="976893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第３４回市政報告会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94090" y="4291530"/>
            <a:ext cx="4606344" cy="1510873"/>
          </a:xfrm>
        </p:spPr>
        <p:txBody>
          <a:bodyPr/>
          <a:lstStyle/>
          <a:p>
            <a:r>
              <a:rPr lang="ja-JP" altLang="en-US" sz="3600" dirty="0" smtClean="0"/>
              <a:t>令和３年１０</a:t>
            </a:r>
            <a:r>
              <a:rPr kumimoji="1" lang="ja-JP" altLang="en-US" sz="3600" dirty="0" smtClean="0"/>
              <a:t>月２３日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市議会議員　坂澤博光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083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91685" y="437882"/>
            <a:ext cx="5628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各委員会における情報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33341" y="1403797"/>
            <a:ext cx="85000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err="1" smtClean="0"/>
              <a:t>かか</a:t>
            </a:r>
            <a:r>
              <a:rPr kumimoji="1" lang="ja-JP" altLang="en-US" sz="3600" dirty="0" smtClean="0"/>
              <a:t>みがはらオープンクラスの今後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・本市の魅力発信や移住定住の促進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・５２６件の相談、５３世帯が移住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・窓口を新庁舎に移転（令和４年度から）</a:t>
            </a:r>
            <a:endParaRPr lang="en-US" altLang="ja-JP" sz="3600" dirty="0" smtClean="0"/>
          </a:p>
          <a:p>
            <a:r>
              <a:rPr lang="ja-JP" altLang="en-US" sz="3600" dirty="0" smtClean="0"/>
              <a:t>東海中央病院からの報告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・</a:t>
            </a:r>
            <a:r>
              <a:rPr lang="ja-JP" altLang="en-US" sz="3600" dirty="0" smtClean="0"/>
              <a:t>市民病院</a:t>
            </a:r>
            <a:r>
              <a:rPr lang="ja-JP" altLang="en-US" sz="3600" dirty="0" smtClean="0">
                <a:solidFill>
                  <a:srgbClr val="FF0000"/>
                </a:solidFill>
              </a:rPr>
              <a:t>的</a:t>
            </a:r>
            <a:r>
              <a:rPr lang="ja-JP" altLang="en-US" sz="3600" dirty="0" smtClean="0"/>
              <a:t>な扱い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・救急車受入れ（３</a:t>
            </a:r>
            <a:r>
              <a:rPr lang="en-US" altLang="ja-JP" sz="3600" dirty="0" smtClean="0"/>
              <a:t>,</a:t>
            </a:r>
            <a:r>
              <a:rPr lang="ja-JP" altLang="en-US" sz="3600" dirty="0" smtClean="0"/>
              <a:t>０１４件）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６５件増）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・</a:t>
            </a:r>
            <a:r>
              <a:rPr lang="en-US" altLang="ja-JP" sz="3600" dirty="0" smtClean="0"/>
              <a:t>PCR</a:t>
            </a:r>
            <a:r>
              <a:rPr lang="ja-JP" altLang="en-US" sz="3600" dirty="0" smtClean="0"/>
              <a:t>検査（２</a:t>
            </a:r>
            <a:r>
              <a:rPr lang="en-US" altLang="ja-JP" sz="3600" dirty="0" smtClean="0"/>
              <a:t>,</a:t>
            </a:r>
            <a:r>
              <a:rPr lang="ja-JP" altLang="en-US" sz="3600" dirty="0" smtClean="0"/>
              <a:t>５５１件）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　・</a:t>
            </a:r>
            <a:r>
              <a:rPr kumimoji="1" lang="en-US" altLang="ja-JP" sz="3600" dirty="0" smtClean="0"/>
              <a:t>MRI</a:t>
            </a:r>
            <a:r>
              <a:rPr kumimoji="1" lang="ja-JP" altLang="en-US" sz="3600" dirty="0" smtClean="0"/>
              <a:t>などの高額医療機器の購入に支援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186004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20850" y="193183"/>
            <a:ext cx="68515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意見書の提出（議員提案）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88642" y="1223493"/>
            <a:ext cx="1262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内容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88642" y="3371878"/>
            <a:ext cx="1262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背景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46220" y="4172755"/>
            <a:ext cx="88220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平成２１年から出産時に４２万円支給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出産にかかる費用は増加（実態）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安心して子どもを産み育てる環境整備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46221" y="1967525"/>
            <a:ext cx="9298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出産一時金を出産費用の実態を踏まえた額に引き上げる意見書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7549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49879" y="159063"/>
            <a:ext cx="4139069" cy="897005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１２</a:t>
            </a:r>
            <a:r>
              <a:rPr kumimoji="1" lang="ja-JP" altLang="en-US" dirty="0" smtClean="0">
                <a:solidFill>
                  <a:srgbClr val="0070C0"/>
                </a:solidFill>
              </a:rPr>
              <a:t>議会（</a:t>
            </a:r>
            <a:r>
              <a:rPr lang="ja-JP" altLang="en-US" dirty="0">
                <a:solidFill>
                  <a:srgbClr val="0070C0"/>
                </a:solidFill>
              </a:rPr>
              <a:t>新庁舎</a:t>
            </a:r>
            <a:r>
              <a:rPr kumimoji="1" lang="ja-JP" altLang="en-US" dirty="0" smtClean="0">
                <a:solidFill>
                  <a:srgbClr val="0070C0"/>
                </a:solidFill>
              </a:rPr>
              <a:t>）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46064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4200" dirty="0" smtClean="0">
                <a:solidFill>
                  <a:srgbClr val="FF0000"/>
                </a:solidFill>
              </a:rPr>
              <a:t>開会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８月２</a:t>
            </a:r>
            <a:r>
              <a:rPr lang="en-US" altLang="ja-JP" sz="3900" dirty="0" smtClean="0"/>
              <a:t>6</a:t>
            </a:r>
            <a:r>
              <a:rPr lang="ja-JP" altLang="en-US" sz="3900" dirty="0" smtClean="0"/>
              <a:t>日（金）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・一般質問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１２月</a:t>
            </a:r>
            <a:r>
              <a:rPr lang="ja-JP" altLang="en-US" sz="3900" dirty="0"/>
              <a:t>９</a:t>
            </a:r>
            <a:r>
              <a:rPr lang="ja-JP" altLang="en-US" sz="3900" dirty="0" smtClean="0"/>
              <a:t>日（木）、１０日（金）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4200" dirty="0" smtClean="0">
                <a:solidFill>
                  <a:srgbClr val="FF0000"/>
                </a:solidFill>
              </a:rPr>
              <a:t>・常任委員会</a:t>
            </a:r>
            <a:endParaRPr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900" dirty="0" smtClean="0"/>
              <a:t>民生１２月１５日（水）、経済教育：１５日（水）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建設水道：１６日（木）、総務：１６日（木）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・閉会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１２月２１日（火）</a:t>
            </a:r>
            <a:endParaRPr kumimoji="1" lang="ja-JP" altLang="en-US" sz="3900" dirty="0"/>
          </a:p>
        </p:txBody>
      </p:sp>
    </p:spTree>
    <p:extLst>
      <p:ext uri="{BB962C8B-B14F-4D97-AF65-F5344CB8AC3E}">
        <p14:creationId xmlns:p14="http://schemas.microsoft.com/office/powerpoint/2010/main" val="3928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89407" y="310810"/>
            <a:ext cx="70962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令和２年度一般会計の決算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97735" y="1176127"/>
            <a:ext cx="107924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歳入：約７５４億円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歳出：約７１３億円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新型コロナウイルスの影響により約２００億円</a:t>
            </a:r>
            <a:r>
              <a:rPr kumimoji="1" lang="ja-JP" altLang="en-US" sz="3600" dirty="0" smtClean="0"/>
              <a:t>増加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事業中止に伴う約１億８</a:t>
            </a:r>
            <a:r>
              <a:rPr lang="en-US" altLang="ja-JP" sz="3600" dirty="0" smtClean="0"/>
              <a:t>,</a:t>
            </a:r>
            <a:r>
              <a:rPr lang="ja-JP" altLang="en-US" sz="3600" dirty="0" smtClean="0"/>
              <a:t>０００万円は財政調整基金へ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基金残高：２６３億円、借入残高：２５３億円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97733" y="4301543"/>
            <a:ext cx="90796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・自主財源：依存財源＝４７％：５３％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（昨年度、６１％：３９％）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・実質公債費</a:t>
            </a:r>
            <a:r>
              <a:rPr lang="ja-JP" altLang="en-US" sz="3600" dirty="0" smtClean="0"/>
              <a:t>比率：２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０％（昨年度、０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０％</a:t>
            </a:r>
            <a:r>
              <a:rPr lang="ja-JP" altLang="en-US" sz="3600" dirty="0" smtClean="0"/>
              <a:t>）</a:t>
            </a:r>
            <a:endParaRPr lang="en-US" altLang="ja-JP" sz="3600" dirty="0" smtClean="0"/>
          </a:p>
          <a:p>
            <a:r>
              <a:rPr lang="ja-JP" altLang="en-US" sz="3600" dirty="0" smtClean="0"/>
              <a:t>テールヘビー償還による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265780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1828736989"/>
              </p:ext>
            </p:extLst>
          </p:nvPr>
        </p:nvGraphicFramePr>
        <p:xfrm>
          <a:off x="2019122" y="206477"/>
          <a:ext cx="9185498" cy="634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066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1618655940"/>
              </p:ext>
            </p:extLst>
          </p:nvPr>
        </p:nvGraphicFramePr>
        <p:xfrm>
          <a:off x="2032000" y="162232"/>
          <a:ext cx="9324258" cy="6415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014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2373006"/>
              </p:ext>
            </p:extLst>
          </p:nvPr>
        </p:nvGraphicFramePr>
        <p:xfrm>
          <a:off x="2032000" y="176981"/>
          <a:ext cx="9412748" cy="640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496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5916" y="360777"/>
            <a:ext cx="10019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令和３年度補正予算（約８億５</a:t>
            </a:r>
            <a:r>
              <a:rPr lang="en-US" altLang="ja-JP" sz="4400" dirty="0" smtClean="0">
                <a:solidFill>
                  <a:srgbClr val="FF0000"/>
                </a:solidFill>
              </a:rPr>
              <a:t>,</a:t>
            </a:r>
            <a:r>
              <a:rPr lang="ja-JP" altLang="en-US" sz="4400" dirty="0" smtClean="0">
                <a:solidFill>
                  <a:srgbClr val="FF0000"/>
                </a:solidFill>
              </a:rPr>
              <a:t>０００万円）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14826" y="1830246"/>
            <a:ext cx="114594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・衣服に貼る二次元バーコード付き見守りシールの配布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・コロナ離職者の介護職へ就職した際の祝い金や報奨金</a:t>
            </a:r>
            <a:endParaRPr lang="en-US" altLang="ja-JP" sz="3600" dirty="0" smtClean="0"/>
          </a:p>
          <a:p>
            <a:r>
              <a:rPr lang="ja-JP" altLang="en-US" sz="3600" dirty="0" smtClean="0"/>
              <a:t>・中学生以下の子ども、妊婦へのインフルエンザワクチン接種費用の助成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・キャッシュレス決済した場合、２０ポイントを利用者に還元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・新事業への取り組み、販路開拓の際の上乗せ助成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・航空宇宙博物館などにおけるマルシェの開催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0303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015689" y="117678"/>
            <a:ext cx="76629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ふるさと納税（４億５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,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０００万円）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66208" y="1381123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平成２０年：１０件（１４５万円）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令和元年度：２６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１４９件（６億８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５００万円）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66208" y="3228652"/>
            <a:ext cx="85644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・小中、特別支援学校施設整備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・リサイクル施設管理費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・休日急病診療所運営費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・緊急通報システム設置事業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2930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807594" y="528034"/>
            <a:ext cx="8345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一般質問（予定したがキャンセル）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0456" y="1557910"/>
            <a:ext cx="1249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質問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0455" y="4481848"/>
            <a:ext cx="1249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回答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48495" y="1557910"/>
            <a:ext cx="10393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ニセ電話詐欺の被害から市民を守る取り組み（現在）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0455" y="1557910"/>
            <a:ext cx="1249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質問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48495" y="3219719"/>
            <a:ext cx="103932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・出前講座により市民への呼びかけ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・広報誌、ウェブサイトにおける注意喚起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・地域安全ニュースの全戸配布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・消費生活相談員の研修参加により相談機能の充実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・ニセ電話詐欺の未然防止の広報、啓発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1131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82840" y="1004552"/>
            <a:ext cx="1029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ニセ電話詐欺の被害から市民を守る取り組み（今後）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3335" y="3696855"/>
            <a:ext cx="1210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回答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3335" y="1004552"/>
            <a:ext cx="1210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質問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92688" y="2034862"/>
            <a:ext cx="102945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・通話録音装置は警察で平成２９年度より無料貸し出しをしているので、設置費用の補助制度の導入について研究していく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・留守番機能や通話録音機能の活用の周知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・警察が実施する防犯講話を市経由で申し込みできるようにする（１０</a:t>
            </a:r>
            <a:r>
              <a:rPr kumimoji="1" lang="en-US" altLang="ja-JP" sz="3600" dirty="0" smtClean="0"/>
              <a:t>/</a:t>
            </a:r>
            <a:r>
              <a:rPr kumimoji="1" lang="ja-JP" altLang="en-US" sz="3600" dirty="0" smtClean="0"/>
              <a:t>１５広報誌）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・市ウエブサイトへ啓発記事の掲載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983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23844</TotalTime>
  <Words>501</Words>
  <Application>Microsoft Office PowerPoint</Application>
  <PresentationFormat>ワイド画面</PresentationFormat>
  <Paragraphs>105</Paragraphs>
  <Slides>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Office テーマ</vt:lpstr>
      <vt:lpstr>第３４回市政報告会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１２議会（新庁舎）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第3回市政報告会</dc:title>
  <dc:creator>hiromitsu</dc:creator>
  <cp:lastModifiedBy>坂澤 博光</cp:lastModifiedBy>
  <cp:revision>1539</cp:revision>
  <dcterms:created xsi:type="dcterms:W3CDTF">2013-10-16T10:26:16Z</dcterms:created>
  <dcterms:modified xsi:type="dcterms:W3CDTF">2021-10-21T01:50:25Z</dcterms:modified>
</cp:coreProperties>
</file>