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369" r:id="rId3"/>
    <p:sldId id="443" r:id="rId4"/>
    <p:sldId id="444" r:id="rId5"/>
    <p:sldId id="445" r:id="rId6"/>
    <p:sldId id="446" r:id="rId7"/>
    <p:sldId id="447" r:id="rId8"/>
    <p:sldId id="448" r:id="rId9"/>
    <p:sldId id="449" r:id="rId10"/>
    <p:sldId id="441" r:id="rId11"/>
    <p:sldId id="442" r:id="rId12"/>
    <p:sldId id="266" r:id="rId1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2426DD-DFF0-4CE3-B1DB-FA22DC14819D}" type="datetimeFigureOut">
              <a:rPr kumimoji="1" lang="ja-JP" altLang="en-US" smtClean="0"/>
              <a:t>2021/7/31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417080-ECDD-4669-80EB-C5EE2A90EE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24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17080-ECDD-4669-80EB-C5EE2A90EE6B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8996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2021/7/31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43211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2021/7/31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81475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2021/7/31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01068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2021/7/31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23078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2021/7/31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7870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2021/7/31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47240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2021/7/31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66710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2021/7/31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28409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2021/7/31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47508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2021/7/31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88275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2021/7/31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40158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E35DE-4789-4568-B2B9-D88FA3D035B6}" type="datetimeFigureOut">
              <a:rPr kumimoji="1" lang="ja-JP" altLang="en-US" smtClean="0"/>
              <a:t>2021/7/31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5724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644462" y="1714792"/>
            <a:ext cx="6705600" cy="976893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rgbClr val="0070C0"/>
                </a:solidFill>
              </a:rPr>
              <a:t>第３３回市政報告会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694090" y="4291530"/>
            <a:ext cx="4606344" cy="1510873"/>
          </a:xfrm>
        </p:spPr>
        <p:txBody>
          <a:bodyPr/>
          <a:lstStyle/>
          <a:p>
            <a:r>
              <a:rPr lang="ja-JP" altLang="en-US" sz="3600" dirty="0" smtClean="0"/>
              <a:t>令和３年７</a:t>
            </a:r>
            <a:r>
              <a:rPr kumimoji="1" lang="ja-JP" altLang="en-US" sz="3600" dirty="0" smtClean="0"/>
              <a:t>月３１日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市議会議員　坂澤博光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90838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451538" y="347729"/>
            <a:ext cx="45333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>
                <a:solidFill>
                  <a:srgbClr val="FF0000"/>
                </a:solidFill>
              </a:rPr>
              <a:t>防災</a:t>
            </a:r>
            <a:r>
              <a:rPr kumimoji="1" lang="ja-JP" altLang="en-US" sz="4400" dirty="0" smtClean="0">
                <a:solidFill>
                  <a:srgbClr val="FF0000"/>
                </a:solidFill>
              </a:rPr>
              <a:t>ハンドブック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68947" y="1674253"/>
            <a:ext cx="956900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</a:t>
            </a:r>
            <a:r>
              <a:rPr kumimoji="1" lang="ja-JP" altLang="en-US" sz="3600" dirty="0" smtClean="0">
                <a:solidFill>
                  <a:srgbClr val="FF0000"/>
                </a:solidFill>
              </a:rPr>
              <a:t>避難指示の明確化（法律の改正による）</a:t>
            </a:r>
            <a:endParaRPr kumimoji="1" lang="en-US" altLang="ja-JP" sz="3600" dirty="0" smtClean="0">
              <a:solidFill>
                <a:srgbClr val="FF0000"/>
              </a:solidFill>
            </a:endParaRPr>
          </a:p>
          <a:p>
            <a:r>
              <a:rPr kumimoji="1" lang="ja-JP" altLang="en-US" sz="3600" dirty="0" smtClean="0"/>
              <a:t>・洪水ハザードマップ（更新）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</a:t>
            </a:r>
            <a:r>
              <a:rPr kumimoji="1" lang="ja-JP" altLang="en-US" sz="3600" dirty="0" smtClean="0"/>
              <a:t>土砂災害ハザードマップ（更新）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</a:t>
            </a:r>
            <a:r>
              <a:rPr lang="ja-JP" altLang="en-US" sz="3600" dirty="0"/>
              <a:t>ため池</a:t>
            </a:r>
            <a:r>
              <a:rPr lang="ja-JP" altLang="en-US" sz="3600" dirty="0" smtClean="0"/>
              <a:t>ハザードマップ（新規）</a:t>
            </a:r>
            <a:endParaRPr lang="en-US" altLang="ja-JP" sz="3600" dirty="0" smtClean="0"/>
          </a:p>
          <a:p>
            <a:r>
              <a:rPr lang="ja-JP" altLang="en-US" sz="3600" dirty="0" smtClean="0"/>
              <a:t>・避難行動判定フロー（平時に確認）</a:t>
            </a:r>
            <a:endParaRPr lang="en-US" altLang="ja-JP" sz="3600" dirty="0" smtClean="0"/>
          </a:p>
          <a:p>
            <a:r>
              <a:rPr kumimoji="1" lang="ja-JP" altLang="en-US" sz="3600" dirty="0" smtClean="0">
                <a:solidFill>
                  <a:srgbClr val="FFC000"/>
                </a:solidFill>
              </a:rPr>
              <a:t>「自らの災害リスク、とるべき行動を確認できる」</a:t>
            </a:r>
            <a:endParaRPr kumimoji="1" lang="en-US" altLang="ja-JP" sz="3600" dirty="0" smtClean="0">
              <a:solidFill>
                <a:srgbClr val="FFC000"/>
              </a:solidFill>
            </a:endParaRPr>
          </a:p>
          <a:p>
            <a:r>
              <a:rPr lang="ja-JP" altLang="en-US" sz="3600" dirty="0" smtClean="0"/>
              <a:t>・ペットとの避難（新規）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・助産婦と乳幼児の防災用品</a:t>
            </a:r>
            <a:r>
              <a:rPr lang="ja-JP" altLang="en-US" sz="3600" dirty="0" smtClean="0"/>
              <a:t>リスト（新規）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28293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400022" y="360609"/>
            <a:ext cx="39022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ハザードマップ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46976" y="1300766"/>
            <a:ext cx="109985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 smtClean="0"/>
              <a:t>・洪水ハザードマップ（市全域、各地区）</a:t>
            </a:r>
            <a:endParaRPr lang="en-US" altLang="ja-JP" sz="3600" dirty="0" smtClean="0"/>
          </a:p>
          <a:p>
            <a:r>
              <a:rPr lang="ja-JP" altLang="en-US" sz="3600" dirty="0"/>
              <a:t>　</a:t>
            </a:r>
            <a:r>
              <a:rPr lang="ja-JP" altLang="en-US" sz="3600" dirty="0" smtClean="0"/>
              <a:t>（計画規模降雨、想定最大規模降雨の２種類）</a:t>
            </a:r>
            <a:endParaRPr lang="en-US" altLang="ja-JP" sz="3600" dirty="0" smtClean="0"/>
          </a:p>
          <a:p>
            <a:r>
              <a:rPr lang="ja-JP" altLang="en-US" sz="3600" dirty="0" smtClean="0"/>
              <a:t>・土砂災害ハザードマップ（市全域、各地区、各自治会）</a:t>
            </a:r>
            <a:endParaRPr lang="en-US" altLang="ja-JP" sz="3600" dirty="0" smtClean="0"/>
          </a:p>
          <a:p>
            <a:r>
              <a:rPr lang="ja-JP" altLang="en-US" sz="3600" dirty="0" smtClean="0"/>
              <a:t>・ため池ハザードマップ（ため池ごと）</a:t>
            </a:r>
            <a:endParaRPr lang="en-US" altLang="ja-JP" sz="3600" dirty="0" smtClean="0"/>
          </a:p>
          <a:p>
            <a:r>
              <a:rPr lang="ja-JP" altLang="en-US" sz="3600" dirty="0" smtClean="0">
                <a:solidFill>
                  <a:srgbClr val="FF0000"/>
                </a:solidFill>
              </a:rPr>
              <a:t>・（</a:t>
            </a:r>
            <a:r>
              <a:rPr lang="ja-JP" altLang="en-US" sz="3600" dirty="0">
                <a:solidFill>
                  <a:srgbClr val="FF0000"/>
                </a:solidFill>
              </a:rPr>
              <a:t>市ホームページーくらし・手続きー安全・安心</a:t>
            </a:r>
            <a:r>
              <a:rPr lang="ja-JP" altLang="en-US" sz="3600" dirty="0" err="1">
                <a:solidFill>
                  <a:srgbClr val="FF0000"/>
                </a:solidFill>
              </a:rPr>
              <a:t>ー</a:t>
            </a:r>
            <a:r>
              <a:rPr lang="ja-JP" altLang="en-US" sz="3600" dirty="0">
                <a:solidFill>
                  <a:srgbClr val="FF0000"/>
                </a:solidFill>
              </a:rPr>
              <a:t>避難所ハザードマップー防災ハザードマップ</a:t>
            </a:r>
            <a:r>
              <a:rPr lang="ja-JP" altLang="en-US" sz="3600" dirty="0" smtClean="0">
                <a:solidFill>
                  <a:srgbClr val="FF0000"/>
                </a:solidFill>
              </a:rPr>
              <a:t>）</a:t>
            </a:r>
            <a:endParaRPr lang="en-US" altLang="ja-JP" sz="3600" dirty="0" smtClean="0">
              <a:solidFill>
                <a:srgbClr val="FF0000"/>
              </a:solidFill>
            </a:endParaRPr>
          </a:p>
          <a:p>
            <a:r>
              <a:rPr lang="ja-JP" altLang="en-US" sz="3600" dirty="0" smtClean="0">
                <a:solidFill>
                  <a:srgbClr val="FF0000"/>
                </a:solidFill>
              </a:rPr>
              <a:t>・（県ホームページー「</a:t>
            </a:r>
            <a:r>
              <a:rPr lang="ja-JP" altLang="en-US" sz="3600" dirty="0" err="1" smtClean="0">
                <a:solidFill>
                  <a:srgbClr val="FF0000"/>
                </a:solidFill>
              </a:rPr>
              <a:t>ぎふ</a:t>
            </a:r>
            <a:r>
              <a:rPr lang="ja-JP" altLang="en-US" sz="3600" dirty="0" smtClean="0">
                <a:solidFill>
                  <a:srgbClr val="FF0000"/>
                </a:solidFill>
              </a:rPr>
              <a:t>山と川の危険個所マップ」）</a:t>
            </a:r>
            <a:endParaRPr lang="en-US" altLang="ja-JP" sz="3600" dirty="0" smtClean="0">
              <a:solidFill>
                <a:srgbClr val="FF0000"/>
              </a:solidFill>
            </a:endParaRPr>
          </a:p>
          <a:p>
            <a:r>
              <a:rPr lang="ja-JP" altLang="en-US" sz="3600" dirty="0" smtClean="0"/>
              <a:t>「郵便番号で検索、表示を切り替える」とわかりやすい</a:t>
            </a:r>
            <a:endParaRPr lang="en-US" altLang="ja-JP" sz="3600" dirty="0"/>
          </a:p>
        </p:txBody>
      </p:sp>
    </p:spTree>
    <p:extLst>
      <p:ext uri="{BB962C8B-B14F-4D97-AF65-F5344CB8AC3E}">
        <p14:creationId xmlns:p14="http://schemas.microsoft.com/office/powerpoint/2010/main" val="347666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49879" y="159063"/>
            <a:ext cx="4139069" cy="897005"/>
          </a:xfrm>
        </p:spPr>
        <p:txBody>
          <a:bodyPr>
            <a:normAutofit/>
          </a:bodyPr>
          <a:lstStyle/>
          <a:p>
            <a:r>
              <a:rPr lang="ja-JP" altLang="en-US" dirty="0">
                <a:solidFill>
                  <a:srgbClr val="0070C0"/>
                </a:solidFill>
              </a:rPr>
              <a:t>９</a:t>
            </a:r>
            <a:r>
              <a:rPr kumimoji="1" lang="ja-JP" altLang="en-US" dirty="0" smtClean="0">
                <a:solidFill>
                  <a:srgbClr val="0070C0"/>
                </a:solidFill>
              </a:rPr>
              <a:t>議会（旧庁舎）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056068"/>
            <a:ext cx="10515600" cy="5460642"/>
          </a:xfrm>
        </p:spPr>
        <p:txBody>
          <a:bodyPr>
            <a:normAutofit fontScale="92500" lnSpcReduction="10000"/>
          </a:bodyPr>
          <a:lstStyle/>
          <a:p>
            <a:r>
              <a:rPr kumimoji="1" lang="ja-JP" altLang="en-US" sz="4200" dirty="0" smtClean="0">
                <a:solidFill>
                  <a:srgbClr val="FF0000"/>
                </a:solidFill>
              </a:rPr>
              <a:t>開会</a:t>
            </a:r>
            <a:endParaRPr kumimoji="1" lang="en-US" altLang="ja-JP" sz="4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sz="3900" dirty="0" smtClean="0"/>
              <a:t>８月２３日（月）</a:t>
            </a:r>
            <a:endParaRPr lang="en-US" altLang="ja-JP" sz="3900" dirty="0" smtClean="0"/>
          </a:p>
          <a:p>
            <a:pPr marL="0" indent="0">
              <a:buNone/>
            </a:pPr>
            <a:r>
              <a:rPr kumimoji="1" lang="ja-JP" altLang="en-US" sz="4200" dirty="0" smtClean="0">
                <a:solidFill>
                  <a:srgbClr val="FF0000"/>
                </a:solidFill>
              </a:rPr>
              <a:t>・一般質問</a:t>
            </a:r>
            <a:endParaRPr kumimoji="1" lang="en-US" altLang="ja-JP" sz="4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sz="3900" dirty="0" smtClean="0"/>
              <a:t>９月２日（木）、３日（金）</a:t>
            </a:r>
            <a:endParaRPr lang="en-US" altLang="ja-JP" sz="3900" dirty="0" smtClean="0"/>
          </a:p>
          <a:p>
            <a:pPr marL="0" indent="0">
              <a:buNone/>
            </a:pPr>
            <a:r>
              <a:rPr lang="ja-JP" altLang="en-US" sz="4200" dirty="0" smtClean="0">
                <a:solidFill>
                  <a:srgbClr val="FF0000"/>
                </a:solidFill>
              </a:rPr>
              <a:t>・常任委員会</a:t>
            </a:r>
            <a:endParaRPr lang="en-US" altLang="ja-JP" sz="4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3200" dirty="0">
                <a:solidFill>
                  <a:srgbClr val="FF0000"/>
                </a:solidFill>
              </a:rPr>
              <a:t>　</a:t>
            </a:r>
            <a:r>
              <a:rPr lang="ja-JP" altLang="en-US" sz="3900" dirty="0" smtClean="0"/>
              <a:t>民生９月７日（火）、経済教育：８日（水）</a:t>
            </a:r>
            <a:endParaRPr lang="en-US" altLang="ja-JP" sz="3900" dirty="0" smtClean="0"/>
          </a:p>
          <a:p>
            <a:pPr marL="0" indent="0">
              <a:buNone/>
            </a:pPr>
            <a:r>
              <a:rPr lang="ja-JP" altLang="en-US" sz="3900" dirty="0"/>
              <a:t>　</a:t>
            </a:r>
            <a:r>
              <a:rPr lang="ja-JP" altLang="en-US" sz="3900" dirty="0" smtClean="0"/>
              <a:t>建設水道：９日（木）、総務：１０日（金）</a:t>
            </a:r>
            <a:endParaRPr lang="en-US" altLang="ja-JP" sz="3900" dirty="0" smtClean="0"/>
          </a:p>
          <a:p>
            <a:pPr marL="0" indent="0">
              <a:buNone/>
            </a:pPr>
            <a:r>
              <a:rPr kumimoji="1" lang="ja-JP" altLang="en-US" sz="4200" dirty="0" smtClean="0">
                <a:solidFill>
                  <a:srgbClr val="FF0000"/>
                </a:solidFill>
              </a:rPr>
              <a:t>・閉会</a:t>
            </a:r>
            <a:endParaRPr kumimoji="1" lang="en-US" altLang="ja-JP" sz="4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3900" dirty="0"/>
              <a:t>　</a:t>
            </a:r>
            <a:r>
              <a:rPr lang="ja-JP" altLang="en-US" sz="3900" dirty="0" smtClean="0"/>
              <a:t>９月１４日（火）（</a:t>
            </a:r>
            <a:r>
              <a:rPr lang="en-US" altLang="ja-JP" sz="3900" dirty="0" smtClean="0"/>
              <a:t>9/18</a:t>
            </a:r>
            <a:r>
              <a:rPr lang="ja-JP" altLang="en-US" sz="3900" dirty="0" smtClean="0"/>
              <a:t>～</a:t>
            </a:r>
            <a:r>
              <a:rPr lang="en-US" altLang="ja-JP" sz="3900" dirty="0" smtClean="0"/>
              <a:t>9/20</a:t>
            </a:r>
            <a:r>
              <a:rPr lang="ja-JP" altLang="en-US" sz="3900" dirty="0" smtClean="0"/>
              <a:t>新庁舎へ引越し）</a:t>
            </a:r>
            <a:endParaRPr kumimoji="1" lang="ja-JP" altLang="en-US" sz="3900" dirty="0"/>
          </a:p>
        </p:txBody>
      </p:sp>
    </p:spTree>
    <p:extLst>
      <p:ext uri="{BB962C8B-B14F-4D97-AF65-F5344CB8AC3E}">
        <p14:creationId xmlns:p14="http://schemas.microsoft.com/office/powerpoint/2010/main" val="392819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380700" y="206230"/>
            <a:ext cx="52223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 smtClean="0">
                <a:solidFill>
                  <a:srgbClr val="FF0000"/>
                </a:solidFill>
              </a:rPr>
              <a:t>令和３年度補正予算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1972" y="1201419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コロナウイルス対策</a:t>
            </a:r>
            <a:endParaRPr kumimoji="1" lang="en-US" altLang="ja-JP" sz="3600" dirty="0" smtClean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21972" y="2073499"/>
            <a:ext cx="1173265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・一人親世帯生活支援特別給付金（５万円</a:t>
            </a:r>
            <a:r>
              <a:rPr kumimoji="1" lang="en-US" altLang="ja-JP" sz="3600" dirty="0" smtClean="0"/>
              <a:t>/</a:t>
            </a:r>
            <a:r>
              <a:rPr kumimoji="1" lang="ja-JP" altLang="en-US" sz="3600" dirty="0" smtClean="0"/>
              <a:t>児童一人）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・一人親世帯以外生活支援特別給付金（５万円</a:t>
            </a:r>
            <a:r>
              <a:rPr lang="en-US" altLang="ja-JP" sz="3600" dirty="0" smtClean="0"/>
              <a:t>/</a:t>
            </a:r>
            <a:r>
              <a:rPr lang="ja-JP" altLang="en-US" sz="3600" dirty="0" smtClean="0"/>
              <a:t>児童一人）</a:t>
            </a:r>
            <a:endParaRPr lang="en-US" altLang="ja-JP" sz="3600" dirty="0" smtClean="0"/>
          </a:p>
          <a:p>
            <a:r>
              <a:rPr lang="ja-JP" altLang="en-US" sz="3600" dirty="0" smtClean="0"/>
              <a:t>・修学旅行のバス増便に伴う支援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・生活困窮者自立支援（社会福祉</a:t>
            </a:r>
            <a:r>
              <a:rPr lang="ja-JP" altLang="en-US" sz="3600" dirty="0"/>
              <a:t>協</a:t>
            </a:r>
            <a:r>
              <a:rPr lang="ja-JP" altLang="en-US" sz="3600" dirty="0" smtClean="0"/>
              <a:t>議会窓口）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・感染拡大防止協力金（第５弾、第６弾）</a:t>
            </a:r>
            <a:endParaRPr lang="en-US" altLang="ja-JP" sz="3600" dirty="0" smtClean="0"/>
          </a:p>
        </p:txBody>
      </p:sp>
    </p:spTree>
    <p:extLst>
      <p:ext uri="{BB962C8B-B14F-4D97-AF65-F5344CB8AC3E}">
        <p14:creationId xmlns:p14="http://schemas.microsoft.com/office/powerpoint/2010/main" val="1903035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785611" y="553792"/>
            <a:ext cx="69674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コロナウイルス対策以外の事業</a:t>
            </a:r>
            <a:endParaRPr kumimoji="1" lang="ja-JP" altLang="en-US" sz="36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85611" y="2009104"/>
            <a:ext cx="1111446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・ローカル</a:t>
            </a:r>
            <a:r>
              <a:rPr kumimoji="1" lang="en-US" altLang="ja-JP" sz="3600" dirty="0" smtClean="0"/>
              <a:t>10000</a:t>
            </a:r>
            <a:r>
              <a:rPr kumimoji="1" lang="ja-JP" altLang="en-US" sz="3600" dirty="0" smtClean="0"/>
              <a:t>プロジェクト（総務省）に採用された企業に対する初期投資費用の支援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・チョイソコ各務原の運航時間の前倒し（鵜沼南地区）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・つつじが丘地区公園リニューアル整備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・川島笠田町児童生徒送迎の業務委託（</a:t>
            </a:r>
            <a:r>
              <a:rPr lang="ja-JP" altLang="en-US" sz="3600" dirty="0" smtClean="0"/>
              <a:t>川島大橋通行止めによる）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・水槽付消防ポンプ自動車購入（みどり坂出張所）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280666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807594" y="463640"/>
            <a:ext cx="57439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スパークの一般質問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159098" y="1532586"/>
            <a:ext cx="10225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 smtClean="0">
                <a:solidFill>
                  <a:srgbClr val="0070C0"/>
                </a:solidFill>
              </a:rPr>
              <a:t>小中学生が行動する場合の安全管理基準は。</a:t>
            </a:r>
            <a:endParaRPr kumimoji="1" lang="ja-JP" altLang="en-US" sz="3600" dirty="0">
              <a:solidFill>
                <a:srgbClr val="0070C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99244" y="1532585"/>
            <a:ext cx="7598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問</a:t>
            </a:r>
            <a:endParaRPr kumimoji="1" lang="ja-JP" altLang="en-US" sz="3600" dirty="0">
              <a:solidFill>
                <a:srgbClr val="0070C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99244" y="3843666"/>
            <a:ext cx="7598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/>
              <a:t>答</a:t>
            </a:r>
            <a:endParaRPr kumimoji="1" lang="ja-JP" altLang="en-US" sz="36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468192" y="2781837"/>
            <a:ext cx="102773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・様々な災害や事故等に対処する「危機管理マニュアル」を作成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・児童生徒が</a:t>
            </a:r>
            <a:r>
              <a:rPr lang="ja-JP" altLang="en-US" sz="3600" dirty="0" smtClean="0">
                <a:solidFill>
                  <a:srgbClr val="FF0000"/>
                </a:solidFill>
              </a:rPr>
              <a:t>自らの生命尊重を基盤</a:t>
            </a:r>
            <a:r>
              <a:rPr lang="ja-JP" altLang="en-US" sz="3600" dirty="0" smtClean="0"/>
              <a:t>とし、</a:t>
            </a:r>
            <a:r>
              <a:rPr lang="ja-JP" altLang="en-US" sz="3600" dirty="0" smtClean="0">
                <a:solidFill>
                  <a:srgbClr val="FF0000"/>
                </a:solidFill>
              </a:rPr>
              <a:t>自ら安全に行動</a:t>
            </a:r>
            <a:r>
              <a:rPr lang="ja-JP" altLang="en-US" sz="3600" dirty="0" smtClean="0"/>
              <a:t>し、</a:t>
            </a:r>
            <a:r>
              <a:rPr lang="ja-JP" altLang="en-US" sz="3600" dirty="0" smtClean="0">
                <a:solidFill>
                  <a:srgbClr val="FF0000"/>
                </a:solidFill>
              </a:rPr>
              <a:t>他の人や社会の安全に貢献</a:t>
            </a:r>
            <a:r>
              <a:rPr lang="ja-JP" altLang="en-US" sz="3600" dirty="0" smtClean="0"/>
              <a:t>できる資質や能力を育成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・児童生徒の</a:t>
            </a:r>
            <a:r>
              <a:rPr kumimoji="1" lang="ja-JP" altLang="en-US" sz="3600" dirty="0" smtClean="0">
                <a:solidFill>
                  <a:srgbClr val="FF0000"/>
                </a:solidFill>
              </a:rPr>
              <a:t>安全を確保する環境整備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015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508716" y="3238769"/>
            <a:ext cx="708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/>
              <a:t>答</a:t>
            </a:r>
            <a:endParaRPr kumimoji="1" lang="ja-JP" altLang="en-US" sz="36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275009" y="372293"/>
            <a:ext cx="10238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「危険予測」を意識した教育や訓練を取り入れては。</a:t>
            </a:r>
            <a:endParaRPr kumimoji="1" lang="ja-JP" altLang="en-US" sz="3600" dirty="0">
              <a:solidFill>
                <a:srgbClr val="0070C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08716" y="385170"/>
            <a:ext cx="708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問</a:t>
            </a:r>
            <a:endParaRPr kumimoji="1" lang="ja-JP" altLang="en-US" sz="3600" dirty="0">
              <a:solidFill>
                <a:srgbClr val="0070C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75009" y="1068945"/>
            <a:ext cx="1048340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・地震交通事故などの危険を想定した訓練や交通安全教室を実施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地震や火災訓練では、掃除時間や休み時間などに、</a:t>
            </a:r>
            <a:r>
              <a:rPr lang="ja-JP" altLang="en-US" sz="3600" dirty="0" smtClean="0">
                <a:solidFill>
                  <a:srgbClr val="FF0000"/>
                </a:solidFill>
              </a:rPr>
              <a:t>予告なしで実施</a:t>
            </a:r>
            <a:r>
              <a:rPr lang="ja-JP" altLang="en-US" sz="3600" dirty="0" smtClean="0"/>
              <a:t>することもあり、</a:t>
            </a:r>
            <a:r>
              <a:rPr lang="ja-JP" altLang="en-US" sz="3600" dirty="0" smtClean="0">
                <a:solidFill>
                  <a:srgbClr val="FF0000"/>
                </a:solidFill>
              </a:rPr>
              <a:t>自分で考え安全行動する力</a:t>
            </a:r>
            <a:r>
              <a:rPr lang="ja-JP" altLang="en-US" sz="3600" dirty="0" smtClean="0"/>
              <a:t>を身につけ、常に危険回避を意識できるよう取り組んでいる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・児童生徒の身近で起こる怪我や事件、事故、災害などを主体的に話し合う</a:t>
            </a:r>
            <a:r>
              <a:rPr kumimoji="1" lang="ja-JP" altLang="en-US" sz="3600" dirty="0" smtClean="0">
                <a:solidFill>
                  <a:srgbClr val="FF0000"/>
                </a:solidFill>
              </a:rPr>
              <a:t>アクティブラーニングを取り入れ</a:t>
            </a:r>
            <a:r>
              <a:rPr kumimoji="1" lang="ja-JP" altLang="en-US" sz="3600" dirty="0" smtClean="0"/>
              <a:t>、児童生徒の</a:t>
            </a:r>
            <a:r>
              <a:rPr kumimoji="1" lang="ja-JP" altLang="en-US" sz="3600" dirty="0" smtClean="0">
                <a:solidFill>
                  <a:srgbClr val="FF0000"/>
                </a:solidFill>
              </a:rPr>
              <a:t>「危険予測、回避能力」を高め</a:t>
            </a:r>
            <a:r>
              <a:rPr kumimoji="1" lang="ja-JP" altLang="en-US" sz="3600" dirty="0" smtClean="0"/>
              <a:t>、普段の生活に生かす安全教育を進めていく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084521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12123" y="307899"/>
            <a:ext cx="7212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問</a:t>
            </a:r>
            <a:endParaRPr kumimoji="1" lang="ja-JP" altLang="en-US" sz="3600" dirty="0">
              <a:solidFill>
                <a:srgbClr val="0070C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455311" y="307898"/>
            <a:ext cx="70962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自治会の役割についての認識は。</a:t>
            </a:r>
            <a:endParaRPr kumimoji="1" lang="ja-JP" altLang="en-US" sz="3600" dirty="0">
              <a:solidFill>
                <a:srgbClr val="0070C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12123" y="3103809"/>
            <a:ext cx="7212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/>
              <a:t>答</a:t>
            </a:r>
            <a:endParaRPr kumimoji="1" lang="ja-JP" altLang="en-US" sz="36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55311" y="1045385"/>
            <a:ext cx="1036749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・自治会は市民生活に最も身近なコミュニティで、互いに助け合い、地域の防災、防犯、福祉、環境美化、文化など様々な面で連帯感を高め、地域の課題解決や発展につながる活動をしており、</a:t>
            </a:r>
            <a:r>
              <a:rPr kumimoji="1" lang="ja-JP" altLang="en-US" sz="3600" dirty="0" smtClean="0">
                <a:solidFill>
                  <a:srgbClr val="FF0000"/>
                </a:solidFill>
              </a:rPr>
              <a:t>非常に重要な役割</a:t>
            </a:r>
            <a:r>
              <a:rPr kumimoji="1" lang="ja-JP" altLang="en-US" sz="3600" dirty="0" smtClean="0"/>
              <a:t>を担っている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・大地震や異常気象による自然災害など、いざという時に互いに支え合ったり、日頃から高齢者や子どもを地域全体で支え合う「つながりづくり」が非常に大切で、</a:t>
            </a:r>
            <a:r>
              <a:rPr lang="ja-JP" altLang="en-US" sz="3600" dirty="0" smtClean="0">
                <a:solidFill>
                  <a:srgbClr val="FF0000"/>
                </a:solidFill>
              </a:rPr>
              <a:t>地域の中心的な組織</a:t>
            </a:r>
            <a:r>
              <a:rPr lang="ja-JP" altLang="en-US" sz="3600" dirty="0" smtClean="0"/>
              <a:t>として、</a:t>
            </a:r>
            <a:r>
              <a:rPr lang="ja-JP" altLang="en-US" sz="3600" dirty="0" smtClean="0">
                <a:solidFill>
                  <a:srgbClr val="FF0000"/>
                </a:solidFill>
              </a:rPr>
              <a:t>自治会の役割は一層重要</a:t>
            </a:r>
            <a:r>
              <a:rPr lang="ja-JP" altLang="en-US" sz="3600" dirty="0" smtClean="0"/>
              <a:t>になってくると認識している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294416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746973" y="218942"/>
            <a:ext cx="6697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問</a:t>
            </a:r>
            <a:endParaRPr kumimoji="1" lang="ja-JP" altLang="en-US" sz="3600" dirty="0">
              <a:solidFill>
                <a:srgbClr val="0070C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687131" y="218942"/>
            <a:ext cx="71220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自治会の実態をどう把握しているか。</a:t>
            </a:r>
            <a:endParaRPr kumimoji="1" lang="ja-JP" altLang="en-US" sz="3600" dirty="0">
              <a:solidFill>
                <a:srgbClr val="0070C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46974" y="2640169"/>
            <a:ext cx="6697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/>
              <a:t>答</a:t>
            </a:r>
            <a:endParaRPr kumimoji="1" lang="ja-JP" altLang="en-US" sz="36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558343" y="865273"/>
            <a:ext cx="1032885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・自治会長の年齢構成：６０歳代が４３％、７０歳代が３１％で</a:t>
            </a:r>
            <a:r>
              <a:rPr kumimoji="1" lang="ja-JP" altLang="en-US" sz="3600" dirty="0" smtClean="0">
                <a:solidFill>
                  <a:srgbClr val="FF0000"/>
                </a:solidFill>
              </a:rPr>
              <a:t>高齢化率</a:t>
            </a:r>
            <a:r>
              <a:rPr kumimoji="1" lang="ja-JP" altLang="en-US" sz="3600" dirty="0" smtClean="0"/>
              <a:t>が進んでいる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・自治会長の６５％が仕事に従事、自治会運営に</a:t>
            </a:r>
            <a:r>
              <a:rPr lang="ja-JP" altLang="en-US" sz="3600" dirty="0" smtClean="0">
                <a:solidFill>
                  <a:srgbClr val="FF0000"/>
                </a:solidFill>
              </a:rPr>
              <a:t>十分な時間</a:t>
            </a:r>
            <a:r>
              <a:rPr lang="ja-JP" altLang="en-US" sz="3600" dirty="0" smtClean="0"/>
              <a:t>がとりづらく、また、課題対処の</a:t>
            </a:r>
            <a:r>
              <a:rPr lang="ja-JP" altLang="en-US" sz="3600" dirty="0" smtClean="0">
                <a:solidFill>
                  <a:srgbClr val="FF0000"/>
                </a:solidFill>
              </a:rPr>
              <a:t>就任期間が十分ではない</a:t>
            </a:r>
            <a:endParaRPr lang="en-US" altLang="ja-JP" sz="3600" dirty="0" smtClean="0">
              <a:solidFill>
                <a:srgbClr val="FF0000"/>
              </a:solidFill>
            </a:endParaRPr>
          </a:p>
          <a:p>
            <a:r>
              <a:rPr kumimoji="1" lang="ja-JP" altLang="en-US" sz="3600" dirty="0" smtClean="0"/>
              <a:t>・自治会運営では、役員の</a:t>
            </a:r>
            <a:r>
              <a:rPr lang="ja-JP" altLang="en-US" sz="3600" dirty="0" smtClean="0"/>
              <a:t>なり手不足、書類作成、運営を支える</a:t>
            </a:r>
            <a:r>
              <a:rPr lang="ja-JP" altLang="en-US" sz="3600" dirty="0" smtClean="0">
                <a:solidFill>
                  <a:srgbClr val="FF0000"/>
                </a:solidFill>
              </a:rPr>
              <a:t>マンパワー不足に苦慮</a:t>
            </a:r>
            <a:endParaRPr kumimoji="1" lang="en-US" altLang="ja-JP" sz="3600" dirty="0" smtClean="0">
              <a:solidFill>
                <a:srgbClr val="FF0000"/>
              </a:solidFill>
            </a:endParaRPr>
          </a:p>
          <a:p>
            <a:r>
              <a:rPr lang="ja-JP" altLang="en-US" sz="3600" dirty="0" smtClean="0"/>
              <a:t>・自治会継続のために、自治会役員の負担軽減、会員の高齢化対策、神事、寺社活動の分離、</a:t>
            </a:r>
            <a:r>
              <a:rPr lang="ja-JP" altLang="en-US" sz="3600" dirty="0" smtClean="0">
                <a:solidFill>
                  <a:srgbClr val="FF0000"/>
                </a:solidFill>
              </a:rPr>
              <a:t>自治会の合併・再編</a:t>
            </a:r>
            <a:r>
              <a:rPr lang="ja-JP" altLang="en-US" sz="3600" dirty="0" smtClean="0"/>
              <a:t>の課題があり、</a:t>
            </a:r>
            <a:r>
              <a:rPr lang="ja-JP" altLang="en-US" sz="3600" dirty="0" smtClean="0">
                <a:solidFill>
                  <a:srgbClr val="FF0000"/>
                </a:solidFill>
              </a:rPr>
              <a:t>年々増加</a:t>
            </a:r>
            <a:r>
              <a:rPr lang="ja-JP" altLang="en-US" sz="3600" dirty="0" smtClean="0"/>
              <a:t>している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721910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67424" y="154546"/>
            <a:ext cx="6954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問</a:t>
            </a:r>
            <a:endParaRPr kumimoji="1" lang="ja-JP" altLang="en-US" sz="3600" dirty="0">
              <a:solidFill>
                <a:srgbClr val="0070C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571222" y="154546"/>
            <a:ext cx="94659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自治会再編に行政はどのように関与するか。</a:t>
            </a:r>
            <a:endParaRPr kumimoji="1" lang="ja-JP" altLang="en-US" sz="3600" dirty="0">
              <a:solidFill>
                <a:srgbClr val="0070C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67424" y="2987898"/>
            <a:ext cx="6954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答</a:t>
            </a:r>
            <a:endParaRPr kumimoji="1" lang="ja-JP" altLang="en-US" sz="36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17429" y="800876"/>
            <a:ext cx="10921285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・それぞれの成り立ちや活動の歴史があるので、自治会で必要性を検討し、</a:t>
            </a:r>
            <a:r>
              <a:rPr kumimoji="1" lang="ja-JP" altLang="en-US" sz="3600" dirty="0" smtClean="0">
                <a:solidFill>
                  <a:srgbClr val="FF0000"/>
                </a:solidFill>
              </a:rPr>
              <a:t>関係する自治会同士が協議</a:t>
            </a:r>
            <a:r>
              <a:rPr kumimoji="1" lang="ja-JP" altLang="en-US" sz="3600" dirty="0" smtClean="0"/>
              <a:t>を重ねることが重要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・自治会の</a:t>
            </a:r>
            <a:r>
              <a:rPr lang="ja-JP" altLang="en-US" sz="3600" dirty="0" smtClean="0">
                <a:solidFill>
                  <a:srgbClr val="FF0000"/>
                </a:solidFill>
              </a:rPr>
              <a:t>適正規模についての考え方</a:t>
            </a:r>
            <a:r>
              <a:rPr lang="ja-JP" altLang="en-US" sz="3600" dirty="0" smtClean="0"/>
              <a:t>、</a:t>
            </a:r>
            <a:r>
              <a:rPr lang="ja-JP" altLang="en-US" sz="3600" dirty="0" smtClean="0">
                <a:solidFill>
                  <a:srgbClr val="FF0000"/>
                </a:solidFill>
              </a:rPr>
              <a:t>再編の標準的な手順を整理</a:t>
            </a:r>
            <a:r>
              <a:rPr lang="ja-JP" altLang="en-US" sz="3600" dirty="0" smtClean="0"/>
              <a:t>し「自治会長の手引き」に掲載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・あらゆる機会を通じ、自治会の役割や重要性を</a:t>
            </a:r>
            <a:r>
              <a:rPr kumimoji="1" lang="ja-JP" altLang="en-US" sz="3600" dirty="0" smtClean="0">
                <a:solidFill>
                  <a:srgbClr val="FF0000"/>
                </a:solidFill>
              </a:rPr>
              <a:t>広く啓発</a:t>
            </a:r>
            <a:r>
              <a:rPr kumimoji="1" lang="ja-JP" altLang="en-US" sz="3600" dirty="0" smtClean="0"/>
              <a:t>し、自治会活動への参加や自治会への</a:t>
            </a:r>
            <a:r>
              <a:rPr kumimoji="1" lang="ja-JP" altLang="en-US" sz="3600" dirty="0" smtClean="0">
                <a:solidFill>
                  <a:srgbClr val="FF0000"/>
                </a:solidFill>
              </a:rPr>
              <a:t>加入を促す</a:t>
            </a:r>
            <a:endParaRPr kumimoji="1" lang="en-US" altLang="ja-JP" sz="3600" dirty="0" smtClean="0">
              <a:solidFill>
                <a:srgbClr val="FF0000"/>
              </a:solidFill>
            </a:endParaRPr>
          </a:p>
          <a:p>
            <a:r>
              <a:rPr lang="ja-JP" altLang="en-US" sz="3600" dirty="0" smtClean="0"/>
              <a:t>・総合計画に「つながりづくり」を全分野共通の方針として掲げており、</a:t>
            </a:r>
            <a:r>
              <a:rPr lang="ja-JP" altLang="en-US" sz="3600" dirty="0" smtClean="0">
                <a:solidFill>
                  <a:srgbClr val="FF0000"/>
                </a:solidFill>
              </a:rPr>
              <a:t>「地域のつながりづくり」の中心的な組織</a:t>
            </a:r>
            <a:r>
              <a:rPr lang="ja-JP" altLang="en-US" sz="3600" dirty="0" smtClean="0"/>
              <a:t>であり、市民協働の重要なパートナーである自治会の維持、活性化に</a:t>
            </a:r>
            <a:r>
              <a:rPr lang="ja-JP" altLang="en-US" sz="3600" dirty="0" smtClean="0">
                <a:solidFill>
                  <a:srgbClr val="FF0000"/>
                </a:solidFill>
              </a:rPr>
              <a:t>積極的に支援</a:t>
            </a:r>
            <a:r>
              <a:rPr lang="ja-JP" altLang="en-US" sz="3600" dirty="0" smtClean="0"/>
              <a:t>していく</a:t>
            </a:r>
            <a:endParaRPr lang="en-US" altLang="ja-JP" sz="3600" dirty="0" smtClean="0"/>
          </a:p>
        </p:txBody>
      </p:sp>
    </p:spTree>
    <p:extLst>
      <p:ext uri="{BB962C8B-B14F-4D97-AF65-F5344CB8AC3E}">
        <p14:creationId xmlns:p14="http://schemas.microsoft.com/office/powerpoint/2010/main" val="239302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620850" y="193183"/>
            <a:ext cx="68515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意見書の提出（議員提案）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08338" y="1890252"/>
            <a:ext cx="109599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・子ども医療費助成制度を国の制度として創設する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・県の制度として、子ども医療費制度の対象を拡大する</a:t>
            </a:r>
            <a:endParaRPr kumimoji="1" lang="ja-JP" altLang="en-US" sz="36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08336" y="4172755"/>
            <a:ext cx="1067658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・各務原市は０歳から１５歳の年度末まで入院、外来の医療費を全額助成（所得制限なし）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・岐阜県は就学時前まで助成、助成対象は各自治体の判断でありバラツキがある（県外も同様）</a:t>
            </a:r>
            <a:endParaRPr kumimoji="1" lang="ja-JP" altLang="en-US" sz="36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88642" y="1223493"/>
            <a:ext cx="12621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内容</a:t>
            </a:r>
            <a:endParaRPr kumimoji="1" lang="ja-JP" altLang="en-US" sz="3600" dirty="0">
              <a:solidFill>
                <a:srgbClr val="0070C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88642" y="3371878"/>
            <a:ext cx="12621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背景</a:t>
            </a:r>
            <a:endParaRPr kumimoji="1" lang="ja-JP" altLang="en-US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495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23349</TotalTime>
  <Words>924</Words>
  <Application>Microsoft Office PowerPoint</Application>
  <PresentationFormat>ワイド画面</PresentationFormat>
  <Paragraphs>83</Paragraphs>
  <Slides>12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7" baseType="lpstr">
      <vt:lpstr>ＭＳ Ｐゴシック</vt:lpstr>
      <vt:lpstr>Arial</vt:lpstr>
      <vt:lpstr>Calibri</vt:lpstr>
      <vt:lpstr>Calibri Light</vt:lpstr>
      <vt:lpstr>Office テーマ</vt:lpstr>
      <vt:lpstr>第３３回市政報告会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９議会（旧庁舎）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第3回市政報告会</dc:title>
  <dc:creator>hiromitsu</dc:creator>
  <cp:lastModifiedBy>坂澤 博光</cp:lastModifiedBy>
  <cp:revision>1502</cp:revision>
  <dcterms:created xsi:type="dcterms:W3CDTF">2013-10-16T10:26:16Z</dcterms:created>
  <dcterms:modified xsi:type="dcterms:W3CDTF">2021-07-31T02:02:39Z</dcterms:modified>
</cp:coreProperties>
</file>