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69" r:id="rId3"/>
    <p:sldId id="444" r:id="rId4"/>
    <p:sldId id="445" r:id="rId5"/>
    <p:sldId id="437" r:id="rId6"/>
    <p:sldId id="421" r:id="rId7"/>
    <p:sldId id="440" r:id="rId8"/>
    <p:sldId id="446" r:id="rId9"/>
    <p:sldId id="441" r:id="rId10"/>
    <p:sldId id="442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291390181516125"/>
          <c:y val="1.8882193880548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歳入の状況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Sheet1!$A$2:$A$8</c:f>
              <c:strCache>
                <c:ptCount val="7"/>
                <c:pt idx="0">
                  <c:v>市税</c:v>
                </c:pt>
                <c:pt idx="1">
                  <c:v>地方交付税</c:v>
                </c:pt>
                <c:pt idx="2">
                  <c:v>国庫支出金</c:v>
                </c:pt>
                <c:pt idx="3">
                  <c:v>県支出金</c:v>
                </c:pt>
                <c:pt idx="4">
                  <c:v>繰入金</c:v>
                </c:pt>
                <c:pt idx="5">
                  <c:v>市債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37.1</c:v>
                </c:pt>
                <c:pt idx="1">
                  <c:v>4.3</c:v>
                </c:pt>
                <c:pt idx="2">
                  <c:v>16.8</c:v>
                </c:pt>
                <c:pt idx="3">
                  <c:v>6.8</c:v>
                </c:pt>
                <c:pt idx="4">
                  <c:v>11.5</c:v>
                </c:pt>
                <c:pt idx="5">
                  <c:v>8.1</c:v>
                </c:pt>
                <c:pt idx="6">
                  <c:v>14.4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528824571812404"/>
          <c:y val="0.15388379644654607"/>
          <c:w val="0.22617673252261083"/>
          <c:h val="0.742705451854463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歳出の状況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Sheet1!$A$2:$A$8</c:f>
              <c:strCache>
                <c:ptCount val="7"/>
                <c:pt idx="0">
                  <c:v>人件費</c:v>
                </c:pt>
                <c:pt idx="1">
                  <c:v>扶助費</c:v>
                </c:pt>
                <c:pt idx="2">
                  <c:v>補助費</c:v>
                </c:pt>
                <c:pt idx="3">
                  <c:v>公債費</c:v>
                </c:pt>
                <c:pt idx="4">
                  <c:v>繰出金</c:v>
                </c:pt>
                <c:pt idx="5">
                  <c:v>普通建設事業費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17.600000000000001</c:v>
                </c:pt>
                <c:pt idx="1">
                  <c:v>24.3</c:v>
                </c:pt>
                <c:pt idx="2">
                  <c:v>5</c:v>
                </c:pt>
                <c:pt idx="3">
                  <c:v>10.7</c:v>
                </c:pt>
                <c:pt idx="4">
                  <c:v>8.3000000000000007</c:v>
                </c:pt>
                <c:pt idx="5">
                  <c:v>16.100000000000001</c:v>
                </c:pt>
                <c:pt idx="6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772079195879213"/>
          <c:y val="0.16103595863178613"/>
          <c:w val="0.26290418436322599"/>
          <c:h val="0.658636828757595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426DD-DFF0-4CE3-B1DB-FA22DC14819D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17080-ECDD-4669-80EB-C5EE2A90E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17080-ECDD-4669-80EB-C5EE2A90EE6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996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2021/4/14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2021/4/14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2021/4/14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2021/4/14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2021/4/14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2021/4/14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2021/4/14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2021/4/14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2021/4/14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2021/4/14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2021/4/14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2021/4/14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第３２回市政報告会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lang="ja-JP" altLang="en-US" sz="3600" dirty="0" smtClean="0"/>
              <a:t>令和３年</a:t>
            </a:r>
            <a:r>
              <a:rPr lang="ja-JP" altLang="en-US" sz="3600" dirty="0"/>
              <a:t>５</a:t>
            </a:r>
            <a:r>
              <a:rPr kumimoji="1" lang="ja-JP" altLang="en-US" sz="3600" dirty="0" smtClean="0"/>
              <a:t>月１日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00022" y="360609"/>
            <a:ext cx="3902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ハザードマップ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6976" y="1300766"/>
            <a:ext cx="109985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・洪水ハザードマップ（市全域、各地区）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（計画規模降雨、想定最大規模降雨の２種類）</a:t>
            </a:r>
            <a:endParaRPr lang="en-US" altLang="ja-JP" sz="3600" dirty="0" smtClean="0"/>
          </a:p>
          <a:p>
            <a:r>
              <a:rPr lang="ja-JP" altLang="en-US" sz="3600" dirty="0" smtClean="0"/>
              <a:t>・土砂災害ハザードマップ（市全域、各地区）</a:t>
            </a:r>
            <a:endParaRPr lang="en-US" altLang="ja-JP" sz="3600" dirty="0" smtClean="0"/>
          </a:p>
          <a:p>
            <a:r>
              <a:rPr lang="ja-JP" altLang="en-US" sz="3600" dirty="0" smtClean="0"/>
              <a:t>・ため池ハザードマップ（ため池ごと）</a:t>
            </a:r>
            <a:endParaRPr lang="en-US" altLang="ja-JP" sz="3600" dirty="0" smtClean="0"/>
          </a:p>
          <a:p>
            <a:r>
              <a:rPr lang="ja-JP" altLang="en-US" sz="3600" dirty="0" smtClean="0">
                <a:solidFill>
                  <a:srgbClr val="FF0000"/>
                </a:solidFill>
              </a:rPr>
              <a:t>・（</a:t>
            </a:r>
            <a:r>
              <a:rPr lang="ja-JP" altLang="en-US" sz="3600" dirty="0">
                <a:solidFill>
                  <a:srgbClr val="FF0000"/>
                </a:solidFill>
              </a:rPr>
              <a:t>市ホームページーくらし・手続きー安全・安心</a:t>
            </a:r>
            <a:r>
              <a:rPr lang="ja-JP" altLang="en-US" sz="3600" dirty="0" err="1">
                <a:solidFill>
                  <a:srgbClr val="FF0000"/>
                </a:solidFill>
              </a:rPr>
              <a:t>ー</a:t>
            </a:r>
            <a:r>
              <a:rPr lang="ja-JP" altLang="en-US" sz="3600" dirty="0">
                <a:solidFill>
                  <a:srgbClr val="FF0000"/>
                </a:solidFill>
              </a:rPr>
              <a:t>避難所ハザードマップー防災ハザードマップ</a:t>
            </a:r>
            <a:r>
              <a:rPr lang="ja-JP" altLang="en-US" sz="3600" dirty="0" smtClean="0">
                <a:solidFill>
                  <a:srgbClr val="FF0000"/>
                </a:solidFill>
              </a:rPr>
              <a:t>）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 smtClean="0">
                <a:solidFill>
                  <a:srgbClr val="FF0000"/>
                </a:solidFill>
              </a:rPr>
              <a:t>・（県ホームページー</a:t>
            </a:r>
            <a:r>
              <a:rPr lang="ja-JP" altLang="en-US" sz="3600" dirty="0" err="1" smtClean="0">
                <a:solidFill>
                  <a:srgbClr val="FF0000"/>
                </a:solidFill>
              </a:rPr>
              <a:t>ぎふ</a:t>
            </a:r>
            <a:r>
              <a:rPr lang="ja-JP" altLang="en-US" sz="3600" dirty="0" smtClean="0">
                <a:solidFill>
                  <a:srgbClr val="FF0000"/>
                </a:solidFill>
              </a:rPr>
              <a:t>山と川の危険個所マップ）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 smtClean="0"/>
              <a:t>「郵便番号で検索</a:t>
            </a:r>
            <a:r>
              <a:rPr lang="ja-JP" altLang="en-US" sz="3600" dirty="0" err="1" smtClean="0"/>
              <a:t>ー</a:t>
            </a:r>
            <a:r>
              <a:rPr lang="ja-JP" altLang="en-US" sz="3600" dirty="0" smtClean="0"/>
              <a:t>表示を切り替える」ことでわかる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476661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879" y="159063"/>
            <a:ext cx="4139069" cy="897005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６</a:t>
            </a:r>
            <a:r>
              <a:rPr kumimoji="1" lang="ja-JP" altLang="en-US" dirty="0" smtClean="0">
                <a:solidFill>
                  <a:srgbClr val="0070C0"/>
                </a:solidFill>
              </a:rPr>
              <a:t>議会の予定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６月４日（金）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６月</a:t>
            </a:r>
            <a:r>
              <a:rPr lang="ja-JP" altLang="en-US" sz="3900" dirty="0"/>
              <a:t>１６</a:t>
            </a:r>
            <a:r>
              <a:rPr lang="ja-JP" altLang="en-US" sz="3900" dirty="0" smtClean="0"/>
              <a:t>日（水）、１７日（木）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・常任委員会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民生６月２２日（火）、経済教育：２２日（火）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建設水道：２３日（水）、総務：２３日（水）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６月２８日（月）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80700" y="206230"/>
            <a:ext cx="40632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令和３年度予算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53037" y="2418957"/>
            <a:ext cx="10560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一般会計：５３０億７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０００万円</a:t>
            </a:r>
            <a:r>
              <a:rPr lang="ja-JP" altLang="en-US" sz="3600" dirty="0" smtClean="0"/>
              <a:t>（前年より２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７％減）</a:t>
            </a:r>
            <a:endParaRPr kumimoji="1" lang="en-US" altLang="ja-JP" sz="3600" dirty="0" smtClean="0"/>
          </a:p>
          <a:p>
            <a:endParaRPr kumimoji="1" lang="en-US" altLang="ja-JP" sz="3600" dirty="0" smtClean="0"/>
          </a:p>
          <a:p>
            <a:r>
              <a:rPr lang="ja-JP" altLang="en-US" sz="3600" dirty="0"/>
              <a:t>特別会計：約</a:t>
            </a:r>
            <a:r>
              <a:rPr lang="ja-JP" altLang="en-US" sz="3600" dirty="0" smtClean="0"/>
              <a:t>２９５億円（前年より０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２％減）</a:t>
            </a:r>
            <a:endParaRPr lang="en-US" altLang="ja-JP" sz="3600" dirty="0" smtClean="0"/>
          </a:p>
          <a:p>
            <a:endParaRPr lang="ja-JP" altLang="en-US" sz="3600" dirty="0"/>
          </a:p>
          <a:p>
            <a:r>
              <a:rPr lang="ja-JP" altLang="en-US" sz="3600" dirty="0"/>
              <a:t>企業会計：約</a:t>
            </a:r>
            <a:r>
              <a:rPr lang="ja-JP" altLang="en-US" sz="3600" dirty="0" smtClean="0"/>
              <a:t>９９億円（前年より１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８％減）</a:t>
            </a:r>
            <a:endParaRPr lang="en-US" altLang="ja-JP" sz="3600" dirty="0" smtClean="0"/>
          </a:p>
          <a:p>
            <a:endParaRPr lang="ja-JP" altLang="en-US" sz="3600" dirty="0"/>
          </a:p>
          <a:p>
            <a:r>
              <a:rPr lang="ja-JP" altLang="en-US" sz="3600" dirty="0"/>
              <a:t>予算総額：約</a:t>
            </a:r>
            <a:r>
              <a:rPr lang="ja-JP" altLang="en-US" sz="3600" dirty="0" smtClean="0"/>
              <a:t>９２５億円（前年より１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９％減）</a:t>
            </a:r>
            <a:endParaRPr lang="en-US" altLang="ja-JP" sz="36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5611" y="1374148"/>
            <a:ext cx="1061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コロナ禍を乗り切るための「堅守</a:t>
            </a:r>
            <a:r>
              <a:rPr lang="ja-JP" altLang="en-US" sz="3600" dirty="0"/>
              <a:t>速攻型」</a:t>
            </a:r>
            <a:r>
              <a:rPr lang="ja-JP" altLang="en-US" sz="3600" dirty="0" smtClean="0"/>
              <a:t>の予算編成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0303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2606998249"/>
              </p:ext>
            </p:extLst>
          </p:nvPr>
        </p:nvGraphicFramePr>
        <p:xfrm>
          <a:off x="1297859" y="162232"/>
          <a:ext cx="9662062" cy="651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920596" y="4883802"/>
            <a:ext cx="1466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２３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69835" y="2492477"/>
            <a:ext cx="1917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１９７億円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32826" y="5476208"/>
            <a:ext cx="1584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８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９億円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12845" y="5005146"/>
            <a:ext cx="1562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３６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55684" y="3852493"/>
            <a:ext cx="1466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６１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11868" y="2754087"/>
            <a:ext cx="150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４３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33642" y="1759805"/>
            <a:ext cx="1577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７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７億円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5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3122225868"/>
              </p:ext>
            </p:extLst>
          </p:nvPr>
        </p:nvGraphicFramePr>
        <p:xfrm>
          <a:off x="766916" y="132735"/>
          <a:ext cx="10795819" cy="6445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449528" y="1917290"/>
            <a:ext cx="143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９３億円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81366" y="3724315"/>
            <a:ext cx="1629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１２９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94666" y="4889437"/>
            <a:ext cx="143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２６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77927" y="5574541"/>
            <a:ext cx="143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５７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30791" y="4832912"/>
            <a:ext cx="143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４４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44094" y="3587719"/>
            <a:ext cx="143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８６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59391" y="1959604"/>
            <a:ext cx="143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９５億円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1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48496" y="270457"/>
            <a:ext cx="8822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今、生活に困っている人を守る事業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2173" y="1363626"/>
            <a:ext cx="114450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・子どもの養育費確保のため、離婚時に公正証書作成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・一人親家庭の高校生通学費の補助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・本市東部に５ケ所の保育園を整備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・全小中学校、保育園等、特別支援学校に防犯カメラ設置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・認知症による行方不明のためバーコードシールを配布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・事故に備え個人賠償責任保険に市が契約者で加入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・介護している方</a:t>
            </a:r>
            <a:r>
              <a:rPr lang="ja-JP" altLang="en-US" sz="3600" dirty="0" smtClean="0"/>
              <a:t>の不測の事態に対する緊急的な対応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・人生会議の考え方の啓発、ライフプランニングノート配布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0770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5466" y="347730"/>
            <a:ext cx="9040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自然災害から生命や財産を守る事業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8941" y="1416676"/>
            <a:ext cx="117841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・防災備蓄倉庫の設置（鵜沼朝日町）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・災害対策本部の情報表示システム、避難所との通信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・１次避難所となっている小中学校にマンホールトイレ整備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・防災ハンドブックの配布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・洪水ハザードマップの配布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・市消防署にドローンを導入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・消防団の出動手当の増額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9587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31064" y="360609"/>
            <a:ext cx="108182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今後の生活や経済活動を活発にしていく事業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75764" y="1403797"/>
            <a:ext cx="95690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・フレイル予防対策の推進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・中小企業ブランディング事業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・外出のキッカケを提供する講座の開設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・クラブサークルをマッチングする事業</a:t>
            </a:r>
            <a:endParaRPr lang="en-US" altLang="ja-JP" sz="3600" dirty="0" smtClean="0"/>
          </a:p>
          <a:p>
            <a:r>
              <a:rPr lang="ja-JP" altLang="en-US" sz="3600" dirty="0" smtClean="0"/>
              <a:t>・承久の乱ゆかりの地</a:t>
            </a:r>
            <a:r>
              <a:rPr lang="en-US" altLang="ja-JP" sz="3600" dirty="0" smtClean="0"/>
              <a:t>PR</a:t>
            </a:r>
            <a:r>
              <a:rPr lang="ja-JP" altLang="en-US" sz="3600" dirty="0" smtClean="0"/>
              <a:t>事業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・オンライン寺子屋事業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</a:t>
            </a:r>
            <a:r>
              <a:rPr lang="en-US" altLang="ja-JP" sz="3600" dirty="0" smtClean="0"/>
              <a:t>AI</a:t>
            </a:r>
            <a:r>
              <a:rPr lang="ja-JP" altLang="en-US" sz="3600" dirty="0" smtClean="0"/>
              <a:t>チャットボット総合案内サービス事業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・オンライン受付環境整備事業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・ハローワークの産業文化センターへの移転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3861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80693" y="128788"/>
            <a:ext cx="8049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未来に向けて現在進行中の事業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2733" y="1107583"/>
            <a:ext cx="10238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新庁舎建設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・高層棟開庁式：令和３年９月２１日（火）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・低層棟完成：令和５年２月中旬、全体は３月下旬</a:t>
            </a:r>
            <a:endParaRPr kumimoji="1" lang="en-US" altLang="ja-JP" sz="3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2733" y="3071263"/>
            <a:ext cx="10444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特別支援学校建設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・令和３年度は建築及び造成の設計や用地取得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・令和７年度開校予定、事業費：約６２億円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2733" y="5034943"/>
            <a:ext cx="9337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新総合体育館建設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・令和３年度から４年度に基本計画の策定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・令和７年から８年頃に供用開始の予定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8681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51538" y="347729"/>
            <a:ext cx="4533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防災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ハンドブック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68947" y="1674253"/>
            <a:ext cx="95690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・洪水ハザードマップ（更新）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</a:t>
            </a:r>
            <a:r>
              <a:rPr kumimoji="1" lang="ja-JP" altLang="en-US" sz="3600" dirty="0" smtClean="0"/>
              <a:t>土砂災害ハザードマップ（更新）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</a:t>
            </a:r>
            <a:r>
              <a:rPr lang="ja-JP" altLang="en-US" sz="3600" dirty="0"/>
              <a:t>ため池</a:t>
            </a:r>
            <a:r>
              <a:rPr lang="ja-JP" altLang="en-US" sz="3600" dirty="0" smtClean="0"/>
              <a:t>ハザードマップ（新規）</a:t>
            </a:r>
            <a:endParaRPr lang="en-US" altLang="ja-JP" sz="3600" dirty="0" smtClean="0"/>
          </a:p>
          <a:p>
            <a:r>
              <a:rPr lang="ja-JP" altLang="en-US" sz="3600" dirty="0" smtClean="0"/>
              <a:t>・避難行動判定フロー（平時に確認）</a:t>
            </a:r>
            <a:endParaRPr lang="en-US" altLang="ja-JP" sz="3600" dirty="0" smtClean="0"/>
          </a:p>
          <a:p>
            <a:r>
              <a:rPr kumimoji="1" lang="ja-JP" altLang="en-US" sz="3600" dirty="0" smtClean="0">
                <a:solidFill>
                  <a:srgbClr val="FFC000"/>
                </a:solidFill>
              </a:rPr>
              <a:t>「自らの災害リスクととるべき行動を確認できる」</a:t>
            </a:r>
            <a:endParaRPr kumimoji="1" lang="en-US" altLang="ja-JP" sz="3600" dirty="0" smtClean="0">
              <a:solidFill>
                <a:srgbClr val="FFC000"/>
              </a:solidFill>
            </a:endParaRPr>
          </a:p>
          <a:p>
            <a:r>
              <a:rPr lang="ja-JP" altLang="en-US" sz="3600" dirty="0" smtClean="0"/>
              <a:t>・ペットとの避難（新規）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・助産婦と乳幼児の防災用品</a:t>
            </a:r>
            <a:r>
              <a:rPr lang="ja-JP" altLang="en-US" sz="3600" dirty="0" smtClean="0"/>
              <a:t>リスト（新規）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82932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22657</TotalTime>
  <Words>505</Words>
  <Application>Microsoft Office PowerPoint</Application>
  <PresentationFormat>ワイド画面</PresentationFormat>
  <Paragraphs>92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Office テーマ</vt:lpstr>
      <vt:lpstr>第３２回市政報告会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６議会の予定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1469</cp:revision>
  <dcterms:created xsi:type="dcterms:W3CDTF">2013-10-16T10:26:16Z</dcterms:created>
  <dcterms:modified xsi:type="dcterms:W3CDTF">2021-04-14T07:42:57Z</dcterms:modified>
</cp:coreProperties>
</file>