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430" r:id="rId3"/>
    <p:sldId id="423" r:id="rId4"/>
    <p:sldId id="428" r:id="rId5"/>
    <p:sldId id="435" r:id="rId6"/>
    <p:sldId id="431" r:id="rId7"/>
    <p:sldId id="432" r:id="rId8"/>
    <p:sldId id="436" r:id="rId9"/>
    <p:sldId id="424" r:id="rId10"/>
    <p:sldId id="425" r:id="rId11"/>
    <p:sldId id="421" r:id="rId12"/>
    <p:sldId id="433" r:id="rId13"/>
    <p:sldId id="434" r:id="rId14"/>
    <p:sldId id="266" r:id="rId1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2426DD-DFF0-4CE3-B1DB-FA22DC14819D}" type="datetimeFigureOut">
              <a:rPr kumimoji="1" lang="ja-JP" altLang="en-US" smtClean="0"/>
              <a:t>2021/1/28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417080-ECDD-4669-80EB-C5EE2A90EE6B}" type="slidenum">
              <a:rPr kumimoji="1" lang="ja-JP" altLang="en-US" smtClean="0"/>
              <a:t>‹#›</a:t>
            </a:fld>
            <a:endParaRPr kumimoji="1" lang="ja-JP" altLang="en-US"/>
          </a:p>
        </p:txBody>
      </p:sp>
    </p:spTree>
    <p:extLst>
      <p:ext uri="{BB962C8B-B14F-4D97-AF65-F5344CB8AC3E}">
        <p14:creationId xmlns:p14="http://schemas.microsoft.com/office/powerpoint/2010/main" val="3538248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2021/1/28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843211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2021/1/28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981475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2021/1/28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501068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2021/1/28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2023078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2021/1/28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8787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2021/1/28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547240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C8E35DE-4789-4568-B2B9-D88FA3D035B6}" type="datetimeFigureOut">
              <a:rPr kumimoji="1" lang="ja-JP" altLang="en-US" smtClean="0"/>
              <a:t>2021/1/28</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566710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C8E35DE-4789-4568-B2B9-D88FA3D035B6}" type="datetimeFigureOut">
              <a:rPr kumimoji="1" lang="ja-JP" altLang="en-US" smtClean="0"/>
              <a:t>2021/1/28</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328409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C8E35DE-4789-4568-B2B9-D88FA3D035B6}" type="datetimeFigureOut">
              <a:rPr kumimoji="1" lang="ja-JP" altLang="en-US" smtClean="0"/>
              <a:t>2021/1/28</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847508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2021/1/28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588275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2021/1/28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440158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8E35DE-4789-4568-B2B9-D88FA3D035B6}" type="datetimeFigureOut">
              <a:rPr kumimoji="1" lang="ja-JP" altLang="en-US" smtClean="0"/>
              <a:t>2021/1/28</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35724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644462" y="1714792"/>
            <a:ext cx="6705600" cy="976893"/>
          </a:xfrm>
        </p:spPr>
        <p:txBody>
          <a:bodyPr>
            <a:normAutofit/>
          </a:bodyPr>
          <a:lstStyle/>
          <a:p>
            <a:r>
              <a:rPr kumimoji="1" lang="ja-JP" altLang="en-US" dirty="0" smtClean="0">
                <a:solidFill>
                  <a:srgbClr val="0070C0"/>
                </a:solidFill>
              </a:rPr>
              <a:t>第３１回市政報告会</a:t>
            </a:r>
            <a:endParaRPr kumimoji="1" lang="ja-JP" altLang="en-US" dirty="0">
              <a:solidFill>
                <a:srgbClr val="0070C0"/>
              </a:solidFill>
            </a:endParaRPr>
          </a:p>
        </p:txBody>
      </p:sp>
      <p:sp>
        <p:nvSpPr>
          <p:cNvPr id="3" name="サブタイトル 2"/>
          <p:cNvSpPr>
            <a:spLocks noGrp="1"/>
          </p:cNvSpPr>
          <p:nvPr>
            <p:ph type="subTitle" idx="1"/>
          </p:nvPr>
        </p:nvSpPr>
        <p:spPr>
          <a:xfrm>
            <a:off x="2328929" y="3966694"/>
            <a:ext cx="8025685" cy="2537137"/>
          </a:xfrm>
        </p:spPr>
        <p:txBody>
          <a:bodyPr>
            <a:normAutofit/>
          </a:bodyPr>
          <a:lstStyle/>
          <a:p>
            <a:pPr algn="l"/>
            <a:r>
              <a:rPr lang="ja-JP" altLang="en-US" sz="3600" dirty="0" smtClean="0"/>
              <a:t>・令和３年１月２７日（三井東ふれあい）</a:t>
            </a:r>
            <a:endParaRPr lang="en-US" altLang="ja-JP" sz="3600" dirty="0" smtClean="0"/>
          </a:p>
          <a:p>
            <a:pPr algn="l"/>
            <a:r>
              <a:rPr lang="ja-JP" altLang="en-US" sz="3600" dirty="0" smtClean="0"/>
              <a:t>・令和３年１月２９日（住吉町集会場）</a:t>
            </a:r>
            <a:endParaRPr lang="en-US" altLang="ja-JP" sz="3600" dirty="0" smtClean="0"/>
          </a:p>
          <a:p>
            <a:pPr algn="l"/>
            <a:r>
              <a:rPr lang="ja-JP" altLang="en-US" sz="3600" dirty="0" smtClean="0"/>
              <a:t>・令和３年２</a:t>
            </a:r>
            <a:r>
              <a:rPr kumimoji="1" lang="ja-JP" altLang="en-US" sz="3600" dirty="0" smtClean="0"/>
              <a:t>月</a:t>
            </a:r>
            <a:r>
              <a:rPr lang="ja-JP" altLang="en-US" sz="3600" dirty="0" smtClean="0"/>
              <a:t>６</a:t>
            </a:r>
            <a:r>
              <a:rPr kumimoji="1" lang="ja-JP" altLang="en-US" sz="3600" dirty="0" smtClean="0"/>
              <a:t>日（雄飛ヶ丘公民館）</a:t>
            </a:r>
            <a:endParaRPr kumimoji="1" lang="en-US" altLang="ja-JP" sz="3600" dirty="0" smtClean="0"/>
          </a:p>
          <a:p>
            <a:r>
              <a:rPr lang="ja-JP" altLang="en-US" sz="3600" dirty="0" smtClean="0"/>
              <a:t>市議会議員　坂澤博光</a:t>
            </a:r>
            <a:endParaRPr kumimoji="1" lang="ja-JP" altLang="en-US" sz="3600" dirty="0"/>
          </a:p>
        </p:txBody>
      </p:sp>
    </p:spTree>
    <p:extLst>
      <p:ext uri="{BB962C8B-B14F-4D97-AF65-F5344CB8AC3E}">
        <p14:creationId xmlns:p14="http://schemas.microsoft.com/office/powerpoint/2010/main" val="908384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240925" y="270457"/>
            <a:ext cx="7302320" cy="769441"/>
          </a:xfrm>
          <a:prstGeom prst="rect">
            <a:avLst/>
          </a:prstGeom>
          <a:noFill/>
        </p:spPr>
        <p:txBody>
          <a:bodyPr wrap="square" rtlCol="0">
            <a:spAutoFit/>
          </a:bodyPr>
          <a:lstStyle/>
          <a:p>
            <a:r>
              <a:rPr kumimoji="1" lang="ja-JP" altLang="en-US" sz="4400" dirty="0" smtClean="0">
                <a:solidFill>
                  <a:srgbClr val="FF0000"/>
                </a:solidFill>
              </a:rPr>
              <a:t>常任委員会における参考情報</a:t>
            </a:r>
            <a:endParaRPr kumimoji="1" lang="ja-JP" altLang="en-US" sz="4400" dirty="0">
              <a:solidFill>
                <a:srgbClr val="FF0000"/>
              </a:solidFill>
            </a:endParaRPr>
          </a:p>
        </p:txBody>
      </p:sp>
      <p:sp>
        <p:nvSpPr>
          <p:cNvPr id="3" name="テキスト ボックス 2"/>
          <p:cNvSpPr txBox="1"/>
          <p:nvPr/>
        </p:nvSpPr>
        <p:spPr>
          <a:xfrm>
            <a:off x="592426" y="2125015"/>
            <a:ext cx="11436441" cy="646331"/>
          </a:xfrm>
          <a:prstGeom prst="rect">
            <a:avLst/>
          </a:prstGeom>
          <a:noFill/>
        </p:spPr>
        <p:txBody>
          <a:bodyPr wrap="square" rtlCol="0">
            <a:spAutoFit/>
          </a:bodyPr>
          <a:lstStyle/>
          <a:p>
            <a:r>
              <a:rPr lang="ja-JP" altLang="en-US" sz="3600" dirty="0" smtClean="0"/>
              <a:t>「市民カード」で使用している証明書自動交付機の廃止</a:t>
            </a:r>
            <a:endParaRPr kumimoji="1" lang="en-US" altLang="ja-JP" sz="3600" dirty="0" smtClean="0"/>
          </a:p>
        </p:txBody>
      </p:sp>
      <p:sp>
        <p:nvSpPr>
          <p:cNvPr id="4" name="テキスト ボックス 3"/>
          <p:cNvSpPr txBox="1"/>
          <p:nvPr/>
        </p:nvSpPr>
        <p:spPr>
          <a:xfrm>
            <a:off x="798490" y="3515932"/>
            <a:ext cx="10882648" cy="646331"/>
          </a:xfrm>
          <a:prstGeom prst="rect">
            <a:avLst/>
          </a:prstGeom>
          <a:noFill/>
        </p:spPr>
        <p:txBody>
          <a:bodyPr wrap="square" rtlCol="0">
            <a:spAutoFit/>
          </a:bodyPr>
          <a:lstStyle/>
          <a:p>
            <a:r>
              <a:rPr kumimoji="1" lang="ja-JP" altLang="en-US" sz="3600" dirty="0" smtClean="0"/>
              <a:t>各務原市特別支援学校の基本構想・基本計画の策定</a:t>
            </a:r>
            <a:endParaRPr kumimoji="1" lang="ja-JP" altLang="en-US" sz="3600" dirty="0"/>
          </a:p>
        </p:txBody>
      </p:sp>
      <p:sp>
        <p:nvSpPr>
          <p:cNvPr id="5" name="テキスト ボックス 4"/>
          <p:cNvSpPr txBox="1"/>
          <p:nvPr/>
        </p:nvSpPr>
        <p:spPr>
          <a:xfrm>
            <a:off x="901521" y="5035639"/>
            <a:ext cx="7173533" cy="646331"/>
          </a:xfrm>
          <a:prstGeom prst="rect">
            <a:avLst/>
          </a:prstGeom>
          <a:noFill/>
        </p:spPr>
        <p:txBody>
          <a:bodyPr wrap="square" rtlCol="0">
            <a:spAutoFit/>
          </a:bodyPr>
          <a:lstStyle/>
          <a:p>
            <a:r>
              <a:rPr kumimoji="1" lang="ja-JP" altLang="en-US" sz="3600" dirty="0" smtClean="0"/>
              <a:t>新総合体育館の基本構想の策定</a:t>
            </a:r>
            <a:endParaRPr kumimoji="1" lang="ja-JP" altLang="en-US" sz="3600" dirty="0"/>
          </a:p>
        </p:txBody>
      </p:sp>
    </p:spTree>
    <p:extLst>
      <p:ext uri="{BB962C8B-B14F-4D97-AF65-F5344CB8AC3E}">
        <p14:creationId xmlns:p14="http://schemas.microsoft.com/office/powerpoint/2010/main" val="118294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966694" y="180304"/>
            <a:ext cx="3928056" cy="769441"/>
          </a:xfrm>
          <a:prstGeom prst="rect">
            <a:avLst/>
          </a:prstGeom>
          <a:noFill/>
        </p:spPr>
        <p:txBody>
          <a:bodyPr wrap="square" rtlCol="0">
            <a:spAutoFit/>
          </a:bodyPr>
          <a:lstStyle/>
          <a:p>
            <a:r>
              <a:rPr kumimoji="1" lang="ja-JP" altLang="en-US" sz="4400" dirty="0" smtClean="0">
                <a:solidFill>
                  <a:srgbClr val="FF0000"/>
                </a:solidFill>
              </a:rPr>
              <a:t>意見書の提出</a:t>
            </a:r>
            <a:endParaRPr kumimoji="1" lang="ja-JP" altLang="en-US" sz="4400" dirty="0">
              <a:solidFill>
                <a:srgbClr val="FF0000"/>
              </a:solidFill>
            </a:endParaRPr>
          </a:p>
        </p:txBody>
      </p:sp>
      <p:sp>
        <p:nvSpPr>
          <p:cNvPr id="3" name="テキスト ボックス 2"/>
          <p:cNvSpPr txBox="1"/>
          <p:nvPr/>
        </p:nvSpPr>
        <p:spPr>
          <a:xfrm>
            <a:off x="1223493" y="1880315"/>
            <a:ext cx="8461420" cy="1200329"/>
          </a:xfrm>
          <a:prstGeom prst="rect">
            <a:avLst/>
          </a:prstGeom>
          <a:noFill/>
        </p:spPr>
        <p:txBody>
          <a:bodyPr wrap="square" rtlCol="0">
            <a:spAutoFit/>
          </a:bodyPr>
          <a:lstStyle/>
          <a:p>
            <a:r>
              <a:rPr kumimoji="1" lang="ja-JP" altLang="en-US" sz="3600" dirty="0" smtClean="0"/>
              <a:t>防災・減災、国土強靭化対策の継続・拡充を求める意見書</a:t>
            </a:r>
            <a:endParaRPr kumimoji="1" lang="ja-JP" altLang="en-US" sz="3600" dirty="0"/>
          </a:p>
        </p:txBody>
      </p:sp>
      <p:sp>
        <p:nvSpPr>
          <p:cNvPr id="4" name="テキスト ボックス 3"/>
          <p:cNvSpPr txBox="1"/>
          <p:nvPr/>
        </p:nvSpPr>
        <p:spPr>
          <a:xfrm>
            <a:off x="1223493" y="3411049"/>
            <a:ext cx="7379595" cy="1200329"/>
          </a:xfrm>
          <a:prstGeom prst="rect">
            <a:avLst/>
          </a:prstGeom>
          <a:noFill/>
        </p:spPr>
        <p:txBody>
          <a:bodyPr wrap="square" rtlCol="0">
            <a:spAutoFit/>
          </a:bodyPr>
          <a:lstStyle/>
          <a:p>
            <a:r>
              <a:rPr kumimoji="1" lang="ja-JP" altLang="en-US" sz="3600" dirty="0" smtClean="0"/>
              <a:t>気候変動対策のさらなる強化を求める意見書</a:t>
            </a:r>
            <a:endParaRPr kumimoji="1" lang="ja-JP" altLang="en-US" sz="3600" dirty="0"/>
          </a:p>
        </p:txBody>
      </p:sp>
      <p:sp>
        <p:nvSpPr>
          <p:cNvPr id="5" name="テキスト ボックス 4"/>
          <p:cNvSpPr txBox="1"/>
          <p:nvPr/>
        </p:nvSpPr>
        <p:spPr>
          <a:xfrm>
            <a:off x="1455313" y="5306096"/>
            <a:ext cx="7972022" cy="1200329"/>
          </a:xfrm>
          <a:prstGeom prst="rect">
            <a:avLst/>
          </a:prstGeom>
          <a:noFill/>
        </p:spPr>
        <p:txBody>
          <a:bodyPr wrap="square" rtlCol="0">
            <a:spAutoFit/>
          </a:bodyPr>
          <a:lstStyle/>
          <a:p>
            <a:r>
              <a:rPr kumimoji="1" lang="ja-JP" altLang="en-US" sz="3600" dirty="0" smtClean="0"/>
              <a:t>新型コロナウイルス感染症に係る新たな支援制度を求める意見書</a:t>
            </a:r>
            <a:endParaRPr kumimoji="1" lang="ja-JP" altLang="en-US" sz="3600" dirty="0"/>
          </a:p>
        </p:txBody>
      </p:sp>
    </p:spTree>
    <p:extLst>
      <p:ext uri="{BB962C8B-B14F-4D97-AF65-F5344CB8AC3E}">
        <p14:creationId xmlns:p14="http://schemas.microsoft.com/office/powerpoint/2010/main" val="1595876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righ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right)">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120462" y="200720"/>
            <a:ext cx="10251583" cy="769441"/>
          </a:xfrm>
          <a:prstGeom prst="rect">
            <a:avLst/>
          </a:prstGeom>
          <a:noFill/>
        </p:spPr>
        <p:txBody>
          <a:bodyPr wrap="square" rtlCol="0">
            <a:spAutoFit/>
          </a:bodyPr>
          <a:lstStyle/>
          <a:p>
            <a:r>
              <a:rPr kumimoji="1" lang="ja-JP" altLang="en-US" sz="4400" dirty="0" smtClean="0">
                <a:solidFill>
                  <a:srgbClr val="FF0000"/>
                </a:solidFill>
              </a:rPr>
              <a:t>財務４表から見た本市の特徴（元年</a:t>
            </a:r>
            <a:r>
              <a:rPr lang="ja-JP" altLang="en-US" sz="4400" dirty="0" smtClean="0">
                <a:solidFill>
                  <a:srgbClr val="FF0000"/>
                </a:solidFill>
              </a:rPr>
              <a:t>度）</a:t>
            </a:r>
            <a:endParaRPr kumimoji="1" lang="en-US" altLang="ja-JP" sz="4400" dirty="0" smtClean="0">
              <a:solidFill>
                <a:srgbClr val="FF0000"/>
              </a:solidFill>
            </a:endParaRPr>
          </a:p>
        </p:txBody>
      </p:sp>
      <p:sp>
        <p:nvSpPr>
          <p:cNvPr id="3" name="テキスト ボックス 2"/>
          <p:cNvSpPr txBox="1"/>
          <p:nvPr/>
        </p:nvSpPr>
        <p:spPr>
          <a:xfrm>
            <a:off x="399244" y="4855335"/>
            <a:ext cx="10959922" cy="1754326"/>
          </a:xfrm>
          <a:prstGeom prst="rect">
            <a:avLst/>
          </a:prstGeom>
          <a:noFill/>
        </p:spPr>
        <p:txBody>
          <a:bodyPr wrap="square" rtlCol="0">
            <a:spAutoFit/>
          </a:bodyPr>
          <a:lstStyle/>
          <a:p>
            <a:r>
              <a:rPr kumimoji="1" lang="ja-JP" altLang="en-US" sz="3600" dirty="0" smtClean="0"/>
              <a:t>・純資産比率：８５</a:t>
            </a:r>
            <a:r>
              <a:rPr kumimoji="1" lang="en-US" altLang="ja-JP" sz="3600" dirty="0" smtClean="0"/>
              <a:t>.</a:t>
            </a:r>
            <a:r>
              <a:rPr kumimoji="1" lang="ja-JP" altLang="en-US" sz="3600" dirty="0" smtClean="0"/>
              <a:t>７％（前年比＋０</a:t>
            </a:r>
            <a:r>
              <a:rPr kumimoji="1" lang="en-US" altLang="ja-JP" sz="3600" dirty="0" smtClean="0"/>
              <a:t>.</a:t>
            </a:r>
            <a:r>
              <a:rPr kumimoji="1" lang="ja-JP" altLang="en-US" sz="3600" dirty="0" smtClean="0"/>
              <a:t>５）</a:t>
            </a:r>
            <a:endParaRPr kumimoji="1" lang="en-US" altLang="ja-JP" sz="3600" dirty="0" smtClean="0"/>
          </a:p>
          <a:p>
            <a:r>
              <a:rPr lang="ja-JP" altLang="en-US" sz="3600" dirty="0"/>
              <a:t>　</a:t>
            </a:r>
            <a:r>
              <a:rPr lang="ja-JP" altLang="en-US" sz="3600" dirty="0" smtClean="0"/>
              <a:t>資産を取得するために使用した財源のうち、過去及び</a:t>
            </a:r>
            <a:endParaRPr lang="en-US" altLang="ja-JP" sz="3600" dirty="0" smtClean="0"/>
          </a:p>
          <a:p>
            <a:r>
              <a:rPr lang="ja-JP" altLang="en-US" sz="3600" dirty="0" smtClean="0"/>
              <a:t>　現役世代が負担した割合</a:t>
            </a:r>
            <a:endParaRPr kumimoji="1" lang="ja-JP" altLang="en-US" sz="3600" dirty="0"/>
          </a:p>
        </p:txBody>
      </p:sp>
      <p:sp>
        <p:nvSpPr>
          <p:cNvPr id="6" name="テキスト ボックス 5"/>
          <p:cNvSpPr txBox="1"/>
          <p:nvPr/>
        </p:nvSpPr>
        <p:spPr>
          <a:xfrm>
            <a:off x="489397" y="1280334"/>
            <a:ext cx="10882648" cy="1200329"/>
          </a:xfrm>
          <a:prstGeom prst="rect">
            <a:avLst/>
          </a:prstGeom>
          <a:noFill/>
        </p:spPr>
        <p:txBody>
          <a:bodyPr wrap="square" rtlCol="0">
            <a:spAutoFit/>
          </a:bodyPr>
          <a:lstStyle/>
          <a:p>
            <a:r>
              <a:rPr lang="ja-JP" altLang="en-US" sz="3600" dirty="0" smtClean="0"/>
              <a:t>財務４表：貸借対照表、行政コスト計算書、純資産変動計算書、資金収支計算書（キャッシュフロー）</a:t>
            </a:r>
            <a:endParaRPr kumimoji="1" lang="ja-JP" altLang="en-US" sz="3600" dirty="0"/>
          </a:p>
        </p:txBody>
      </p:sp>
      <p:sp>
        <p:nvSpPr>
          <p:cNvPr id="7" name="テキスト ボックス 6"/>
          <p:cNvSpPr txBox="1"/>
          <p:nvPr/>
        </p:nvSpPr>
        <p:spPr>
          <a:xfrm>
            <a:off x="489397" y="2790836"/>
            <a:ext cx="11075831" cy="1754326"/>
          </a:xfrm>
          <a:prstGeom prst="rect">
            <a:avLst/>
          </a:prstGeom>
          <a:noFill/>
        </p:spPr>
        <p:txBody>
          <a:bodyPr wrap="square" rtlCol="0">
            <a:spAutoFit/>
          </a:bodyPr>
          <a:lstStyle/>
          <a:p>
            <a:r>
              <a:rPr kumimoji="1" lang="ja-JP" altLang="en-US" sz="3600" dirty="0" smtClean="0"/>
              <a:t>・財務４表の効果：市所有の全ての資産と債務を把握</a:t>
            </a:r>
            <a:endParaRPr kumimoji="1" lang="en-US" altLang="ja-JP" sz="3600" dirty="0" smtClean="0"/>
          </a:p>
          <a:p>
            <a:r>
              <a:rPr lang="ja-JP" altLang="en-US" sz="3600" dirty="0" smtClean="0"/>
              <a:t>・住民一人当たりの現役世代・将来世代の負担を明確</a:t>
            </a:r>
            <a:endParaRPr lang="en-US" altLang="ja-JP" sz="3600" dirty="0" smtClean="0"/>
          </a:p>
          <a:p>
            <a:r>
              <a:rPr kumimoji="1" lang="ja-JP" altLang="en-US" sz="3600" dirty="0" smtClean="0"/>
              <a:t>・財政分析のツールとして資産の老朽化の度合いを把握</a:t>
            </a:r>
            <a:endParaRPr kumimoji="1" lang="ja-JP" altLang="en-US" sz="3600" dirty="0"/>
          </a:p>
        </p:txBody>
      </p:sp>
    </p:spTree>
    <p:extLst>
      <p:ext uri="{BB962C8B-B14F-4D97-AF65-F5344CB8AC3E}">
        <p14:creationId xmlns:p14="http://schemas.microsoft.com/office/powerpoint/2010/main" val="3896313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1+#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0-#ppt_w/2"/>
                                          </p:val>
                                        </p:tav>
                                        <p:tav tm="100000">
                                          <p:val>
                                            <p:strVal val="#ppt_x"/>
                                          </p:val>
                                        </p:tav>
                                      </p:tavLst>
                                    </p:anim>
                                    <p:anim calcmode="lin" valueType="num">
                                      <p:cBhvr additive="base">
                                        <p:cTn id="20"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66669" y="3348507"/>
            <a:ext cx="10406130" cy="1754326"/>
          </a:xfrm>
          <a:prstGeom prst="rect">
            <a:avLst/>
          </a:prstGeom>
          <a:noFill/>
        </p:spPr>
        <p:txBody>
          <a:bodyPr wrap="square" rtlCol="0">
            <a:spAutoFit/>
          </a:bodyPr>
          <a:lstStyle/>
          <a:p>
            <a:r>
              <a:rPr kumimoji="1" lang="ja-JP" altLang="en-US" sz="3600" dirty="0" smtClean="0"/>
              <a:t>・有形固定資産減価償却率：６８</a:t>
            </a:r>
            <a:r>
              <a:rPr kumimoji="1" lang="en-US" altLang="ja-JP" sz="3600" dirty="0" smtClean="0"/>
              <a:t>.</a:t>
            </a:r>
            <a:r>
              <a:rPr kumimoji="1" lang="ja-JP" altLang="en-US" sz="3600" dirty="0" smtClean="0"/>
              <a:t>２％（前年比＋１</a:t>
            </a:r>
            <a:r>
              <a:rPr kumimoji="1" lang="en-US" altLang="ja-JP" sz="3600" dirty="0" smtClean="0"/>
              <a:t>.</a:t>
            </a:r>
            <a:r>
              <a:rPr kumimoji="1" lang="ja-JP" altLang="en-US" sz="3600" dirty="0" smtClean="0"/>
              <a:t>３）</a:t>
            </a:r>
            <a:endParaRPr kumimoji="1" lang="en-US" altLang="ja-JP" sz="3600" dirty="0" smtClean="0"/>
          </a:p>
          <a:p>
            <a:r>
              <a:rPr lang="ja-JP" altLang="en-US" sz="3600" dirty="0"/>
              <a:t>　有形</a:t>
            </a:r>
            <a:r>
              <a:rPr lang="ja-JP" altLang="en-US" sz="3600" dirty="0" smtClean="0"/>
              <a:t>固定資産の償却資産が耐用年数に対しどの程度経過しているか</a:t>
            </a:r>
            <a:endParaRPr kumimoji="1" lang="ja-JP" altLang="en-US" sz="3600" dirty="0"/>
          </a:p>
        </p:txBody>
      </p:sp>
      <p:sp>
        <p:nvSpPr>
          <p:cNvPr id="3" name="テキスト ボックス 2"/>
          <p:cNvSpPr txBox="1"/>
          <p:nvPr/>
        </p:nvSpPr>
        <p:spPr>
          <a:xfrm>
            <a:off x="566669" y="5318975"/>
            <a:ext cx="11153106" cy="1200329"/>
          </a:xfrm>
          <a:prstGeom prst="rect">
            <a:avLst/>
          </a:prstGeom>
          <a:noFill/>
        </p:spPr>
        <p:txBody>
          <a:bodyPr wrap="square" rtlCol="0">
            <a:spAutoFit/>
          </a:bodyPr>
          <a:lstStyle/>
          <a:p>
            <a:r>
              <a:rPr kumimoji="1" lang="ja-JP" altLang="en-US" sz="3600" dirty="0" smtClean="0"/>
              <a:t>・１人当り行政コスト：２８万１千円（前年比＋１万１千円）</a:t>
            </a:r>
            <a:endParaRPr kumimoji="1" lang="en-US" altLang="ja-JP" sz="3600" dirty="0" smtClean="0"/>
          </a:p>
          <a:p>
            <a:r>
              <a:rPr lang="ja-JP" altLang="en-US" sz="3600" dirty="0"/>
              <a:t>　</a:t>
            </a:r>
            <a:r>
              <a:rPr lang="ja-JP" altLang="en-US" sz="3600" dirty="0" smtClean="0"/>
              <a:t>市の行政コストを市民一人当たりに換算した金額</a:t>
            </a:r>
            <a:endParaRPr kumimoji="1" lang="ja-JP" altLang="en-US" sz="3600" dirty="0"/>
          </a:p>
        </p:txBody>
      </p:sp>
      <p:sp>
        <p:nvSpPr>
          <p:cNvPr id="5" name="テキスト ボックス 4"/>
          <p:cNvSpPr txBox="1"/>
          <p:nvPr/>
        </p:nvSpPr>
        <p:spPr>
          <a:xfrm>
            <a:off x="566669" y="1814067"/>
            <a:ext cx="10934163" cy="1200329"/>
          </a:xfrm>
          <a:prstGeom prst="rect">
            <a:avLst/>
          </a:prstGeom>
          <a:noFill/>
        </p:spPr>
        <p:txBody>
          <a:bodyPr wrap="square" rtlCol="0">
            <a:spAutoFit/>
          </a:bodyPr>
          <a:lstStyle/>
          <a:p>
            <a:r>
              <a:rPr kumimoji="1" lang="ja-JP" altLang="en-US" sz="3600" dirty="0" smtClean="0"/>
              <a:t>・１人当</a:t>
            </a:r>
            <a:r>
              <a:rPr lang="ja-JP" altLang="en-US" sz="3600" dirty="0"/>
              <a:t>り</a:t>
            </a:r>
            <a:r>
              <a:rPr kumimoji="1" lang="ja-JP" altLang="en-US" sz="3600" dirty="0" smtClean="0"/>
              <a:t>負債額：２４万２千円（対前年比▲９千円）</a:t>
            </a:r>
            <a:r>
              <a:rPr kumimoji="1" lang="en-US" altLang="ja-JP" sz="3600" dirty="0" smtClean="0"/>
              <a:t/>
            </a:r>
            <a:br>
              <a:rPr kumimoji="1" lang="en-US" altLang="ja-JP" sz="3600" dirty="0" smtClean="0"/>
            </a:br>
            <a:r>
              <a:rPr kumimoji="1" lang="ja-JP" altLang="en-US" sz="3600" dirty="0" smtClean="0"/>
              <a:t>　市の負債合計額を市民一人当たりに換算した金額</a:t>
            </a:r>
            <a:endParaRPr kumimoji="1" lang="ja-JP" altLang="en-US" sz="3600" dirty="0"/>
          </a:p>
        </p:txBody>
      </p:sp>
      <p:sp>
        <p:nvSpPr>
          <p:cNvPr id="6" name="テキスト ボックス 5"/>
          <p:cNvSpPr txBox="1"/>
          <p:nvPr/>
        </p:nvSpPr>
        <p:spPr>
          <a:xfrm>
            <a:off x="566669" y="395724"/>
            <a:ext cx="10882648" cy="1200329"/>
          </a:xfrm>
          <a:prstGeom prst="rect">
            <a:avLst/>
          </a:prstGeom>
          <a:noFill/>
        </p:spPr>
        <p:txBody>
          <a:bodyPr wrap="square" rtlCol="0">
            <a:spAutoFit/>
          </a:bodyPr>
          <a:lstStyle/>
          <a:p>
            <a:r>
              <a:rPr kumimoji="1" lang="ja-JP" altLang="en-US" sz="3600" dirty="0" smtClean="0"/>
              <a:t>・１人当</a:t>
            </a:r>
            <a:r>
              <a:rPr lang="ja-JP" altLang="en-US" sz="3600" dirty="0"/>
              <a:t>り</a:t>
            </a:r>
            <a:r>
              <a:rPr kumimoji="1" lang="ja-JP" altLang="en-US" sz="3600" dirty="0" smtClean="0"/>
              <a:t>資産額：１６９万３千円（前年比▲１千円）</a:t>
            </a:r>
            <a:endParaRPr kumimoji="1" lang="en-US" altLang="ja-JP" sz="3600" dirty="0" smtClean="0"/>
          </a:p>
          <a:p>
            <a:r>
              <a:rPr lang="ja-JP" altLang="en-US" sz="3600" dirty="0"/>
              <a:t>　</a:t>
            </a:r>
            <a:r>
              <a:rPr lang="ja-JP" altLang="en-US" sz="3600" dirty="0" smtClean="0"/>
              <a:t>市の試算合計額を市民一人当たりに換算した金額</a:t>
            </a:r>
            <a:endParaRPr kumimoji="1" lang="ja-JP" altLang="en-US" sz="3600" dirty="0"/>
          </a:p>
        </p:txBody>
      </p:sp>
    </p:spTree>
    <p:extLst>
      <p:ext uri="{BB962C8B-B14F-4D97-AF65-F5344CB8AC3E}">
        <p14:creationId xmlns:p14="http://schemas.microsoft.com/office/powerpoint/2010/main" val="2924651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1000"/>
                                        <p:tgtEl>
                                          <p:spTgt spid="3"/>
                                        </p:tgtEl>
                                      </p:cBhvr>
                                    </p:animEffect>
                                    <p:anim calcmode="lin" valueType="num">
                                      <p:cBhvr>
                                        <p:cTn id="29" dur="1000" fill="hold"/>
                                        <p:tgtEl>
                                          <p:spTgt spid="3"/>
                                        </p:tgtEl>
                                        <p:attrNameLst>
                                          <p:attrName>ppt_x</p:attrName>
                                        </p:attrNameLst>
                                      </p:cBhvr>
                                      <p:tavLst>
                                        <p:tav tm="0">
                                          <p:val>
                                            <p:strVal val="#ppt_x"/>
                                          </p:val>
                                        </p:tav>
                                        <p:tav tm="100000">
                                          <p:val>
                                            <p:strVal val="#ppt_x"/>
                                          </p:val>
                                        </p:tav>
                                      </p:tavLst>
                                    </p:anim>
                                    <p:anim calcmode="lin" valueType="num">
                                      <p:cBhvr>
                                        <p:cTn id="3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49879" y="159063"/>
            <a:ext cx="4139069" cy="897005"/>
          </a:xfrm>
        </p:spPr>
        <p:txBody>
          <a:bodyPr>
            <a:normAutofit/>
          </a:bodyPr>
          <a:lstStyle/>
          <a:p>
            <a:r>
              <a:rPr lang="ja-JP" altLang="en-US" dirty="0">
                <a:solidFill>
                  <a:srgbClr val="0070C0"/>
                </a:solidFill>
              </a:rPr>
              <a:t>３</a:t>
            </a:r>
            <a:r>
              <a:rPr kumimoji="1" lang="ja-JP" altLang="en-US" dirty="0" smtClean="0">
                <a:solidFill>
                  <a:srgbClr val="0070C0"/>
                </a:solidFill>
              </a:rPr>
              <a:t>月議会の予定</a:t>
            </a:r>
            <a:endParaRPr kumimoji="1" lang="ja-JP" altLang="en-US" dirty="0">
              <a:solidFill>
                <a:srgbClr val="0070C0"/>
              </a:solidFill>
            </a:endParaRPr>
          </a:p>
        </p:txBody>
      </p:sp>
      <p:sp>
        <p:nvSpPr>
          <p:cNvPr id="3" name="コンテンツ プレースホルダー 2"/>
          <p:cNvSpPr>
            <a:spLocks noGrp="1"/>
          </p:cNvSpPr>
          <p:nvPr>
            <p:ph idx="1"/>
          </p:nvPr>
        </p:nvSpPr>
        <p:spPr>
          <a:xfrm>
            <a:off x="838200" y="1056068"/>
            <a:ext cx="10515600" cy="5460642"/>
          </a:xfrm>
        </p:spPr>
        <p:txBody>
          <a:bodyPr>
            <a:normAutofit fontScale="92500" lnSpcReduction="10000"/>
          </a:bodyPr>
          <a:lstStyle/>
          <a:p>
            <a:r>
              <a:rPr kumimoji="1" lang="ja-JP" altLang="en-US" sz="4200" dirty="0" smtClean="0">
                <a:solidFill>
                  <a:srgbClr val="FF0000"/>
                </a:solidFill>
              </a:rPr>
              <a:t>開会</a:t>
            </a:r>
            <a:endParaRPr kumimoji="1" lang="en-US" altLang="ja-JP" sz="4200" dirty="0" smtClean="0">
              <a:solidFill>
                <a:srgbClr val="FF0000"/>
              </a:solidFill>
            </a:endParaRPr>
          </a:p>
          <a:p>
            <a:pPr marL="0" indent="0">
              <a:buNone/>
            </a:pPr>
            <a:r>
              <a:rPr lang="ja-JP" altLang="en-US" dirty="0"/>
              <a:t>　</a:t>
            </a:r>
            <a:r>
              <a:rPr lang="ja-JP" altLang="en-US" sz="3900" dirty="0" smtClean="0"/>
              <a:t>３月８日（月）</a:t>
            </a:r>
            <a:endParaRPr lang="en-US" altLang="ja-JP" sz="3900" dirty="0" smtClean="0"/>
          </a:p>
          <a:p>
            <a:pPr marL="0" indent="0">
              <a:buNone/>
            </a:pPr>
            <a:r>
              <a:rPr kumimoji="1" lang="ja-JP" altLang="en-US" sz="4200" dirty="0" smtClean="0">
                <a:solidFill>
                  <a:srgbClr val="FF0000"/>
                </a:solidFill>
              </a:rPr>
              <a:t>・一般質問</a:t>
            </a:r>
            <a:endParaRPr kumimoji="1" lang="en-US" altLang="ja-JP" sz="4200" dirty="0" smtClean="0">
              <a:solidFill>
                <a:srgbClr val="FF0000"/>
              </a:solidFill>
            </a:endParaRPr>
          </a:p>
          <a:p>
            <a:pPr marL="0" indent="0">
              <a:buNone/>
            </a:pPr>
            <a:r>
              <a:rPr lang="ja-JP" altLang="en-US" dirty="0"/>
              <a:t>　</a:t>
            </a:r>
            <a:r>
              <a:rPr lang="ja-JP" altLang="en-US" sz="3900" dirty="0" smtClean="0"/>
              <a:t>３月１８日（木）、１９日（金）</a:t>
            </a:r>
            <a:endParaRPr lang="en-US" altLang="ja-JP" sz="3900" dirty="0" smtClean="0"/>
          </a:p>
          <a:p>
            <a:pPr marL="0" indent="0">
              <a:buNone/>
            </a:pPr>
            <a:r>
              <a:rPr lang="ja-JP" altLang="en-US" sz="4200" dirty="0" smtClean="0">
                <a:solidFill>
                  <a:srgbClr val="FF0000"/>
                </a:solidFill>
              </a:rPr>
              <a:t>・常任委員会</a:t>
            </a:r>
            <a:endParaRPr lang="en-US" altLang="ja-JP" sz="4200" dirty="0" smtClean="0">
              <a:solidFill>
                <a:srgbClr val="FF0000"/>
              </a:solidFill>
            </a:endParaRPr>
          </a:p>
          <a:p>
            <a:pPr marL="0" indent="0">
              <a:buNone/>
            </a:pPr>
            <a:r>
              <a:rPr lang="ja-JP" altLang="en-US" sz="3200" dirty="0">
                <a:solidFill>
                  <a:srgbClr val="FF0000"/>
                </a:solidFill>
              </a:rPr>
              <a:t>　</a:t>
            </a:r>
            <a:r>
              <a:rPr lang="ja-JP" altLang="en-US" sz="3900" dirty="0" smtClean="0"/>
              <a:t>民生３月２３日（火）、経済教育：２４日（水）</a:t>
            </a:r>
            <a:endParaRPr lang="en-US" altLang="ja-JP" sz="3900" dirty="0" smtClean="0"/>
          </a:p>
          <a:p>
            <a:pPr marL="0" indent="0">
              <a:buNone/>
            </a:pPr>
            <a:r>
              <a:rPr lang="ja-JP" altLang="en-US" sz="3900" dirty="0"/>
              <a:t>　</a:t>
            </a:r>
            <a:r>
              <a:rPr lang="ja-JP" altLang="en-US" sz="3900" dirty="0" smtClean="0"/>
              <a:t>建設水道：２５日（木）、総務：２６（金）</a:t>
            </a:r>
            <a:endParaRPr lang="en-US" altLang="ja-JP" sz="3900" dirty="0" smtClean="0"/>
          </a:p>
          <a:p>
            <a:pPr marL="0" indent="0">
              <a:buNone/>
            </a:pPr>
            <a:r>
              <a:rPr kumimoji="1" lang="ja-JP" altLang="en-US" sz="4200" dirty="0" smtClean="0">
                <a:solidFill>
                  <a:srgbClr val="FF0000"/>
                </a:solidFill>
              </a:rPr>
              <a:t>・閉会</a:t>
            </a:r>
            <a:endParaRPr kumimoji="1" lang="en-US" altLang="ja-JP" sz="4200" dirty="0" smtClean="0">
              <a:solidFill>
                <a:srgbClr val="FF0000"/>
              </a:solidFill>
            </a:endParaRPr>
          </a:p>
          <a:p>
            <a:pPr marL="0" indent="0">
              <a:buNone/>
            </a:pPr>
            <a:r>
              <a:rPr lang="ja-JP" altLang="en-US" sz="3900" dirty="0"/>
              <a:t>　</a:t>
            </a:r>
            <a:r>
              <a:rPr lang="ja-JP" altLang="en-US" sz="3900" dirty="0" smtClean="0"/>
              <a:t>３月３０日（火）</a:t>
            </a:r>
            <a:endParaRPr kumimoji="1" lang="ja-JP" altLang="en-US" sz="3900" dirty="0"/>
          </a:p>
        </p:txBody>
      </p:sp>
    </p:spTree>
    <p:extLst>
      <p:ext uri="{BB962C8B-B14F-4D97-AF65-F5344CB8AC3E}">
        <p14:creationId xmlns:p14="http://schemas.microsoft.com/office/powerpoint/2010/main" val="3928198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395471" y="193184"/>
            <a:ext cx="6774287" cy="769441"/>
          </a:xfrm>
          <a:prstGeom prst="rect">
            <a:avLst/>
          </a:prstGeom>
          <a:noFill/>
        </p:spPr>
        <p:txBody>
          <a:bodyPr wrap="square" rtlCol="0">
            <a:spAutoFit/>
          </a:bodyPr>
          <a:lstStyle/>
          <a:p>
            <a:r>
              <a:rPr kumimoji="1" lang="ja-JP" altLang="en-US" sz="4400" dirty="0" smtClean="0">
                <a:solidFill>
                  <a:srgbClr val="FF0000"/>
                </a:solidFill>
              </a:rPr>
              <a:t>議会における感染拡大防止</a:t>
            </a:r>
            <a:endParaRPr kumimoji="1" lang="ja-JP" altLang="en-US" sz="4400" dirty="0">
              <a:solidFill>
                <a:srgbClr val="FF0000"/>
              </a:solidFill>
            </a:endParaRPr>
          </a:p>
        </p:txBody>
      </p:sp>
      <p:sp>
        <p:nvSpPr>
          <p:cNvPr id="3" name="テキスト ボックス 2"/>
          <p:cNvSpPr txBox="1"/>
          <p:nvPr/>
        </p:nvSpPr>
        <p:spPr>
          <a:xfrm>
            <a:off x="875764" y="1249251"/>
            <a:ext cx="10071278" cy="5078313"/>
          </a:xfrm>
          <a:prstGeom prst="rect">
            <a:avLst/>
          </a:prstGeom>
          <a:noFill/>
        </p:spPr>
        <p:txBody>
          <a:bodyPr wrap="square" rtlCol="0">
            <a:spAutoFit/>
          </a:bodyPr>
          <a:lstStyle/>
          <a:p>
            <a:r>
              <a:rPr kumimoji="1" lang="ja-JP" altLang="en-US" sz="3600" dirty="0" smtClean="0"/>
              <a:t>・本会議場での座席配置（着席間隔を広げる）</a:t>
            </a:r>
            <a:endParaRPr kumimoji="1" lang="en-US" altLang="ja-JP" sz="3600" dirty="0" smtClean="0"/>
          </a:p>
          <a:p>
            <a:r>
              <a:rPr lang="ja-JP" altLang="en-US" sz="3600" dirty="0" smtClean="0"/>
              <a:t>・マスク着用（マスク会議と報道）</a:t>
            </a:r>
            <a:endParaRPr lang="en-US" altLang="ja-JP" sz="3600" dirty="0" smtClean="0"/>
          </a:p>
          <a:p>
            <a:r>
              <a:rPr lang="ja-JP" altLang="en-US" sz="3600" dirty="0" smtClean="0"/>
              <a:t>・会議時間の短縮（質問時間の短縮：努力目標）</a:t>
            </a:r>
            <a:endParaRPr lang="en-US" altLang="ja-JP" sz="3600" dirty="0" smtClean="0"/>
          </a:p>
          <a:p>
            <a:r>
              <a:rPr lang="ja-JP" altLang="en-US" sz="3600" dirty="0" smtClean="0"/>
              <a:t>・本会議、常任委員会の傍聴自粛</a:t>
            </a:r>
            <a:endParaRPr lang="en-US" altLang="ja-JP" sz="3600" dirty="0" smtClean="0"/>
          </a:p>
          <a:p>
            <a:r>
              <a:rPr lang="ja-JP" altLang="en-US" sz="3600" dirty="0" smtClean="0"/>
              <a:t>・本会議場、委員会室の換気</a:t>
            </a:r>
            <a:endParaRPr lang="en-US" altLang="ja-JP" sz="3600" dirty="0" smtClean="0"/>
          </a:p>
          <a:p>
            <a:r>
              <a:rPr kumimoji="1" lang="ja-JP" altLang="en-US" sz="3600" dirty="0" smtClean="0"/>
              <a:t>・常任委員会における傍聴議員の制限</a:t>
            </a:r>
            <a:endParaRPr kumimoji="1" lang="en-US" altLang="ja-JP" sz="3600" dirty="0" smtClean="0"/>
          </a:p>
          <a:p>
            <a:r>
              <a:rPr lang="ja-JP" altLang="en-US" sz="3600" dirty="0" smtClean="0"/>
              <a:t>・行政視察の自粛（委員会の費用をコロナ対策に）</a:t>
            </a:r>
            <a:endParaRPr kumimoji="1" lang="en-US" altLang="ja-JP" sz="3600" dirty="0" smtClean="0"/>
          </a:p>
          <a:p>
            <a:r>
              <a:rPr lang="ja-JP" altLang="en-US" sz="3600" dirty="0" smtClean="0"/>
              <a:t>・議員に対し不要不急の外出自粛要請（議長名）</a:t>
            </a:r>
            <a:endParaRPr lang="en-US" altLang="ja-JP" sz="3600" dirty="0" smtClean="0"/>
          </a:p>
          <a:p>
            <a:r>
              <a:rPr kumimoji="1" lang="ja-JP" altLang="en-US" sz="3600" dirty="0" smtClean="0"/>
              <a:t>・行政に対しコロナ対策要望書を提出（全議員名）</a:t>
            </a:r>
            <a:endParaRPr kumimoji="1" lang="ja-JP" altLang="en-US" sz="3600" dirty="0"/>
          </a:p>
        </p:txBody>
      </p:sp>
    </p:spTree>
    <p:extLst>
      <p:ext uri="{BB962C8B-B14F-4D97-AF65-F5344CB8AC3E}">
        <p14:creationId xmlns:p14="http://schemas.microsoft.com/office/powerpoint/2010/main" val="2256035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300766" y="127874"/>
            <a:ext cx="9388698" cy="769441"/>
          </a:xfrm>
          <a:prstGeom prst="rect">
            <a:avLst/>
          </a:prstGeom>
          <a:noFill/>
        </p:spPr>
        <p:txBody>
          <a:bodyPr wrap="square" rtlCol="0">
            <a:spAutoFit/>
          </a:bodyPr>
          <a:lstStyle/>
          <a:p>
            <a:r>
              <a:rPr kumimoji="1" lang="ja-JP" altLang="en-US" sz="4400" dirty="0" smtClean="0">
                <a:solidFill>
                  <a:srgbClr val="FF0000"/>
                </a:solidFill>
              </a:rPr>
              <a:t>コロナウイルス対策の役割分担や措置</a:t>
            </a:r>
            <a:endParaRPr kumimoji="1" lang="ja-JP" altLang="en-US" sz="4400" dirty="0">
              <a:solidFill>
                <a:srgbClr val="FF0000"/>
              </a:solidFill>
            </a:endParaRPr>
          </a:p>
        </p:txBody>
      </p:sp>
      <p:sp>
        <p:nvSpPr>
          <p:cNvPr id="3" name="テキスト ボックス 2"/>
          <p:cNvSpPr txBox="1"/>
          <p:nvPr/>
        </p:nvSpPr>
        <p:spPr>
          <a:xfrm>
            <a:off x="837126" y="1111636"/>
            <a:ext cx="8049296" cy="646331"/>
          </a:xfrm>
          <a:prstGeom prst="rect">
            <a:avLst/>
          </a:prstGeom>
          <a:noFill/>
        </p:spPr>
        <p:txBody>
          <a:bodyPr wrap="square" rtlCol="0">
            <a:spAutoFit/>
          </a:bodyPr>
          <a:lstStyle/>
          <a:p>
            <a:r>
              <a:rPr kumimoji="1" lang="ja-JP" altLang="en-US" sz="3600" dirty="0" smtClean="0">
                <a:solidFill>
                  <a:srgbClr val="0070C0"/>
                </a:solidFill>
              </a:rPr>
              <a:t>国、県、市で対応する際の役割分担</a:t>
            </a:r>
            <a:endParaRPr kumimoji="1" lang="en-US" altLang="ja-JP" sz="3600" dirty="0" smtClean="0">
              <a:solidFill>
                <a:srgbClr val="0070C0"/>
              </a:solidFill>
            </a:endParaRPr>
          </a:p>
        </p:txBody>
      </p:sp>
      <p:sp>
        <p:nvSpPr>
          <p:cNvPr id="4" name="テキスト ボックス 3"/>
          <p:cNvSpPr txBox="1"/>
          <p:nvPr/>
        </p:nvSpPr>
        <p:spPr>
          <a:xfrm>
            <a:off x="837126" y="3940935"/>
            <a:ext cx="4365938" cy="646331"/>
          </a:xfrm>
          <a:prstGeom prst="rect">
            <a:avLst/>
          </a:prstGeom>
          <a:noFill/>
        </p:spPr>
        <p:txBody>
          <a:bodyPr wrap="square" rtlCol="0">
            <a:spAutoFit/>
          </a:bodyPr>
          <a:lstStyle/>
          <a:p>
            <a:r>
              <a:rPr kumimoji="1" lang="ja-JP" altLang="en-US" sz="3600" dirty="0" smtClean="0">
                <a:solidFill>
                  <a:srgbClr val="0070C0"/>
                </a:solidFill>
              </a:rPr>
              <a:t>事業中止に伴う措置</a:t>
            </a:r>
            <a:endParaRPr kumimoji="1" lang="ja-JP" altLang="en-US" sz="3600" dirty="0">
              <a:solidFill>
                <a:srgbClr val="0070C0"/>
              </a:solidFill>
            </a:endParaRPr>
          </a:p>
        </p:txBody>
      </p:sp>
      <p:sp>
        <p:nvSpPr>
          <p:cNvPr id="5" name="テキスト ボックス 4"/>
          <p:cNvSpPr txBox="1"/>
          <p:nvPr/>
        </p:nvSpPr>
        <p:spPr>
          <a:xfrm>
            <a:off x="837126" y="2186609"/>
            <a:ext cx="10779617" cy="1754326"/>
          </a:xfrm>
          <a:prstGeom prst="rect">
            <a:avLst/>
          </a:prstGeom>
          <a:noFill/>
        </p:spPr>
        <p:txBody>
          <a:bodyPr wrap="square" rtlCol="0">
            <a:spAutoFit/>
          </a:bodyPr>
          <a:lstStyle/>
          <a:p>
            <a:r>
              <a:rPr kumimoji="1" lang="ja-JP" altLang="en-US" sz="3600" dirty="0" smtClean="0"/>
              <a:t>・国、県の支援策を必要としている方に確実</a:t>
            </a:r>
            <a:r>
              <a:rPr lang="ja-JP" altLang="en-US" sz="3600" dirty="0"/>
              <a:t>に</a:t>
            </a:r>
            <a:r>
              <a:rPr kumimoji="1" lang="ja-JP" altLang="en-US" sz="3600" dirty="0" smtClean="0"/>
              <a:t>届ける</a:t>
            </a:r>
            <a:endParaRPr kumimoji="1" lang="en-US" altLang="ja-JP" sz="3600" dirty="0" smtClean="0"/>
          </a:p>
          <a:p>
            <a:r>
              <a:rPr lang="ja-JP" altLang="en-US" sz="3600" dirty="0" smtClean="0"/>
              <a:t>・国、県の支援策の隙間を埋める形での支援、補助</a:t>
            </a:r>
            <a:endParaRPr lang="en-US" altLang="ja-JP" sz="3600" dirty="0" smtClean="0"/>
          </a:p>
          <a:p>
            <a:r>
              <a:rPr kumimoji="1" lang="ja-JP" altLang="en-US" sz="3600" dirty="0" smtClean="0"/>
              <a:t>・市民の皆さんに必要と思われる支援、補助</a:t>
            </a:r>
            <a:endParaRPr kumimoji="1" lang="ja-JP" altLang="en-US" sz="3600" dirty="0"/>
          </a:p>
        </p:txBody>
      </p:sp>
      <p:sp>
        <p:nvSpPr>
          <p:cNvPr id="6" name="テキスト ボックス 5"/>
          <p:cNvSpPr txBox="1"/>
          <p:nvPr/>
        </p:nvSpPr>
        <p:spPr>
          <a:xfrm>
            <a:off x="837126" y="4704840"/>
            <a:ext cx="11204620" cy="1200329"/>
          </a:xfrm>
          <a:prstGeom prst="rect">
            <a:avLst/>
          </a:prstGeom>
          <a:noFill/>
        </p:spPr>
        <p:txBody>
          <a:bodyPr wrap="square" rtlCol="0">
            <a:spAutoFit/>
          </a:bodyPr>
          <a:lstStyle/>
          <a:p>
            <a:r>
              <a:rPr kumimoji="1" lang="ja-JP" altLang="en-US" sz="3600" dirty="0" smtClean="0"/>
              <a:t>・祭り、海外派遣事業などの中止に伴う歳出減、歳入減を差し引き、約１億８</a:t>
            </a:r>
            <a:r>
              <a:rPr kumimoji="1" lang="en-US" altLang="ja-JP" sz="3600" dirty="0" smtClean="0"/>
              <a:t>,</a:t>
            </a:r>
            <a:r>
              <a:rPr kumimoji="1" lang="ja-JP" altLang="en-US" sz="3600" dirty="0" smtClean="0"/>
              <a:t>０００万円を</a:t>
            </a:r>
            <a:r>
              <a:rPr lang="ja-JP" altLang="en-US" sz="3600" dirty="0" smtClean="0"/>
              <a:t>財政調整基金に繰り入れ</a:t>
            </a:r>
            <a:endParaRPr lang="en-US" altLang="ja-JP" sz="3600" dirty="0" smtClean="0"/>
          </a:p>
        </p:txBody>
      </p:sp>
    </p:spTree>
    <p:extLst>
      <p:ext uri="{BB962C8B-B14F-4D97-AF65-F5344CB8AC3E}">
        <p14:creationId xmlns:p14="http://schemas.microsoft.com/office/powerpoint/2010/main" val="984032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righ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803042" y="347729"/>
            <a:ext cx="8693240" cy="769441"/>
          </a:xfrm>
          <a:prstGeom prst="rect">
            <a:avLst/>
          </a:prstGeom>
          <a:noFill/>
        </p:spPr>
        <p:txBody>
          <a:bodyPr wrap="square" rtlCol="0">
            <a:spAutoFit/>
          </a:bodyPr>
          <a:lstStyle/>
          <a:p>
            <a:r>
              <a:rPr kumimoji="1" lang="ja-JP" altLang="en-US" sz="4400" dirty="0" smtClean="0">
                <a:solidFill>
                  <a:srgbClr val="FF0000"/>
                </a:solidFill>
              </a:rPr>
              <a:t>新型コロナウイルス感染症対策費</a:t>
            </a:r>
            <a:endParaRPr kumimoji="1" lang="ja-JP" altLang="en-US" sz="4400" dirty="0">
              <a:solidFill>
                <a:srgbClr val="FF0000"/>
              </a:solidFill>
            </a:endParaRPr>
          </a:p>
        </p:txBody>
      </p:sp>
      <p:sp>
        <p:nvSpPr>
          <p:cNvPr id="3" name="テキスト ボックス 2"/>
          <p:cNvSpPr txBox="1"/>
          <p:nvPr/>
        </p:nvSpPr>
        <p:spPr>
          <a:xfrm>
            <a:off x="888642" y="1275009"/>
            <a:ext cx="10200068" cy="5078313"/>
          </a:xfrm>
          <a:prstGeom prst="rect">
            <a:avLst/>
          </a:prstGeom>
          <a:noFill/>
        </p:spPr>
        <p:txBody>
          <a:bodyPr wrap="square" rtlCol="0">
            <a:spAutoFit/>
          </a:bodyPr>
          <a:lstStyle/>
          <a:p>
            <a:r>
              <a:rPr kumimoji="1" lang="ja-JP" altLang="en-US" sz="3600" dirty="0" smtClean="0"/>
              <a:t>・当初予算＋予備費：６</a:t>
            </a:r>
            <a:r>
              <a:rPr kumimoji="1" lang="en-US" altLang="ja-JP" sz="3600" dirty="0" smtClean="0"/>
              <a:t>,</a:t>
            </a:r>
            <a:r>
              <a:rPr kumimoji="1" lang="ja-JP" altLang="en-US" sz="3600" dirty="0" smtClean="0"/>
              <a:t>１００万円</a:t>
            </a:r>
            <a:endParaRPr kumimoji="1" lang="en-US" altLang="ja-JP" sz="3600" dirty="0" smtClean="0"/>
          </a:p>
          <a:p>
            <a:r>
              <a:rPr lang="ja-JP" altLang="en-US" sz="3600" dirty="0" smtClean="0"/>
              <a:t>・専決処分（４月２４日）：１億４</a:t>
            </a:r>
            <a:r>
              <a:rPr lang="en-US" altLang="ja-JP" sz="3600" dirty="0" smtClean="0"/>
              <a:t>,</a:t>
            </a:r>
            <a:r>
              <a:rPr lang="ja-JP" altLang="en-US" sz="3600" dirty="0" smtClean="0"/>
              <a:t>８００万円</a:t>
            </a:r>
            <a:endParaRPr lang="en-US" altLang="ja-JP" sz="3600" dirty="0" smtClean="0"/>
          </a:p>
          <a:p>
            <a:r>
              <a:rPr lang="ja-JP" altLang="en-US" sz="3600" dirty="0" smtClean="0"/>
              <a:t>・専決処分（５月１日）：１億４</a:t>
            </a:r>
            <a:r>
              <a:rPr lang="en-US" altLang="ja-JP" sz="3600" dirty="0" smtClean="0"/>
              <a:t>,</a:t>
            </a:r>
            <a:r>
              <a:rPr lang="ja-JP" altLang="en-US" sz="3600" dirty="0" smtClean="0"/>
              <a:t>３００万円</a:t>
            </a:r>
            <a:endParaRPr lang="en-US" altLang="ja-JP" sz="3600" dirty="0" smtClean="0"/>
          </a:p>
          <a:p>
            <a:r>
              <a:rPr lang="ja-JP" altLang="en-US" sz="3600" dirty="0" smtClean="0"/>
              <a:t>・５月臨時議会：４億２</a:t>
            </a:r>
            <a:r>
              <a:rPr lang="en-US" altLang="ja-JP" sz="3600" dirty="0" smtClean="0"/>
              <a:t>,</a:t>
            </a:r>
            <a:r>
              <a:rPr lang="ja-JP" altLang="en-US" sz="3600" dirty="0" smtClean="0"/>
              <a:t>７００万円</a:t>
            </a:r>
            <a:endParaRPr lang="en-US" altLang="ja-JP" sz="3600" dirty="0" smtClean="0"/>
          </a:p>
          <a:p>
            <a:r>
              <a:rPr kumimoji="1" lang="ja-JP" altLang="en-US" sz="3600" dirty="0" smtClean="0"/>
              <a:t>・６月補正：７</a:t>
            </a:r>
            <a:r>
              <a:rPr kumimoji="1" lang="en-US" altLang="ja-JP" sz="3600" dirty="0" smtClean="0"/>
              <a:t>,</a:t>
            </a:r>
            <a:r>
              <a:rPr kumimoji="1" lang="ja-JP" altLang="en-US" sz="3600" dirty="0" smtClean="0"/>
              <a:t>１００</a:t>
            </a:r>
            <a:r>
              <a:rPr lang="ja-JP" altLang="en-US" sz="3600" dirty="0" smtClean="0"/>
              <a:t>万円</a:t>
            </a:r>
            <a:endParaRPr lang="en-US" altLang="ja-JP" sz="3600" dirty="0" smtClean="0"/>
          </a:p>
          <a:p>
            <a:r>
              <a:rPr lang="ja-JP" altLang="en-US" sz="3600" dirty="0" smtClean="0"/>
              <a:t>・７月臨時議会：１３億６</a:t>
            </a:r>
            <a:r>
              <a:rPr lang="en-US" altLang="ja-JP" sz="3600" dirty="0" smtClean="0"/>
              <a:t>,</a:t>
            </a:r>
            <a:r>
              <a:rPr lang="ja-JP" altLang="en-US" sz="3600" dirty="0" smtClean="0"/>
              <a:t>２００万円</a:t>
            </a:r>
            <a:endParaRPr lang="en-US" altLang="ja-JP" sz="3600" dirty="0" smtClean="0"/>
          </a:p>
          <a:p>
            <a:r>
              <a:rPr kumimoji="1" lang="ja-JP" altLang="en-US" sz="3600" dirty="0" smtClean="0"/>
              <a:t>・９月補正：１億２</a:t>
            </a:r>
            <a:r>
              <a:rPr kumimoji="1" lang="en-US" altLang="ja-JP" sz="3600" dirty="0" smtClean="0"/>
              <a:t>,</a:t>
            </a:r>
            <a:r>
              <a:rPr lang="ja-JP" altLang="en-US" sz="3600" dirty="0"/>
              <a:t>４</a:t>
            </a:r>
            <a:r>
              <a:rPr kumimoji="1" lang="ja-JP" altLang="en-US" sz="3600" dirty="0" smtClean="0"/>
              <a:t>００万円</a:t>
            </a:r>
            <a:endParaRPr kumimoji="1" lang="en-US" altLang="ja-JP" sz="3600" dirty="0" smtClean="0"/>
          </a:p>
          <a:p>
            <a:r>
              <a:rPr lang="ja-JP" altLang="en-US" sz="3600" dirty="0" smtClean="0"/>
              <a:t>・１２月補正：４億３</a:t>
            </a:r>
            <a:r>
              <a:rPr lang="en-US" altLang="ja-JP" sz="3600" dirty="0" smtClean="0"/>
              <a:t>,</a:t>
            </a:r>
            <a:r>
              <a:rPr lang="ja-JP" altLang="en-US" sz="3600" dirty="0" smtClean="0"/>
              <a:t>０００万円</a:t>
            </a:r>
            <a:endParaRPr lang="en-US" altLang="ja-JP" sz="3600" dirty="0" smtClean="0"/>
          </a:p>
          <a:p>
            <a:r>
              <a:rPr kumimoji="1" lang="ja-JP" altLang="en-US" sz="3600" dirty="0" smtClean="0"/>
              <a:t>　　　　計：２７億６</a:t>
            </a:r>
            <a:r>
              <a:rPr kumimoji="1" lang="en-US" altLang="ja-JP" sz="3600" dirty="0" smtClean="0"/>
              <a:t>,</a:t>
            </a:r>
            <a:r>
              <a:rPr kumimoji="1" lang="ja-JP" altLang="en-US" sz="3600" dirty="0" smtClean="0"/>
              <a:t>６００万円</a:t>
            </a:r>
            <a:endParaRPr kumimoji="1" lang="ja-JP" altLang="en-US" sz="3600" dirty="0"/>
          </a:p>
        </p:txBody>
      </p:sp>
    </p:spTree>
    <p:extLst>
      <p:ext uri="{BB962C8B-B14F-4D97-AF65-F5344CB8AC3E}">
        <p14:creationId xmlns:p14="http://schemas.microsoft.com/office/powerpoint/2010/main" val="2482306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62130" y="592428"/>
            <a:ext cx="7302321" cy="646331"/>
          </a:xfrm>
          <a:prstGeom prst="rect">
            <a:avLst/>
          </a:prstGeom>
          <a:noFill/>
        </p:spPr>
        <p:txBody>
          <a:bodyPr wrap="square" rtlCol="0">
            <a:spAutoFit/>
          </a:bodyPr>
          <a:lstStyle/>
          <a:p>
            <a:r>
              <a:rPr kumimoji="1" lang="ja-JP" altLang="en-US" sz="3600" dirty="0" smtClean="0">
                <a:solidFill>
                  <a:srgbClr val="0070C0"/>
                </a:solidFill>
              </a:rPr>
              <a:t>感染症拡大防止のための対策</a:t>
            </a:r>
            <a:endParaRPr kumimoji="1" lang="ja-JP" altLang="en-US" sz="3600" dirty="0">
              <a:solidFill>
                <a:srgbClr val="0070C0"/>
              </a:solidFill>
            </a:endParaRPr>
          </a:p>
        </p:txBody>
      </p:sp>
      <p:sp>
        <p:nvSpPr>
          <p:cNvPr id="3" name="テキスト ボックス 2"/>
          <p:cNvSpPr txBox="1"/>
          <p:nvPr/>
        </p:nvSpPr>
        <p:spPr>
          <a:xfrm>
            <a:off x="772732" y="1687132"/>
            <a:ext cx="9878096" cy="3970318"/>
          </a:xfrm>
          <a:prstGeom prst="rect">
            <a:avLst/>
          </a:prstGeom>
          <a:noFill/>
        </p:spPr>
        <p:txBody>
          <a:bodyPr wrap="square" rtlCol="0">
            <a:spAutoFit/>
          </a:bodyPr>
          <a:lstStyle/>
          <a:p>
            <a:r>
              <a:rPr kumimoji="1" lang="ja-JP" altLang="en-US" sz="3600" dirty="0" smtClean="0"/>
              <a:t>・各種衛生用品の購入</a:t>
            </a:r>
            <a:endParaRPr kumimoji="1" lang="en-US" altLang="ja-JP" sz="3600" dirty="0" smtClean="0"/>
          </a:p>
          <a:p>
            <a:r>
              <a:rPr lang="ja-JP" altLang="en-US" sz="3600" dirty="0" smtClean="0"/>
              <a:t>・市職員・来庁者の感染症予防対策</a:t>
            </a:r>
            <a:endParaRPr lang="en-US" altLang="ja-JP" sz="3600" dirty="0" smtClean="0"/>
          </a:p>
          <a:p>
            <a:r>
              <a:rPr kumimoji="1" lang="ja-JP" altLang="en-US" sz="3600" dirty="0" smtClean="0"/>
              <a:t>・上水道の基本料金４ケ月免除</a:t>
            </a:r>
            <a:endParaRPr kumimoji="1" lang="en-US" altLang="ja-JP" sz="3600" dirty="0" smtClean="0"/>
          </a:p>
          <a:p>
            <a:r>
              <a:rPr lang="ja-JP" altLang="en-US" sz="3600" dirty="0" smtClean="0"/>
              <a:t>・お元気コール健康チェック事業</a:t>
            </a:r>
            <a:endParaRPr kumimoji="1" lang="en-US" altLang="ja-JP" sz="3600" dirty="0" smtClean="0"/>
          </a:p>
          <a:p>
            <a:r>
              <a:rPr lang="ja-JP" altLang="en-US" sz="3600" dirty="0" smtClean="0"/>
              <a:t>・河川堤防除草事業</a:t>
            </a:r>
            <a:endParaRPr lang="en-US" altLang="ja-JP" sz="3600" dirty="0" smtClean="0"/>
          </a:p>
          <a:p>
            <a:r>
              <a:rPr kumimoji="1" lang="ja-JP" altLang="en-US" sz="3600" dirty="0" smtClean="0"/>
              <a:t>・電子図書館の導入</a:t>
            </a:r>
            <a:endParaRPr kumimoji="1" lang="en-US" altLang="ja-JP" sz="3600" dirty="0" smtClean="0"/>
          </a:p>
          <a:p>
            <a:r>
              <a:rPr lang="ja-JP" altLang="en-US" sz="3600" dirty="0" smtClean="0"/>
              <a:t>・インフルエンザ予防接種助成事業</a:t>
            </a:r>
            <a:endParaRPr kumimoji="1" lang="ja-JP" altLang="en-US" sz="3600" dirty="0"/>
          </a:p>
        </p:txBody>
      </p:sp>
    </p:spTree>
    <p:extLst>
      <p:ext uri="{BB962C8B-B14F-4D97-AF65-F5344CB8AC3E}">
        <p14:creationId xmlns:p14="http://schemas.microsoft.com/office/powerpoint/2010/main" val="1993430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408350" y="206062"/>
            <a:ext cx="6027313" cy="646331"/>
          </a:xfrm>
          <a:prstGeom prst="rect">
            <a:avLst/>
          </a:prstGeom>
          <a:noFill/>
        </p:spPr>
        <p:txBody>
          <a:bodyPr wrap="square" rtlCol="0">
            <a:spAutoFit/>
          </a:bodyPr>
          <a:lstStyle/>
          <a:p>
            <a:r>
              <a:rPr kumimoji="1" lang="ja-JP" altLang="en-US" sz="3600" dirty="0" smtClean="0">
                <a:solidFill>
                  <a:srgbClr val="0070C0"/>
                </a:solidFill>
              </a:rPr>
              <a:t>学校の臨時休業に伴う支援</a:t>
            </a:r>
            <a:endParaRPr kumimoji="1" lang="ja-JP" altLang="en-US" sz="3600" dirty="0">
              <a:solidFill>
                <a:srgbClr val="0070C0"/>
              </a:solidFill>
            </a:endParaRPr>
          </a:p>
        </p:txBody>
      </p:sp>
      <p:sp>
        <p:nvSpPr>
          <p:cNvPr id="3" name="テキスト ボックス 2"/>
          <p:cNvSpPr txBox="1"/>
          <p:nvPr/>
        </p:nvSpPr>
        <p:spPr>
          <a:xfrm>
            <a:off x="978795" y="1378040"/>
            <a:ext cx="9659155" cy="3970318"/>
          </a:xfrm>
          <a:prstGeom prst="rect">
            <a:avLst/>
          </a:prstGeom>
          <a:noFill/>
        </p:spPr>
        <p:txBody>
          <a:bodyPr wrap="square" rtlCol="0">
            <a:spAutoFit/>
          </a:bodyPr>
          <a:lstStyle/>
          <a:p>
            <a:r>
              <a:rPr kumimoji="1" lang="ja-JP" altLang="en-US" sz="3600" dirty="0" smtClean="0"/>
              <a:t>・児童扶養手当受給者「特別応援金」給付事業</a:t>
            </a:r>
            <a:endParaRPr kumimoji="1" lang="en-US" altLang="ja-JP" sz="3600" dirty="0" smtClean="0"/>
          </a:p>
          <a:p>
            <a:r>
              <a:rPr lang="ja-JP" altLang="en-US" sz="3600" dirty="0" smtClean="0"/>
              <a:t>・ひとり親世帯「特別応援金」給付事業</a:t>
            </a:r>
            <a:endParaRPr lang="en-US" altLang="ja-JP" sz="3600" dirty="0" smtClean="0"/>
          </a:p>
          <a:p>
            <a:r>
              <a:rPr kumimoji="1" lang="ja-JP" altLang="en-US" sz="3600" dirty="0" smtClean="0"/>
              <a:t>・</a:t>
            </a:r>
            <a:r>
              <a:rPr kumimoji="1" lang="ja-JP" altLang="en-US" sz="3600" dirty="0" err="1" smtClean="0"/>
              <a:t>障がい</a:t>
            </a:r>
            <a:r>
              <a:rPr kumimoji="1" lang="ja-JP" altLang="en-US" sz="3600" dirty="0" smtClean="0"/>
              <a:t>児者サービス利用者負担金助成事業</a:t>
            </a:r>
            <a:endParaRPr kumimoji="1" lang="en-US" altLang="ja-JP" sz="3600" dirty="0" smtClean="0"/>
          </a:p>
          <a:p>
            <a:r>
              <a:rPr lang="ja-JP" altLang="en-US" sz="3600" dirty="0" smtClean="0"/>
              <a:t>・「今こそ読書」ステイホーム支援事業</a:t>
            </a:r>
            <a:endParaRPr lang="en-US" altLang="ja-JP" sz="3600" dirty="0" smtClean="0"/>
          </a:p>
          <a:p>
            <a:r>
              <a:rPr kumimoji="1" lang="ja-JP" altLang="en-US" sz="3600" dirty="0" smtClean="0"/>
              <a:t>・「絵本で応援</a:t>
            </a:r>
            <a:r>
              <a:rPr lang="ja-JP" altLang="en-US" sz="3600" dirty="0" smtClean="0"/>
              <a:t>」ステイホーム事業</a:t>
            </a:r>
            <a:endParaRPr lang="en-US" altLang="ja-JP" sz="3600" dirty="0" smtClean="0"/>
          </a:p>
          <a:p>
            <a:r>
              <a:rPr kumimoji="1" lang="ja-JP" altLang="en-US" sz="3600" dirty="0" smtClean="0"/>
              <a:t>・熱中症対策事業</a:t>
            </a:r>
            <a:endParaRPr kumimoji="1" lang="en-US" altLang="ja-JP" sz="3600" dirty="0" smtClean="0"/>
          </a:p>
          <a:p>
            <a:r>
              <a:rPr lang="ja-JP" altLang="en-US" sz="3600" dirty="0" smtClean="0"/>
              <a:t>・事業所や関係業者等への支援</a:t>
            </a:r>
            <a:endParaRPr lang="en-US" altLang="ja-JP" sz="3600" dirty="0" smtClean="0"/>
          </a:p>
        </p:txBody>
      </p:sp>
    </p:spTree>
    <p:extLst>
      <p:ext uri="{BB962C8B-B14F-4D97-AF65-F5344CB8AC3E}">
        <p14:creationId xmlns:p14="http://schemas.microsoft.com/office/powerpoint/2010/main" val="1015676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30310" y="618186"/>
            <a:ext cx="4984124" cy="646331"/>
          </a:xfrm>
          <a:prstGeom prst="rect">
            <a:avLst/>
          </a:prstGeom>
          <a:noFill/>
        </p:spPr>
        <p:txBody>
          <a:bodyPr wrap="square" rtlCol="0">
            <a:spAutoFit/>
          </a:bodyPr>
          <a:lstStyle/>
          <a:p>
            <a:r>
              <a:rPr kumimoji="1" lang="ja-JP" altLang="en-US" sz="3600" dirty="0" smtClean="0">
                <a:solidFill>
                  <a:srgbClr val="0070C0"/>
                </a:solidFill>
              </a:rPr>
              <a:t>事業支援のための対策</a:t>
            </a:r>
            <a:endParaRPr kumimoji="1" lang="ja-JP" altLang="en-US" sz="3600" dirty="0">
              <a:solidFill>
                <a:srgbClr val="0070C0"/>
              </a:solidFill>
            </a:endParaRPr>
          </a:p>
        </p:txBody>
      </p:sp>
      <p:sp>
        <p:nvSpPr>
          <p:cNvPr id="3" name="テキスト ボックス 2"/>
          <p:cNvSpPr txBox="1"/>
          <p:nvPr/>
        </p:nvSpPr>
        <p:spPr>
          <a:xfrm>
            <a:off x="1030309" y="1622738"/>
            <a:ext cx="10689465" cy="2862322"/>
          </a:xfrm>
          <a:prstGeom prst="rect">
            <a:avLst/>
          </a:prstGeom>
          <a:noFill/>
        </p:spPr>
        <p:txBody>
          <a:bodyPr wrap="square" rtlCol="0">
            <a:spAutoFit/>
          </a:bodyPr>
          <a:lstStyle/>
          <a:p>
            <a:r>
              <a:rPr kumimoji="1" lang="ja-JP" altLang="en-US" sz="3600" dirty="0" smtClean="0"/>
              <a:t>・雇用調整助成金への上乗せと申請手続料の補助</a:t>
            </a:r>
            <a:endParaRPr kumimoji="1" lang="en-US" altLang="ja-JP" sz="3600" dirty="0" smtClean="0"/>
          </a:p>
          <a:p>
            <a:r>
              <a:rPr lang="ja-JP" altLang="en-US" sz="3600" dirty="0" smtClean="0"/>
              <a:t>・住居を失うおそれのある困窮者への支援の拡充</a:t>
            </a:r>
            <a:endParaRPr lang="en-US" altLang="ja-JP" sz="3600" dirty="0" smtClean="0"/>
          </a:p>
          <a:p>
            <a:r>
              <a:rPr kumimoji="1" lang="ja-JP" altLang="en-US" sz="3600" dirty="0" smtClean="0"/>
              <a:t>・大学向けオンライン合同企業説明会</a:t>
            </a:r>
            <a:endParaRPr kumimoji="1" lang="en-US" altLang="ja-JP" sz="3600" dirty="0" smtClean="0"/>
          </a:p>
          <a:p>
            <a:r>
              <a:rPr lang="ja-JP" altLang="en-US" sz="3600" dirty="0" smtClean="0"/>
              <a:t>・コロナウイルス感染症対応事業者応援補助金の創設</a:t>
            </a:r>
            <a:endParaRPr lang="en-US" altLang="ja-JP" sz="3600" dirty="0" smtClean="0"/>
          </a:p>
          <a:p>
            <a:r>
              <a:rPr kumimoji="1" lang="ja-JP" altLang="en-US" sz="3600" dirty="0" smtClean="0"/>
              <a:t>・創業間もない事業者に対する持続化給付金の創設</a:t>
            </a:r>
            <a:endParaRPr kumimoji="1" lang="ja-JP" altLang="en-US" sz="3600" dirty="0"/>
          </a:p>
        </p:txBody>
      </p:sp>
    </p:spTree>
    <p:extLst>
      <p:ext uri="{BB962C8B-B14F-4D97-AF65-F5344CB8AC3E}">
        <p14:creationId xmlns:p14="http://schemas.microsoft.com/office/powerpoint/2010/main" val="283450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25769" y="450760"/>
            <a:ext cx="8693239" cy="646331"/>
          </a:xfrm>
          <a:prstGeom prst="rect">
            <a:avLst/>
          </a:prstGeom>
          <a:noFill/>
        </p:spPr>
        <p:txBody>
          <a:bodyPr wrap="square" rtlCol="0">
            <a:spAutoFit/>
          </a:bodyPr>
          <a:lstStyle/>
          <a:p>
            <a:r>
              <a:rPr kumimoji="1" lang="ja-JP" altLang="en-US" sz="3600" dirty="0" smtClean="0">
                <a:solidFill>
                  <a:srgbClr val="0070C0"/>
                </a:solidFill>
              </a:rPr>
              <a:t>事業継続や地域経済活性化のための対策</a:t>
            </a:r>
            <a:endParaRPr kumimoji="1" lang="ja-JP" altLang="en-US" sz="3600" dirty="0">
              <a:solidFill>
                <a:srgbClr val="0070C0"/>
              </a:solidFill>
            </a:endParaRPr>
          </a:p>
        </p:txBody>
      </p:sp>
      <p:sp>
        <p:nvSpPr>
          <p:cNvPr id="3" name="テキスト ボックス 2"/>
          <p:cNvSpPr txBox="1"/>
          <p:nvPr/>
        </p:nvSpPr>
        <p:spPr>
          <a:xfrm>
            <a:off x="837127" y="1506828"/>
            <a:ext cx="10406129" cy="4524315"/>
          </a:xfrm>
          <a:prstGeom prst="rect">
            <a:avLst/>
          </a:prstGeom>
          <a:noFill/>
        </p:spPr>
        <p:txBody>
          <a:bodyPr wrap="square" rtlCol="0">
            <a:spAutoFit/>
          </a:bodyPr>
          <a:lstStyle/>
          <a:p>
            <a:r>
              <a:rPr kumimoji="1" lang="ja-JP" altLang="en-US" sz="3600" dirty="0" smtClean="0"/>
              <a:t>・プレミアム付き</a:t>
            </a:r>
            <a:r>
              <a:rPr lang="ja-JP" altLang="en-US" sz="3600" dirty="0" smtClean="0"/>
              <a:t>商品券</a:t>
            </a:r>
            <a:endParaRPr lang="en-US" altLang="ja-JP" sz="3600" dirty="0" smtClean="0"/>
          </a:p>
          <a:p>
            <a:r>
              <a:rPr kumimoji="1" lang="ja-JP" altLang="en-US" sz="3600" dirty="0" smtClean="0"/>
              <a:t>・ものづくり・商業・サービス生産性向上促進補助金</a:t>
            </a:r>
            <a:endParaRPr kumimoji="1" lang="en-US" altLang="ja-JP" sz="3600" dirty="0" smtClean="0"/>
          </a:p>
          <a:p>
            <a:r>
              <a:rPr lang="ja-JP" altLang="en-US" sz="3600" dirty="0" smtClean="0"/>
              <a:t>・小規模事業者持続化補助金</a:t>
            </a:r>
            <a:endParaRPr lang="en-US" altLang="ja-JP" sz="3600" dirty="0" smtClean="0"/>
          </a:p>
          <a:p>
            <a:r>
              <a:rPr kumimoji="1" lang="ja-JP" altLang="en-US" sz="3600" dirty="0" smtClean="0"/>
              <a:t>・ＩＴ導入補助金</a:t>
            </a:r>
            <a:endParaRPr kumimoji="1" lang="en-US" altLang="ja-JP" sz="3600" dirty="0" smtClean="0"/>
          </a:p>
          <a:p>
            <a:r>
              <a:rPr lang="ja-JP" altLang="en-US" sz="3600" dirty="0" smtClean="0"/>
              <a:t>・コロナウイルス感染症対応事業者応援補助金</a:t>
            </a:r>
            <a:endParaRPr lang="en-US" altLang="ja-JP" sz="3600" dirty="0" smtClean="0"/>
          </a:p>
          <a:p>
            <a:r>
              <a:rPr kumimoji="1" lang="ja-JP" altLang="en-US" sz="3600" dirty="0" smtClean="0"/>
              <a:t>・産業競争力維持緊急支援事業</a:t>
            </a:r>
            <a:endParaRPr kumimoji="1" lang="en-US" altLang="ja-JP" sz="3600" dirty="0" smtClean="0"/>
          </a:p>
          <a:p>
            <a:r>
              <a:rPr lang="ja-JP" altLang="en-US" sz="3600" dirty="0" smtClean="0"/>
              <a:t>・航空宇宙産業競争力維持支援事業</a:t>
            </a:r>
            <a:endParaRPr lang="en-US" altLang="ja-JP" sz="3600" dirty="0" smtClean="0"/>
          </a:p>
          <a:p>
            <a:r>
              <a:rPr kumimoji="1" lang="ja-JP" altLang="en-US" sz="3600" dirty="0" smtClean="0"/>
              <a:t>・ウエブでスタンプラリー事業</a:t>
            </a:r>
            <a:endParaRPr kumimoji="1" lang="ja-JP" altLang="en-US" sz="3600" dirty="0"/>
          </a:p>
        </p:txBody>
      </p:sp>
    </p:spTree>
    <p:extLst>
      <p:ext uri="{BB962C8B-B14F-4D97-AF65-F5344CB8AC3E}">
        <p14:creationId xmlns:p14="http://schemas.microsoft.com/office/powerpoint/2010/main" val="236478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202288" y="386367"/>
            <a:ext cx="4095481" cy="769441"/>
          </a:xfrm>
          <a:prstGeom prst="rect">
            <a:avLst/>
          </a:prstGeom>
          <a:noFill/>
        </p:spPr>
        <p:txBody>
          <a:bodyPr wrap="square" rtlCol="0">
            <a:spAutoFit/>
          </a:bodyPr>
          <a:lstStyle/>
          <a:p>
            <a:r>
              <a:rPr lang="ja-JP" altLang="en-US" sz="4400" dirty="0" smtClean="0">
                <a:solidFill>
                  <a:srgbClr val="FF0000"/>
                </a:solidFill>
              </a:rPr>
              <a:t>１２</a:t>
            </a:r>
            <a:r>
              <a:rPr kumimoji="1" lang="ja-JP" altLang="en-US" sz="4400" dirty="0" smtClean="0">
                <a:solidFill>
                  <a:srgbClr val="FF0000"/>
                </a:solidFill>
              </a:rPr>
              <a:t>月補正予算</a:t>
            </a:r>
            <a:endParaRPr kumimoji="1" lang="ja-JP" altLang="en-US" sz="4400" dirty="0">
              <a:solidFill>
                <a:srgbClr val="FF0000"/>
              </a:solidFill>
            </a:endParaRPr>
          </a:p>
        </p:txBody>
      </p:sp>
      <p:sp>
        <p:nvSpPr>
          <p:cNvPr id="3" name="テキスト ボックス 2"/>
          <p:cNvSpPr txBox="1"/>
          <p:nvPr/>
        </p:nvSpPr>
        <p:spPr>
          <a:xfrm>
            <a:off x="566671" y="2060620"/>
            <a:ext cx="10856890" cy="4524315"/>
          </a:xfrm>
          <a:prstGeom prst="rect">
            <a:avLst/>
          </a:prstGeom>
          <a:noFill/>
        </p:spPr>
        <p:txBody>
          <a:bodyPr wrap="square" rtlCol="0">
            <a:spAutoFit/>
          </a:bodyPr>
          <a:lstStyle/>
          <a:p>
            <a:r>
              <a:rPr kumimoji="1" lang="ja-JP" altLang="en-US" sz="3600" dirty="0" smtClean="0"/>
              <a:t>・民間バスへの補助</a:t>
            </a:r>
            <a:endParaRPr kumimoji="1" lang="en-US" altLang="ja-JP" sz="3600" dirty="0" smtClean="0"/>
          </a:p>
          <a:p>
            <a:r>
              <a:rPr lang="ja-JP" altLang="en-US" sz="3600" dirty="0" smtClean="0"/>
              <a:t>・公共場所指定管理料の増額</a:t>
            </a:r>
            <a:endParaRPr lang="en-US" altLang="ja-JP" sz="3600" dirty="0" smtClean="0"/>
          </a:p>
          <a:p>
            <a:r>
              <a:rPr lang="ja-JP" altLang="en-US" sz="3600" dirty="0" smtClean="0"/>
              <a:t>・各小中学校に学習支援員・特別支援学校に教員業務支援員を配置</a:t>
            </a:r>
            <a:endParaRPr lang="en-US" altLang="ja-JP" sz="3600" dirty="0" smtClean="0"/>
          </a:p>
          <a:p>
            <a:r>
              <a:rPr kumimoji="1" lang="ja-JP" altLang="en-US" sz="3600" dirty="0" smtClean="0"/>
              <a:t>・採用活動ができない企業と就職活動ができない学生とのマッチング支援</a:t>
            </a:r>
            <a:endParaRPr kumimoji="1" lang="en-US" altLang="ja-JP" sz="3600" dirty="0" smtClean="0"/>
          </a:p>
          <a:p>
            <a:r>
              <a:rPr lang="ja-JP" altLang="en-US" sz="3600" dirty="0" smtClean="0"/>
              <a:t>・一人親世帯に対し、５万円の支給</a:t>
            </a:r>
            <a:endParaRPr kumimoji="1" lang="en-US" altLang="ja-JP" sz="3600" dirty="0" smtClean="0"/>
          </a:p>
          <a:p>
            <a:r>
              <a:rPr lang="ja-JP" altLang="en-US" sz="3600" dirty="0" smtClean="0"/>
              <a:t>・感染拡大防止協力金支給（１店舗１００万円）</a:t>
            </a:r>
            <a:endParaRPr lang="en-US" altLang="ja-JP" sz="3600" dirty="0" smtClean="0"/>
          </a:p>
        </p:txBody>
      </p:sp>
      <p:sp>
        <p:nvSpPr>
          <p:cNvPr id="4" name="テキスト ボックス 3"/>
          <p:cNvSpPr txBox="1"/>
          <p:nvPr/>
        </p:nvSpPr>
        <p:spPr>
          <a:xfrm>
            <a:off x="1004552" y="1167944"/>
            <a:ext cx="7920507" cy="646331"/>
          </a:xfrm>
          <a:prstGeom prst="rect">
            <a:avLst/>
          </a:prstGeom>
          <a:noFill/>
        </p:spPr>
        <p:txBody>
          <a:bodyPr wrap="square" rtlCol="0">
            <a:spAutoFit/>
          </a:bodyPr>
          <a:lstStyle/>
          <a:p>
            <a:r>
              <a:rPr kumimoji="1" lang="ja-JP" altLang="en-US" sz="3600" dirty="0" smtClean="0"/>
              <a:t>補正額：４億３</a:t>
            </a:r>
            <a:r>
              <a:rPr kumimoji="1" lang="en-US" altLang="ja-JP" sz="3600" dirty="0" smtClean="0"/>
              <a:t>,</a:t>
            </a:r>
            <a:r>
              <a:rPr kumimoji="1" lang="ja-JP" altLang="en-US" sz="3600" dirty="0" smtClean="0"/>
              <a:t>０００万円の増額補正</a:t>
            </a:r>
            <a:endParaRPr kumimoji="1" lang="ja-JP" altLang="en-US" sz="3600" dirty="0"/>
          </a:p>
        </p:txBody>
      </p:sp>
    </p:spTree>
    <p:extLst>
      <p:ext uri="{BB962C8B-B14F-4D97-AF65-F5344CB8AC3E}">
        <p14:creationId xmlns:p14="http://schemas.microsoft.com/office/powerpoint/2010/main" val="3809447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25353</TotalTime>
  <Words>855</Words>
  <Application>Microsoft Office PowerPoint</Application>
  <PresentationFormat>ワイド画面</PresentationFormat>
  <Paragraphs>104</Paragraphs>
  <Slides>14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ＭＳ Ｐゴシック</vt:lpstr>
      <vt:lpstr>Arial</vt:lpstr>
      <vt:lpstr>Calibri</vt:lpstr>
      <vt:lpstr>Calibri Light</vt:lpstr>
      <vt:lpstr>Office テーマ</vt:lpstr>
      <vt:lpstr>第３１回市政報告会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３月議会の予定</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第3回市政報告会</dc:title>
  <dc:creator>hiromitsu</dc:creator>
  <cp:lastModifiedBy>坂澤 博光</cp:lastModifiedBy>
  <cp:revision>1515</cp:revision>
  <dcterms:created xsi:type="dcterms:W3CDTF">2013-10-16T10:26:16Z</dcterms:created>
  <dcterms:modified xsi:type="dcterms:W3CDTF">2021-01-28T07:43:30Z</dcterms:modified>
</cp:coreProperties>
</file>