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429" r:id="rId3"/>
    <p:sldId id="438" r:id="rId4"/>
    <p:sldId id="437" r:id="rId5"/>
    <p:sldId id="430" r:id="rId6"/>
    <p:sldId id="422" r:id="rId7"/>
    <p:sldId id="423" r:id="rId8"/>
    <p:sldId id="428" r:id="rId9"/>
    <p:sldId id="431" r:id="rId10"/>
    <p:sldId id="432" r:id="rId11"/>
    <p:sldId id="424" r:id="rId12"/>
    <p:sldId id="439" r:id="rId13"/>
    <p:sldId id="266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677402595020344E-2"/>
          <c:y val="1.8257591963463563E-2"/>
          <c:w val="0.94208620725414627"/>
          <c:h val="0.8974985796217690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Sheet1!$A$1:$L$1</c:f>
              <c:strCache>
                <c:ptCount val="12"/>
                <c:pt idx="0">
                  <c:v> </c:v>
                </c:pt>
                <c:pt idx="1">
                  <c:v>H21</c:v>
                </c:pt>
                <c:pt idx="2">
                  <c:v>H22</c:v>
                </c:pt>
                <c:pt idx="3">
                  <c:v>H23</c:v>
                </c:pt>
                <c:pt idx="4">
                  <c:v>H24</c:v>
                </c:pt>
                <c:pt idx="5">
                  <c:v>H25</c:v>
                </c:pt>
                <c:pt idx="6">
                  <c:v>H26</c:v>
                </c:pt>
                <c:pt idx="7">
                  <c:v>H27</c:v>
                </c:pt>
                <c:pt idx="8">
                  <c:v>H28</c:v>
                </c:pt>
                <c:pt idx="9">
                  <c:v>H29</c:v>
                </c:pt>
                <c:pt idx="10">
                  <c:v>H30</c:v>
                </c:pt>
                <c:pt idx="11">
                  <c:v>R1</c:v>
                </c:pt>
              </c:strCache>
            </c:strRef>
          </c:cat>
          <c:val>
            <c:numRef>
              <c:f>Sheet1!$A$2:$L$2</c:f>
              <c:numCache>
                <c:formatCode>General</c:formatCode>
                <c:ptCount val="12"/>
                <c:pt idx="0">
                  <c:v>0</c:v>
                </c:pt>
                <c:pt idx="1">
                  <c:v>1.0089999999999999</c:v>
                </c:pt>
                <c:pt idx="2">
                  <c:v>0.96299999999999997</c:v>
                </c:pt>
                <c:pt idx="3">
                  <c:v>0.90900000000000003</c:v>
                </c:pt>
                <c:pt idx="4">
                  <c:v>0.874</c:v>
                </c:pt>
                <c:pt idx="5">
                  <c:v>0.86199999999999999</c:v>
                </c:pt>
                <c:pt idx="6">
                  <c:v>0.86499999999999999</c:v>
                </c:pt>
                <c:pt idx="7">
                  <c:v>0.85899999999999999</c:v>
                </c:pt>
                <c:pt idx="8">
                  <c:v>0.86599999999999999</c:v>
                </c:pt>
                <c:pt idx="9">
                  <c:v>0.871</c:v>
                </c:pt>
                <c:pt idx="10">
                  <c:v>0.88600000000000001</c:v>
                </c:pt>
                <c:pt idx="11">
                  <c:v>0.89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Sheet1!$A$1:$L$1</c:f>
              <c:strCache>
                <c:ptCount val="12"/>
                <c:pt idx="0">
                  <c:v> </c:v>
                </c:pt>
                <c:pt idx="1">
                  <c:v>H21</c:v>
                </c:pt>
                <c:pt idx="2">
                  <c:v>H22</c:v>
                </c:pt>
                <c:pt idx="3">
                  <c:v>H23</c:v>
                </c:pt>
                <c:pt idx="4">
                  <c:v>H24</c:v>
                </c:pt>
                <c:pt idx="5">
                  <c:v>H25</c:v>
                </c:pt>
                <c:pt idx="6">
                  <c:v>H26</c:v>
                </c:pt>
                <c:pt idx="7">
                  <c:v>H27</c:v>
                </c:pt>
                <c:pt idx="8">
                  <c:v>H28</c:v>
                </c:pt>
                <c:pt idx="9">
                  <c:v>H29</c:v>
                </c:pt>
                <c:pt idx="10">
                  <c:v>H30</c:v>
                </c:pt>
                <c:pt idx="11">
                  <c:v>R1</c:v>
                </c:pt>
              </c:strCache>
            </c:strRef>
          </c:cat>
          <c:val>
            <c:numRef>
              <c:f>Sheet1!$A$3:$L$3</c:f>
              <c:numCache>
                <c:formatCode>General</c:formatCode>
                <c:ptCount val="12"/>
                <c:pt idx="0">
                  <c:v>0</c:v>
                </c:pt>
                <c:pt idx="1">
                  <c:v>0.55000000000000004</c:v>
                </c:pt>
                <c:pt idx="2">
                  <c:v>0.53</c:v>
                </c:pt>
                <c:pt idx="3">
                  <c:v>0.51</c:v>
                </c:pt>
                <c:pt idx="4">
                  <c:v>0.49</c:v>
                </c:pt>
                <c:pt idx="5">
                  <c:v>0.49</c:v>
                </c:pt>
                <c:pt idx="6">
                  <c:v>0.49</c:v>
                </c:pt>
                <c:pt idx="7">
                  <c:v>0.5</c:v>
                </c:pt>
                <c:pt idx="8">
                  <c:v>0.5</c:v>
                </c:pt>
                <c:pt idx="9">
                  <c:v>0.51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9999336"/>
        <c:axId val="529992280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Sheet1!$A$1:$L$1</c15:sqref>
                        </c15:formulaRef>
                      </c:ext>
                    </c:extLst>
                    <c:strCache>
                      <c:ptCount val="12"/>
                      <c:pt idx="0">
                        <c:v> </c:v>
                      </c:pt>
                      <c:pt idx="1">
                        <c:v>H21</c:v>
                      </c:pt>
                      <c:pt idx="2">
                        <c:v>H22</c:v>
                      </c:pt>
                      <c:pt idx="3">
                        <c:v>H23</c:v>
                      </c:pt>
                      <c:pt idx="4">
                        <c:v>H24</c:v>
                      </c:pt>
                      <c:pt idx="5">
                        <c:v>H25</c:v>
                      </c:pt>
                      <c:pt idx="6">
                        <c:v>H26</c:v>
                      </c:pt>
                      <c:pt idx="7">
                        <c:v>H27</c:v>
                      </c:pt>
                      <c:pt idx="8">
                        <c:v>H28</c:v>
                      </c:pt>
                      <c:pt idx="9">
                        <c:v>H29</c:v>
                      </c:pt>
                      <c:pt idx="10">
                        <c:v>H30</c:v>
                      </c:pt>
                      <c:pt idx="11">
                        <c:v>R1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Sheet1!$A$4:$L$4</c15:sqref>
                        </c15:formulaRef>
                      </c:ext>
                    </c:extLst>
                    <c:numCache>
                      <c:formatCode>General</c:formatCode>
                      <c:ptCount val="12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3"/>
                <c:order val="3"/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Sheet1!$A$1:$L$1</c15:sqref>
                        </c15:formulaRef>
                      </c:ext>
                    </c:extLst>
                    <c:strCache>
                      <c:ptCount val="12"/>
                      <c:pt idx="0">
                        <c:v> </c:v>
                      </c:pt>
                      <c:pt idx="1">
                        <c:v>H21</c:v>
                      </c:pt>
                      <c:pt idx="2">
                        <c:v>H22</c:v>
                      </c:pt>
                      <c:pt idx="3">
                        <c:v>H23</c:v>
                      </c:pt>
                      <c:pt idx="4">
                        <c:v>H24</c:v>
                      </c:pt>
                      <c:pt idx="5">
                        <c:v>H25</c:v>
                      </c:pt>
                      <c:pt idx="6">
                        <c:v>H26</c:v>
                      </c:pt>
                      <c:pt idx="7">
                        <c:v>H27</c:v>
                      </c:pt>
                      <c:pt idx="8">
                        <c:v>H28</c:v>
                      </c:pt>
                      <c:pt idx="9">
                        <c:v>H29</c:v>
                      </c:pt>
                      <c:pt idx="10">
                        <c:v>H30</c:v>
                      </c:pt>
                      <c:pt idx="11">
                        <c:v>R1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Sheet1!$A$5:$L$5</c15:sqref>
                        </c15:formulaRef>
                      </c:ext>
                    </c:extLst>
                    <c:numCache>
                      <c:formatCode>General</c:formatCode>
                      <c:ptCount val="12"/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529999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9992280"/>
        <c:crosses val="autoZero"/>
        <c:auto val="1"/>
        <c:lblAlgn val="ctr"/>
        <c:lblOffset val="100"/>
        <c:noMultiLvlLbl val="0"/>
      </c:catAx>
      <c:valAx>
        <c:axId val="529992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9999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Sheet1!$A$1:$L$1</c:f>
              <c:strCache>
                <c:ptCount val="12"/>
                <c:pt idx="0">
                  <c:v> </c:v>
                </c:pt>
                <c:pt idx="1">
                  <c:v>H21</c:v>
                </c:pt>
                <c:pt idx="2">
                  <c:v>H22</c:v>
                </c:pt>
                <c:pt idx="3">
                  <c:v>H23</c:v>
                </c:pt>
                <c:pt idx="4">
                  <c:v>H24</c:v>
                </c:pt>
                <c:pt idx="5">
                  <c:v>H25</c:v>
                </c:pt>
                <c:pt idx="6">
                  <c:v>H26</c:v>
                </c:pt>
                <c:pt idx="7">
                  <c:v>H27</c:v>
                </c:pt>
                <c:pt idx="8">
                  <c:v>H28</c:v>
                </c:pt>
                <c:pt idx="9">
                  <c:v>H29</c:v>
                </c:pt>
                <c:pt idx="10">
                  <c:v>H30</c:v>
                </c:pt>
                <c:pt idx="11">
                  <c:v>R1</c:v>
                </c:pt>
              </c:strCache>
            </c:strRef>
          </c:cat>
          <c:val>
            <c:numRef>
              <c:f>Sheet1!$A$2:$L$2</c:f>
              <c:numCache>
                <c:formatCode>General</c:formatCode>
                <c:ptCount val="12"/>
                <c:pt idx="0">
                  <c:v>0</c:v>
                </c:pt>
                <c:pt idx="1">
                  <c:v>2.6</c:v>
                </c:pt>
                <c:pt idx="2">
                  <c:v>2.4</c:v>
                </c:pt>
                <c:pt idx="3">
                  <c:v>2</c:v>
                </c:pt>
                <c:pt idx="4">
                  <c:v>2</c:v>
                </c:pt>
                <c:pt idx="5">
                  <c:v>0.7</c:v>
                </c:pt>
                <c:pt idx="6">
                  <c:v>0.7</c:v>
                </c:pt>
                <c:pt idx="7">
                  <c:v>0.6</c:v>
                </c:pt>
                <c:pt idx="8">
                  <c:v>1.6</c:v>
                </c:pt>
                <c:pt idx="9">
                  <c:v>1.3</c:v>
                </c:pt>
                <c:pt idx="10">
                  <c:v>0.6</c:v>
                </c:pt>
                <c:pt idx="11">
                  <c:v>0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Sheet1!$A$1:$L$1</c:f>
              <c:strCache>
                <c:ptCount val="12"/>
                <c:pt idx="0">
                  <c:v> </c:v>
                </c:pt>
                <c:pt idx="1">
                  <c:v>H21</c:v>
                </c:pt>
                <c:pt idx="2">
                  <c:v>H22</c:v>
                </c:pt>
                <c:pt idx="3">
                  <c:v>H23</c:v>
                </c:pt>
                <c:pt idx="4">
                  <c:v>H24</c:v>
                </c:pt>
                <c:pt idx="5">
                  <c:v>H25</c:v>
                </c:pt>
                <c:pt idx="6">
                  <c:v>H26</c:v>
                </c:pt>
                <c:pt idx="7">
                  <c:v>H27</c:v>
                </c:pt>
                <c:pt idx="8">
                  <c:v>H28</c:v>
                </c:pt>
                <c:pt idx="9">
                  <c:v>H29</c:v>
                </c:pt>
                <c:pt idx="10">
                  <c:v>H30</c:v>
                </c:pt>
                <c:pt idx="11">
                  <c:v>R1</c:v>
                </c:pt>
              </c:strCache>
            </c:strRef>
          </c:cat>
          <c:val>
            <c:numRef>
              <c:f>Sheet1!$A$3:$L$3</c:f>
              <c:numCache>
                <c:formatCode>General</c:formatCode>
                <c:ptCount val="12"/>
                <c:pt idx="0">
                  <c:v>0</c:v>
                </c:pt>
                <c:pt idx="1">
                  <c:v>11.2</c:v>
                </c:pt>
                <c:pt idx="2">
                  <c:v>10.5</c:v>
                </c:pt>
                <c:pt idx="3">
                  <c:v>9.9</c:v>
                </c:pt>
                <c:pt idx="4">
                  <c:v>9.1999999999999993</c:v>
                </c:pt>
                <c:pt idx="5">
                  <c:v>8.6</c:v>
                </c:pt>
                <c:pt idx="6">
                  <c:v>8</c:v>
                </c:pt>
                <c:pt idx="7">
                  <c:v>7.4</c:v>
                </c:pt>
                <c:pt idx="8">
                  <c:v>6.9</c:v>
                </c:pt>
                <c:pt idx="9">
                  <c:v>6.4</c:v>
                </c:pt>
              </c:numCache>
            </c:numRef>
          </c:val>
          <c:smooth val="0"/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Sheet1!$A$1:$L$1</c:f>
              <c:strCache>
                <c:ptCount val="12"/>
                <c:pt idx="0">
                  <c:v> </c:v>
                </c:pt>
                <c:pt idx="1">
                  <c:v>H21</c:v>
                </c:pt>
                <c:pt idx="2">
                  <c:v>H22</c:v>
                </c:pt>
                <c:pt idx="3">
                  <c:v>H23</c:v>
                </c:pt>
                <c:pt idx="4">
                  <c:v>H24</c:v>
                </c:pt>
                <c:pt idx="5">
                  <c:v>H25</c:v>
                </c:pt>
                <c:pt idx="6">
                  <c:v>H26</c:v>
                </c:pt>
                <c:pt idx="7">
                  <c:v>H27</c:v>
                </c:pt>
                <c:pt idx="8">
                  <c:v>H28</c:v>
                </c:pt>
                <c:pt idx="9">
                  <c:v>H29</c:v>
                </c:pt>
                <c:pt idx="10">
                  <c:v>H30</c:v>
                </c:pt>
                <c:pt idx="11">
                  <c:v>R1</c:v>
                </c:pt>
              </c:strCache>
            </c:strRef>
          </c:cat>
          <c:val>
            <c:numRef>
              <c:f>Sheet1!$A$4:$L$4</c:f>
              <c:numCache>
                <c:formatCode>General</c:formatCode>
                <c:ptCount val="12"/>
              </c:numCache>
            </c:numRef>
          </c:val>
          <c:smooth val="0"/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Sheet1!$A$1:$L$1</c:f>
              <c:strCache>
                <c:ptCount val="12"/>
                <c:pt idx="0">
                  <c:v> </c:v>
                </c:pt>
                <c:pt idx="1">
                  <c:v>H21</c:v>
                </c:pt>
                <c:pt idx="2">
                  <c:v>H22</c:v>
                </c:pt>
                <c:pt idx="3">
                  <c:v>H23</c:v>
                </c:pt>
                <c:pt idx="4">
                  <c:v>H24</c:v>
                </c:pt>
                <c:pt idx="5">
                  <c:v>H25</c:v>
                </c:pt>
                <c:pt idx="6">
                  <c:v>H26</c:v>
                </c:pt>
                <c:pt idx="7">
                  <c:v>H27</c:v>
                </c:pt>
                <c:pt idx="8">
                  <c:v>H28</c:v>
                </c:pt>
                <c:pt idx="9">
                  <c:v>H29</c:v>
                </c:pt>
                <c:pt idx="10">
                  <c:v>H30</c:v>
                </c:pt>
                <c:pt idx="11">
                  <c:v>R1</c:v>
                </c:pt>
              </c:strCache>
            </c:strRef>
          </c:cat>
          <c:val>
            <c:numRef>
              <c:f>Sheet1!$A$5:$L$5</c:f>
              <c:numCache>
                <c:formatCode>General</c:formatCode>
                <c:ptCount val="12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9995808"/>
        <c:axId val="529996200"/>
      </c:lineChart>
      <c:catAx>
        <c:axId val="52999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9996200"/>
        <c:crosses val="autoZero"/>
        <c:auto val="1"/>
        <c:lblAlgn val="ctr"/>
        <c:lblOffset val="100"/>
        <c:noMultiLvlLbl val="0"/>
      </c:catAx>
      <c:valAx>
        <c:axId val="529996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999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aseline="0"/>
      </a:pPr>
      <a:endParaRPr lang="ja-JP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Sheet1!$A$1:$L$1</c:f>
              <c:strCache>
                <c:ptCount val="12"/>
                <c:pt idx="0">
                  <c:v> </c:v>
                </c:pt>
                <c:pt idx="1">
                  <c:v>H21</c:v>
                </c:pt>
                <c:pt idx="2">
                  <c:v>H22</c:v>
                </c:pt>
                <c:pt idx="3">
                  <c:v>H23</c:v>
                </c:pt>
                <c:pt idx="4">
                  <c:v>H24</c:v>
                </c:pt>
                <c:pt idx="5">
                  <c:v>H25</c:v>
                </c:pt>
                <c:pt idx="6">
                  <c:v>H26</c:v>
                </c:pt>
                <c:pt idx="7">
                  <c:v>H27</c:v>
                </c:pt>
                <c:pt idx="8">
                  <c:v>H28</c:v>
                </c:pt>
                <c:pt idx="9">
                  <c:v>H29</c:v>
                </c:pt>
                <c:pt idx="10">
                  <c:v>H30</c:v>
                </c:pt>
                <c:pt idx="11">
                  <c:v>R1</c:v>
                </c:pt>
              </c:strCache>
            </c:strRef>
          </c:cat>
          <c:val>
            <c:numRef>
              <c:f>Sheet1!$A$2:$L$2</c:f>
              <c:numCache>
                <c:formatCode>General</c:formatCode>
                <c:ptCount val="12"/>
                <c:pt idx="0">
                  <c:v>0</c:v>
                </c:pt>
                <c:pt idx="1">
                  <c:v>86.6</c:v>
                </c:pt>
                <c:pt idx="2">
                  <c:v>88.6</c:v>
                </c:pt>
                <c:pt idx="3">
                  <c:v>88.8</c:v>
                </c:pt>
                <c:pt idx="4">
                  <c:v>91.9</c:v>
                </c:pt>
                <c:pt idx="5">
                  <c:v>83.1</c:v>
                </c:pt>
                <c:pt idx="6">
                  <c:v>89.3</c:v>
                </c:pt>
                <c:pt idx="7">
                  <c:v>85.8</c:v>
                </c:pt>
                <c:pt idx="8">
                  <c:v>88.2</c:v>
                </c:pt>
                <c:pt idx="9">
                  <c:v>91.8</c:v>
                </c:pt>
                <c:pt idx="10">
                  <c:v>91.7</c:v>
                </c:pt>
                <c:pt idx="11">
                  <c:v>90.9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Sheet1!$A$1:$L$1</c:f>
              <c:strCache>
                <c:ptCount val="12"/>
                <c:pt idx="0">
                  <c:v> </c:v>
                </c:pt>
                <c:pt idx="1">
                  <c:v>H21</c:v>
                </c:pt>
                <c:pt idx="2">
                  <c:v>H22</c:v>
                </c:pt>
                <c:pt idx="3">
                  <c:v>H23</c:v>
                </c:pt>
                <c:pt idx="4">
                  <c:v>H24</c:v>
                </c:pt>
                <c:pt idx="5">
                  <c:v>H25</c:v>
                </c:pt>
                <c:pt idx="6">
                  <c:v>H26</c:v>
                </c:pt>
                <c:pt idx="7">
                  <c:v>H27</c:v>
                </c:pt>
                <c:pt idx="8">
                  <c:v>H28</c:v>
                </c:pt>
                <c:pt idx="9">
                  <c:v>H29</c:v>
                </c:pt>
                <c:pt idx="10">
                  <c:v>H30</c:v>
                </c:pt>
                <c:pt idx="11">
                  <c:v>R1</c:v>
                </c:pt>
              </c:strCache>
            </c:strRef>
          </c:cat>
          <c:val>
            <c:numRef>
              <c:f>Sheet1!$A$3:$L$3</c:f>
              <c:numCache>
                <c:formatCode>General</c:formatCode>
                <c:ptCount val="12"/>
                <c:pt idx="0">
                  <c:v>0</c:v>
                </c:pt>
                <c:pt idx="1">
                  <c:v>91.8</c:v>
                </c:pt>
                <c:pt idx="2">
                  <c:v>89.2</c:v>
                </c:pt>
                <c:pt idx="3">
                  <c:v>90.3</c:v>
                </c:pt>
                <c:pt idx="4">
                  <c:v>90.7</c:v>
                </c:pt>
                <c:pt idx="5">
                  <c:v>90.2</c:v>
                </c:pt>
                <c:pt idx="6">
                  <c:v>91.3</c:v>
                </c:pt>
                <c:pt idx="7">
                  <c:v>90</c:v>
                </c:pt>
                <c:pt idx="8">
                  <c:v>92.5</c:v>
                </c:pt>
                <c:pt idx="9">
                  <c:v>92.8</c:v>
                </c:pt>
              </c:numCache>
            </c:numRef>
          </c:val>
          <c:smooth val="0"/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Sheet1!$A$1:$L$1</c:f>
              <c:strCache>
                <c:ptCount val="12"/>
                <c:pt idx="0">
                  <c:v> </c:v>
                </c:pt>
                <c:pt idx="1">
                  <c:v>H21</c:v>
                </c:pt>
                <c:pt idx="2">
                  <c:v>H22</c:v>
                </c:pt>
                <c:pt idx="3">
                  <c:v>H23</c:v>
                </c:pt>
                <c:pt idx="4">
                  <c:v>H24</c:v>
                </c:pt>
                <c:pt idx="5">
                  <c:v>H25</c:v>
                </c:pt>
                <c:pt idx="6">
                  <c:v>H26</c:v>
                </c:pt>
                <c:pt idx="7">
                  <c:v>H27</c:v>
                </c:pt>
                <c:pt idx="8">
                  <c:v>H28</c:v>
                </c:pt>
                <c:pt idx="9">
                  <c:v>H29</c:v>
                </c:pt>
                <c:pt idx="10">
                  <c:v>H30</c:v>
                </c:pt>
                <c:pt idx="11">
                  <c:v>R1</c:v>
                </c:pt>
              </c:strCache>
            </c:strRef>
          </c:cat>
          <c:val>
            <c:numRef>
              <c:f>Sheet1!$A$4:$L$4</c:f>
              <c:numCache>
                <c:formatCode>General</c:formatCode>
                <c:ptCount val="12"/>
              </c:numCache>
            </c:numRef>
          </c:val>
          <c:smooth val="0"/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Sheet1!$A$1:$L$1</c:f>
              <c:strCache>
                <c:ptCount val="12"/>
                <c:pt idx="0">
                  <c:v> </c:v>
                </c:pt>
                <c:pt idx="1">
                  <c:v>H21</c:v>
                </c:pt>
                <c:pt idx="2">
                  <c:v>H22</c:v>
                </c:pt>
                <c:pt idx="3">
                  <c:v>H23</c:v>
                </c:pt>
                <c:pt idx="4">
                  <c:v>H24</c:v>
                </c:pt>
                <c:pt idx="5">
                  <c:v>H25</c:v>
                </c:pt>
                <c:pt idx="6">
                  <c:v>H26</c:v>
                </c:pt>
                <c:pt idx="7">
                  <c:v>H27</c:v>
                </c:pt>
                <c:pt idx="8">
                  <c:v>H28</c:v>
                </c:pt>
                <c:pt idx="9">
                  <c:v>H29</c:v>
                </c:pt>
                <c:pt idx="10">
                  <c:v>H30</c:v>
                </c:pt>
                <c:pt idx="11">
                  <c:v>R1</c:v>
                </c:pt>
              </c:strCache>
            </c:strRef>
          </c:cat>
          <c:val>
            <c:numRef>
              <c:f>Sheet1!$A$5:$L$5</c:f>
              <c:numCache>
                <c:formatCode>General</c:formatCode>
                <c:ptCount val="12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9992672"/>
        <c:axId val="529996984"/>
      </c:lineChart>
      <c:catAx>
        <c:axId val="52999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9996984"/>
        <c:crosses val="autoZero"/>
        <c:auto val="1"/>
        <c:lblAlgn val="ctr"/>
        <c:lblOffset val="100"/>
        <c:noMultiLvlLbl val="0"/>
      </c:catAx>
      <c:valAx>
        <c:axId val="529996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999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市税（約２２５億円）の状況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市民税</c:v>
                </c:pt>
                <c:pt idx="1">
                  <c:v>固定資産税</c:v>
                </c:pt>
                <c:pt idx="2">
                  <c:v>軽自動車税</c:v>
                </c:pt>
                <c:pt idx="3">
                  <c:v>市たばこ税</c:v>
                </c:pt>
                <c:pt idx="4">
                  <c:v>都市計画税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98</c:v>
                </c:pt>
                <c:pt idx="2">
                  <c:v>3.5</c:v>
                </c:pt>
                <c:pt idx="3">
                  <c:v>7.6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031397637795274"/>
          <c:y val="0.22729100585479176"/>
          <c:w val="0.22031102362204721"/>
          <c:h val="0.681626989392283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Sheet1!$A$2:$A$10</c:f>
              <c:strCache>
                <c:ptCount val="9"/>
                <c:pt idx="0">
                  <c:v>人件費</c:v>
                </c:pt>
                <c:pt idx="1">
                  <c:v>扶助費</c:v>
                </c:pt>
                <c:pt idx="2">
                  <c:v>公債費</c:v>
                </c:pt>
                <c:pt idx="3">
                  <c:v>物件費</c:v>
                </c:pt>
                <c:pt idx="4">
                  <c:v>維持補修費</c:v>
                </c:pt>
                <c:pt idx="5">
                  <c:v>補助費</c:v>
                </c:pt>
                <c:pt idx="6">
                  <c:v>積立金</c:v>
                </c:pt>
                <c:pt idx="7">
                  <c:v>繰り出し金</c:v>
                </c:pt>
                <c:pt idx="8">
                  <c:v>建設事業費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67</c:v>
                </c:pt>
                <c:pt idx="1">
                  <c:v>118</c:v>
                </c:pt>
                <c:pt idx="2">
                  <c:v>42</c:v>
                </c:pt>
                <c:pt idx="3">
                  <c:v>77</c:v>
                </c:pt>
                <c:pt idx="4">
                  <c:v>4</c:v>
                </c:pt>
                <c:pt idx="5">
                  <c:v>18</c:v>
                </c:pt>
                <c:pt idx="6">
                  <c:v>45</c:v>
                </c:pt>
                <c:pt idx="7">
                  <c:v>52</c:v>
                </c:pt>
                <c:pt idx="8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32288723783717"/>
          <c:y val="0.83032765123007712"/>
          <c:w val="0.78853381028271441"/>
          <c:h val="0.16967234876992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0.47584</cdr:x>
      <cdr:y>0.15142</cdr:y>
    </cdr:from>
    <cdr:to>
      <cdr:x>0.66376</cdr:x>
      <cdr:y>0.27308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565563" y="769441"/>
          <a:ext cx="1803042" cy="6181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800" dirty="0" smtClean="0"/>
            <a:t>各務原市</a:t>
          </a:r>
          <a:endParaRPr lang="ja-JP" altLang="en-US" sz="2800" dirty="0"/>
        </a:p>
      </cdr:txBody>
    </cdr:sp>
  </cdr:relSizeAnchor>
  <cdr:relSizeAnchor xmlns:cdr="http://schemas.openxmlformats.org/drawingml/2006/chartDrawing">
    <cdr:from>
      <cdr:x>0.51507</cdr:x>
      <cdr:y>0.43128</cdr:y>
    </cdr:from>
    <cdr:to>
      <cdr:x>0.70299</cdr:x>
      <cdr:y>0.5306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4941959" y="2336517"/>
          <a:ext cx="1803042" cy="538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800" dirty="0" smtClean="0"/>
            <a:t>全国平均</a:t>
          </a:r>
          <a:endParaRPr lang="ja-JP" altLang="en-US" sz="2800" dirty="0"/>
        </a:p>
      </cdr:txBody>
    </cdr:sp>
  </cdr:relSizeAnchor>
  <cdr:relSizeAnchor xmlns:cdr="http://schemas.openxmlformats.org/drawingml/2006/chartDrawing">
    <cdr:from>
      <cdr:x>0.16705</cdr:x>
      <cdr:y>0.37209</cdr:y>
    </cdr:from>
    <cdr:to>
      <cdr:x>0.51208</cdr:x>
      <cdr:y>0.47141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1602821" y="2015812"/>
          <a:ext cx="3310480" cy="538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800" dirty="0" smtClean="0"/>
            <a:t>岐阜県市平均：</a:t>
          </a:r>
          <a:r>
            <a:rPr lang="en-US" altLang="ja-JP" sz="2800" dirty="0" smtClean="0"/>
            <a:t>0.62</a:t>
          </a:r>
          <a:endParaRPr lang="ja-JP" altLang="en-US" sz="2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0.46955</cdr:x>
      <cdr:y>0.66697</cdr:y>
    </cdr:from>
    <cdr:to>
      <cdr:x>0.67788</cdr:x>
      <cdr:y>0.77211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321278" y="3461892"/>
          <a:ext cx="1917291" cy="5456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/>
            <a:t>各務原市</a:t>
          </a:r>
        </a:p>
      </cdr:txBody>
    </cdr:sp>
  </cdr:relSizeAnchor>
  <cdr:relSizeAnchor xmlns:cdr="http://schemas.openxmlformats.org/drawingml/2006/chartDrawing">
    <cdr:from>
      <cdr:x>0.47276</cdr:x>
      <cdr:y>0.14824</cdr:y>
    </cdr:from>
    <cdr:to>
      <cdr:x>0.68109</cdr:x>
      <cdr:y>0.25337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4350775" y="769441"/>
          <a:ext cx="1917291" cy="5456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/>
            <a:t>全国平均</a:t>
          </a:r>
          <a:endParaRPr lang="ja-JP" altLang="en-US" sz="3200" dirty="0"/>
        </a:p>
      </cdr:txBody>
    </cdr:sp>
  </cdr:relSizeAnchor>
  <cdr:relSizeAnchor xmlns:cdr="http://schemas.openxmlformats.org/drawingml/2006/chartDrawing">
    <cdr:from>
      <cdr:x>0.15705</cdr:x>
      <cdr:y>0.5</cdr:y>
    </cdr:from>
    <cdr:to>
      <cdr:x>0.62103</cdr:x>
      <cdr:y>0.60513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1445330" y="2595229"/>
          <a:ext cx="4269983" cy="545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/>
            <a:t>岐阜県市町平均：</a:t>
          </a:r>
          <a:r>
            <a:rPr lang="en-US" altLang="ja-JP" sz="3200" dirty="0" smtClean="0"/>
            <a:t>5</a:t>
          </a:r>
          <a:r>
            <a:rPr lang="ja-JP" altLang="en-US" sz="3200" dirty="0" smtClean="0"/>
            <a:t>％</a:t>
          </a:r>
          <a:endParaRPr lang="ja-JP" altLang="en-US" sz="3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0.31527</cdr:x>
      <cdr:y>0.32461</cdr:y>
    </cdr:from>
    <cdr:to>
      <cdr:x>0.7538</cdr:x>
      <cdr:y>0.42812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3059511" y="1665139"/>
          <a:ext cx="4255689" cy="530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>
              <a:solidFill>
                <a:srgbClr val="0070C0"/>
              </a:solidFill>
            </a:rPr>
            <a:t>岐阜県市平均：</a:t>
          </a:r>
          <a:r>
            <a:rPr lang="en-US" altLang="ja-JP" sz="3200" dirty="0" smtClean="0">
              <a:solidFill>
                <a:srgbClr val="0070C0"/>
              </a:solidFill>
            </a:rPr>
            <a:t>90.1</a:t>
          </a:r>
          <a:r>
            <a:rPr lang="ja-JP" altLang="en-US" sz="3200" dirty="0" smtClean="0">
              <a:solidFill>
                <a:srgbClr val="0070C0"/>
              </a:solidFill>
            </a:rPr>
            <a:t>％</a:t>
          </a:r>
          <a:endParaRPr lang="ja-JP" altLang="en-US" sz="32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0.31074</cdr:x>
      <cdr:y>0.18574</cdr:y>
    </cdr:from>
    <cdr:to>
      <cdr:x>0.51627</cdr:x>
      <cdr:y>0.28925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2831689" y="952785"/>
          <a:ext cx="1873046" cy="530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>
              <a:solidFill>
                <a:srgbClr val="C00000"/>
              </a:solidFill>
            </a:rPr>
            <a:t>全国平均</a:t>
          </a:r>
          <a:endParaRPr lang="ja-JP" altLang="en-US" sz="3200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0.64354</cdr:x>
      <cdr:y>0.18948</cdr:y>
    </cdr:from>
    <cdr:to>
      <cdr:x>0.84908</cdr:x>
      <cdr:y>0.29299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6245163" y="971965"/>
          <a:ext cx="1994638" cy="530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>
              <a:solidFill>
                <a:srgbClr val="0070C0"/>
              </a:solidFill>
            </a:rPr>
            <a:t>各務原市</a:t>
          </a:r>
          <a:endParaRPr lang="ja-JP" altLang="en-US" sz="3200" dirty="0">
            <a:solidFill>
              <a:srgbClr val="0070C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0.53904</cdr:x>
      <cdr:y>0.08788</cdr:y>
    </cdr:from>
    <cdr:to>
      <cdr:x>0.68919</cdr:x>
      <cdr:y>0.15982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5294671" y="504450"/>
          <a:ext cx="1474839" cy="412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0.51527</cdr:x>
      <cdr:y>0.13405</cdr:y>
    </cdr:from>
    <cdr:to>
      <cdr:x>0.6504</cdr:x>
      <cdr:y>0.20856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5061189" y="769441"/>
          <a:ext cx="1327354" cy="427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800" dirty="0" smtClean="0">
              <a:solidFill>
                <a:schemeClr val="bg1"/>
              </a:solidFill>
            </a:rPr>
            <a:t>67</a:t>
          </a:r>
          <a:r>
            <a:rPr lang="ja-JP" altLang="en-US" sz="2800" dirty="0" smtClean="0">
              <a:solidFill>
                <a:schemeClr val="bg1"/>
              </a:solidFill>
            </a:rPr>
            <a:t>億円</a:t>
          </a:r>
          <a:endParaRPr lang="ja-JP" altLang="en-US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0.56006</cdr:x>
      <cdr:y>0.38823</cdr:y>
    </cdr:from>
    <cdr:to>
      <cdr:x>0.71471</cdr:x>
      <cdr:y>0.46274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5501149" y="2228508"/>
          <a:ext cx="1519083" cy="427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800" dirty="0" smtClean="0">
              <a:solidFill>
                <a:schemeClr val="bg1"/>
              </a:solidFill>
            </a:rPr>
            <a:t>11</a:t>
          </a:r>
          <a:r>
            <a:rPr lang="en-US" altLang="ja-JP" sz="2800" dirty="0">
              <a:solidFill>
                <a:schemeClr val="bg1"/>
              </a:solidFill>
            </a:rPr>
            <a:t>8</a:t>
          </a:r>
          <a:r>
            <a:rPr lang="ja-JP" altLang="en-US" sz="2800" dirty="0" smtClean="0">
              <a:solidFill>
                <a:schemeClr val="bg1"/>
              </a:solidFill>
            </a:rPr>
            <a:t>億円</a:t>
          </a:r>
          <a:endParaRPr lang="ja-JP" altLang="en-US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0.53604</cdr:x>
      <cdr:y>0.60432</cdr:y>
    </cdr:from>
    <cdr:to>
      <cdr:x>0.66967</cdr:x>
      <cdr:y>0.67883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5265176" y="3468875"/>
          <a:ext cx="1312606" cy="427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800" dirty="0" smtClean="0">
              <a:solidFill>
                <a:schemeClr val="bg1"/>
              </a:solidFill>
            </a:rPr>
            <a:t>4</a:t>
          </a:r>
          <a:r>
            <a:rPr lang="en-US" altLang="ja-JP" sz="2800" dirty="0">
              <a:solidFill>
                <a:schemeClr val="bg1"/>
              </a:solidFill>
            </a:rPr>
            <a:t>2</a:t>
          </a:r>
          <a:r>
            <a:rPr lang="ja-JP" altLang="en-US" sz="2800" dirty="0" smtClean="0">
              <a:solidFill>
                <a:schemeClr val="bg1"/>
              </a:solidFill>
            </a:rPr>
            <a:t>億円</a:t>
          </a:r>
          <a:endParaRPr lang="ja-JP" altLang="en-US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0.40991</cdr:x>
      <cdr:y>0.68397</cdr:y>
    </cdr:from>
    <cdr:to>
      <cdr:x>0.54354</cdr:x>
      <cdr:y>0.75848</cdr:y>
    </cdr:to>
    <cdr:sp macro="" textlink="">
      <cdr:nvSpPr>
        <cdr:cNvPr id="6" name="テキスト ボックス 5"/>
        <cdr:cNvSpPr txBox="1"/>
      </cdr:nvSpPr>
      <cdr:spPr>
        <a:xfrm xmlns:a="http://schemas.openxmlformats.org/drawingml/2006/main">
          <a:off x="4026310" y="3926075"/>
          <a:ext cx="1312607" cy="427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800" dirty="0" smtClean="0">
              <a:solidFill>
                <a:schemeClr val="bg1"/>
              </a:solidFill>
            </a:rPr>
            <a:t>7</a:t>
          </a:r>
          <a:r>
            <a:rPr lang="en-US" altLang="ja-JP" sz="2800" dirty="0">
              <a:solidFill>
                <a:schemeClr val="bg1"/>
              </a:solidFill>
            </a:rPr>
            <a:t>7</a:t>
          </a:r>
          <a:r>
            <a:rPr lang="ja-JP" altLang="en-US" sz="2800" dirty="0" smtClean="0">
              <a:solidFill>
                <a:schemeClr val="bg1"/>
              </a:solidFill>
            </a:rPr>
            <a:t>億円</a:t>
          </a:r>
          <a:endParaRPr lang="ja-JP" altLang="en-US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0.27771</cdr:x>
      <cdr:y>0.5</cdr:y>
    </cdr:from>
    <cdr:to>
      <cdr:x>0.42192</cdr:x>
      <cdr:y>0.57451</cdr:y>
    </cdr:to>
    <cdr:sp macro="" textlink="">
      <cdr:nvSpPr>
        <cdr:cNvPr id="7" name="テキスト ボックス 6"/>
        <cdr:cNvSpPr txBox="1"/>
      </cdr:nvSpPr>
      <cdr:spPr>
        <a:xfrm xmlns:a="http://schemas.openxmlformats.org/drawingml/2006/main">
          <a:off x="2727828" y="2870064"/>
          <a:ext cx="1416469" cy="427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800" dirty="0" smtClean="0">
              <a:solidFill>
                <a:schemeClr val="bg1"/>
              </a:solidFill>
            </a:rPr>
            <a:t>4</a:t>
          </a:r>
          <a:r>
            <a:rPr lang="en-US" altLang="ja-JP" sz="2800" dirty="0">
              <a:solidFill>
                <a:schemeClr val="bg1"/>
              </a:solidFill>
            </a:rPr>
            <a:t>5</a:t>
          </a:r>
          <a:r>
            <a:rPr lang="ja-JP" altLang="en-US" sz="2800" dirty="0" smtClean="0">
              <a:solidFill>
                <a:schemeClr val="bg1"/>
              </a:solidFill>
            </a:rPr>
            <a:t>億円</a:t>
          </a:r>
          <a:endParaRPr lang="ja-JP" altLang="en-US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0.28647</cdr:x>
      <cdr:y>0.31758</cdr:y>
    </cdr:from>
    <cdr:to>
      <cdr:x>0.44112</cdr:x>
      <cdr:y>0.39209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>
          <a:off x="2813827" y="1822929"/>
          <a:ext cx="1519083" cy="427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800" dirty="0" smtClean="0">
              <a:solidFill>
                <a:schemeClr val="bg1"/>
              </a:solidFill>
            </a:rPr>
            <a:t>5</a:t>
          </a:r>
          <a:r>
            <a:rPr lang="en-US" altLang="ja-JP" sz="2800" dirty="0">
              <a:solidFill>
                <a:schemeClr val="bg1"/>
              </a:solidFill>
            </a:rPr>
            <a:t>2</a:t>
          </a:r>
          <a:r>
            <a:rPr lang="ja-JP" altLang="en-US" sz="2800" dirty="0" smtClean="0">
              <a:solidFill>
                <a:schemeClr val="bg1"/>
              </a:solidFill>
            </a:rPr>
            <a:t>億円</a:t>
          </a:r>
          <a:endParaRPr lang="ja-JP" altLang="en-US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0.34535</cdr:x>
      <cdr:y>0.15717</cdr:y>
    </cdr:from>
    <cdr:to>
      <cdr:x>0.48198</cdr:x>
      <cdr:y>0.23168</cdr:y>
    </cdr:to>
    <cdr:sp macro="" textlink="">
      <cdr:nvSpPr>
        <cdr:cNvPr id="9" name="テキスト ボックス 8"/>
        <cdr:cNvSpPr txBox="1"/>
      </cdr:nvSpPr>
      <cdr:spPr>
        <a:xfrm xmlns:a="http://schemas.openxmlformats.org/drawingml/2006/main">
          <a:off x="3392130" y="902176"/>
          <a:ext cx="1342103" cy="427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800" dirty="0" smtClean="0">
              <a:solidFill>
                <a:schemeClr val="bg1"/>
              </a:solidFill>
            </a:rPr>
            <a:t>8</a:t>
          </a:r>
          <a:r>
            <a:rPr lang="en-US" altLang="ja-JP" sz="2800" dirty="0">
              <a:solidFill>
                <a:schemeClr val="bg1"/>
              </a:solidFill>
            </a:rPr>
            <a:t>2</a:t>
          </a:r>
          <a:r>
            <a:rPr lang="ja-JP" altLang="en-US" sz="2800" dirty="0" smtClean="0">
              <a:solidFill>
                <a:schemeClr val="bg1"/>
              </a:solidFill>
            </a:rPr>
            <a:t>億円</a:t>
          </a:r>
          <a:endParaRPr lang="ja-JP" altLang="en-US" sz="2800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426DD-DFF0-4CE3-B1DB-FA22DC14819D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17080-ECDD-4669-80EB-C5EE2A90E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2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2020/10/23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32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2020/10/23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14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2020/10/23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2020/10/23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0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2020/10/23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8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2020/10/23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2020/10/23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7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2020/10/23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840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2020/10/23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5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2020/10/23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82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2020/10/23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01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5DE-4789-4568-B2B9-D88FA3D035B6}" type="datetimeFigureOut">
              <a:rPr kumimoji="1" lang="ja-JP" altLang="en-US" smtClean="0"/>
              <a:t>2020/10/23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7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44462" y="1714792"/>
            <a:ext cx="6705600" cy="976893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第３０回市政報告会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94090" y="4291530"/>
            <a:ext cx="4606344" cy="1510873"/>
          </a:xfrm>
        </p:spPr>
        <p:txBody>
          <a:bodyPr/>
          <a:lstStyle/>
          <a:p>
            <a:r>
              <a:rPr lang="ja-JP" altLang="en-US" sz="3600" dirty="0" smtClean="0"/>
              <a:t>令和２年１０</a:t>
            </a:r>
            <a:r>
              <a:rPr kumimoji="1" lang="ja-JP" altLang="en-US" sz="3600" dirty="0" smtClean="0"/>
              <a:t>月２４日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市議会議員　坂澤博光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083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59516" y="40746"/>
            <a:ext cx="5409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性質別歳出の状況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graphicFrame>
        <p:nvGraphicFramePr>
          <p:cNvPr id="14" name="グラフ 13"/>
          <p:cNvGraphicFramePr/>
          <p:nvPr>
            <p:extLst>
              <p:ext uri="{D42A27DB-BD31-4B8C-83A1-F6EECF244321}">
                <p14:modId xmlns:p14="http://schemas.microsoft.com/office/powerpoint/2010/main" val="3324285623"/>
              </p:ext>
            </p:extLst>
          </p:nvPr>
        </p:nvGraphicFramePr>
        <p:xfrm>
          <a:off x="1002890" y="810186"/>
          <a:ext cx="9822426" cy="5938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450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21229" y="257579"/>
            <a:ext cx="60788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令和元年度の主な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事業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58645" y="1253613"/>
            <a:ext cx="1038286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</a:t>
            </a:r>
            <a:r>
              <a:rPr kumimoji="1" lang="ja-JP" altLang="en-US" sz="3600" dirty="0" err="1" smtClean="0"/>
              <a:t>か</a:t>
            </a:r>
            <a:r>
              <a:rPr kumimoji="1" lang="ja-JP" altLang="en-US" sz="3600" dirty="0" smtClean="0"/>
              <a:t>かみがはらオープンクラス（相談：１３７件）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１５世帯が本市に移住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・成年後見支援センターの設置（相談：４９１件）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市長申し立て：９名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・生涯現役促進地域連携事業（</a:t>
            </a:r>
            <a:r>
              <a:rPr lang="ja-JP" altLang="en-US" sz="3600" dirty="0" smtClean="0"/>
              <a:t>相談：６３６件）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人材バンク登録：３１２人、就職：５６人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</a:t>
            </a:r>
            <a:r>
              <a:rPr lang="ja-JP" altLang="en-US" sz="3600" dirty="0" smtClean="0"/>
              <a:t>合葬墓（３５００）：申請６００、生前登録５６６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・コミュニティスクール事業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学校運営協議会の設置（６中学校区）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0944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339403" y="321972"/>
            <a:ext cx="76886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令和２年度補正：約４億円の増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1217" y="1365161"/>
            <a:ext cx="110887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・産文８階特別会議室の整備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kumimoji="1" lang="ja-JP" altLang="en-US" sz="3600" dirty="0" smtClean="0"/>
              <a:t>（来年、産文エントランスホール天井、トイレ工事）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・スチールロードと木曽川堤防道路の交差点整備設計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（見通しを良くし安全性を高める）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・インフルエンザ予防接種の補助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対象：中学生以下（約２万人）及び妊婦（約千人）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補助金：１回２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０００円（２回の場合４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０００円）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補助期間：１０月１５日～３年１月末日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245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50634" y="159063"/>
            <a:ext cx="4057749" cy="897005"/>
          </a:xfrm>
        </p:spPr>
        <p:txBody>
          <a:bodyPr>
            <a:no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１</a:t>
            </a:r>
            <a:r>
              <a:rPr lang="ja-JP" altLang="en-US" sz="4000" dirty="0">
                <a:solidFill>
                  <a:srgbClr val="FF0000"/>
                </a:solidFill>
              </a:rPr>
              <a:t>２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月議会の予定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6064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200" dirty="0" smtClean="0">
                <a:solidFill>
                  <a:srgbClr val="FF0000"/>
                </a:solidFill>
              </a:rPr>
              <a:t>開会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１</a:t>
            </a:r>
            <a:r>
              <a:rPr lang="ja-JP" altLang="en-US" sz="3900" dirty="0"/>
              <a:t>１</a:t>
            </a:r>
            <a:r>
              <a:rPr lang="ja-JP" altLang="en-US" sz="3900" dirty="0" smtClean="0"/>
              <a:t>月２５日（水）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・一般質問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１２月８日（火）、９日（水）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4200" dirty="0" smtClean="0">
                <a:solidFill>
                  <a:srgbClr val="FF0000"/>
                </a:solidFill>
              </a:rPr>
              <a:t>・常任委員会</a:t>
            </a:r>
            <a:endParaRPr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900" dirty="0" smtClean="0"/>
              <a:t>民生：１２月１４日（月）、経済教育：１４日（月）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建設水道：１５日（火）、総務：１５（火）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・閉会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１２月１８日（金）</a:t>
            </a:r>
            <a:endParaRPr kumimoji="1" lang="ja-JP" altLang="en-US" sz="3900" dirty="0"/>
          </a:p>
        </p:txBody>
      </p:sp>
    </p:spTree>
    <p:extLst>
      <p:ext uri="{BB962C8B-B14F-4D97-AF65-F5344CB8AC3E}">
        <p14:creationId xmlns:p14="http://schemas.microsoft.com/office/powerpoint/2010/main" val="39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59864" y="115910"/>
            <a:ext cx="64651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令和元年度普通会計決算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1218" y="1068947"/>
            <a:ext cx="96333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・歳入：約５４１億６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０００</a:t>
            </a:r>
            <a:r>
              <a:rPr lang="ja-JP" altLang="en-US" sz="3600" dirty="0" smtClean="0"/>
              <a:t>万円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・歳出：約５０６億４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０００万円</a:t>
            </a:r>
            <a:endParaRPr lang="en-US" altLang="ja-JP" sz="3600" dirty="0" smtClean="0"/>
          </a:p>
          <a:p>
            <a:r>
              <a:rPr lang="ja-JP" altLang="en-US" sz="3600" dirty="0" smtClean="0"/>
              <a:t>・繰越金：約３５億２</a:t>
            </a:r>
            <a:r>
              <a:rPr lang="en-US" altLang="ja-JP" sz="3600" dirty="0" smtClean="0"/>
              <a:t>,</a:t>
            </a:r>
            <a:r>
              <a:rPr lang="ja-JP" altLang="en-US" sz="3600" dirty="0" smtClean="0"/>
              <a:t>０００万円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・財政力指数：０</a:t>
            </a:r>
            <a:r>
              <a:rPr kumimoji="1" lang="en-US" altLang="ja-JP" sz="3600" dirty="0" smtClean="0"/>
              <a:t>.</a:t>
            </a:r>
            <a:r>
              <a:rPr kumimoji="1" lang="ja-JP" altLang="en-US" sz="3600" dirty="0" smtClean="0"/>
              <a:t>８９０（前年度０</a:t>
            </a:r>
            <a:r>
              <a:rPr kumimoji="1" lang="en-US" altLang="ja-JP" sz="3600" dirty="0" smtClean="0"/>
              <a:t>.</a:t>
            </a:r>
            <a:r>
              <a:rPr kumimoji="1" lang="ja-JP" altLang="en-US" sz="3600" dirty="0" smtClean="0"/>
              <a:t>８８６）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・実質公債費比率：０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０％（前年度０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６％）</a:t>
            </a:r>
            <a:endParaRPr lang="en-US" altLang="ja-JP" sz="3600" dirty="0" smtClean="0"/>
          </a:p>
          <a:p>
            <a:r>
              <a:rPr lang="ja-JP" altLang="en-US" sz="3600" dirty="0" smtClean="0"/>
              <a:t>・経常収支比率：９０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９％（前年度９１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７％）</a:t>
            </a:r>
            <a:endParaRPr lang="en-US" altLang="ja-JP" sz="3600" dirty="0" smtClean="0"/>
          </a:p>
          <a:p>
            <a:r>
              <a:rPr lang="ja-JP" altLang="en-US" sz="3600" dirty="0" smtClean="0"/>
              <a:t>・基金残高：約２８３億円（前年度約２７５億円）</a:t>
            </a:r>
            <a:endParaRPr lang="en-US" altLang="ja-JP" sz="3600" dirty="0" smtClean="0"/>
          </a:p>
          <a:p>
            <a:r>
              <a:rPr lang="ja-JP" altLang="en-US" sz="3600" dirty="0" smtClean="0"/>
              <a:t>・借入残高：約２７５億円（前年度約２９０億円）</a:t>
            </a:r>
            <a:endParaRPr lang="en-US" altLang="ja-JP" sz="36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1218" y="5776858"/>
            <a:ext cx="9594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財政状況は健全であるが、やや柔軟性に欠ける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40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534404" y="189443"/>
            <a:ext cx="3309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財源の内訳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6821" y="1545465"/>
            <a:ext cx="104576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・自主財源：約３３０億円（６０．９％）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市税：約</a:t>
            </a:r>
            <a:r>
              <a:rPr lang="ja-JP" altLang="en-US" sz="3600" dirty="0" smtClean="0"/>
              <a:t>２２５億円（収納率９７</a:t>
            </a:r>
            <a:r>
              <a:rPr lang="en-US" altLang="ja-JP" sz="3600" dirty="0" smtClean="0"/>
              <a:t>.</a:t>
            </a:r>
            <a:r>
              <a:rPr lang="ja-JP" altLang="en-US" sz="3600" smtClean="0"/>
              <a:t>５％）</a:t>
            </a:r>
            <a:endParaRPr lang="en-US" altLang="ja-JP" sz="3600" dirty="0" smtClean="0"/>
          </a:p>
          <a:p>
            <a:r>
              <a:rPr lang="ja-JP" altLang="en-US" sz="3600" dirty="0" smtClean="0"/>
              <a:t>　繰入金（基金から）：約４３億円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繰越金：約３０億円、　諸収入：約１１億円</a:t>
            </a:r>
            <a:endParaRPr lang="en-US" altLang="ja-JP" sz="3600" dirty="0" smtClean="0"/>
          </a:p>
          <a:p>
            <a:r>
              <a:rPr lang="ja-JP" altLang="en-US" sz="3600" dirty="0" smtClean="0"/>
              <a:t>・依存財源：約２１２億円（３９．１％）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地方消費税交付金：約２６億円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地方交付税：約３２億円、　</a:t>
            </a:r>
            <a:r>
              <a:rPr kumimoji="1" lang="ja-JP" altLang="en-US" sz="3600" dirty="0" smtClean="0"/>
              <a:t>国庫支出金：約７９億円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県支出金：約３３億円、　市債：約２７億円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1806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65173" y="287499"/>
            <a:ext cx="55507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財政力指数の状況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graphicFrame>
        <p:nvGraphicFramePr>
          <p:cNvPr id="9" name="グラフ 8"/>
          <p:cNvGraphicFramePr/>
          <p:nvPr>
            <p:extLst>
              <p:ext uri="{D42A27DB-BD31-4B8C-83A1-F6EECF244321}">
                <p14:modId xmlns:p14="http://schemas.microsoft.com/office/powerpoint/2010/main" val="2502635088"/>
              </p:ext>
            </p:extLst>
          </p:nvPr>
        </p:nvGraphicFramePr>
        <p:xfrm>
          <a:off x="1275007" y="1056940"/>
          <a:ext cx="9594761" cy="5417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838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88645" y="178435"/>
            <a:ext cx="6774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実質公債費比率の状況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1601786265"/>
              </p:ext>
            </p:extLst>
          </p:nvPr>
        </p:nvGraphicFramePr>
        <p:xfrm>
          <a:off x="1445341" y="947876"/>
          <a:ext cx="9202993" cy="519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60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52747" y="239309"/>
            <a:ext cx="5448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経常収支比率の状況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691571263"/>
              </p:ext>
            </p:extLst>
          </p:nvPr>
        </p:nvGraphicFramePr>
        <p:xfrm>
          <a:off x="1047135" y="1008750"/>
          <a:ext cx="9704439" cy="5129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31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876541" y="243784"/>
            <a:ext cx="3438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基金の状況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09369" y="1268362"/>
            <a:ext cx="72562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・財政調整基金：約１１３億円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・減債基金：約６７億円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・公共施設等整備基金：約２億円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・庁舎整備基金：約７４億円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・福祉振興基金：約９億円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・学校施設整備基金：約１７億円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・新総合体育館整備基金：約２億円</a:t>
            </a:r>
            <a:endParaRPr kumimoji="1" lang="en-US" altLang="ja-JP" sz="3600" dirty="0" smtClean="0"/>
          </a:p>
          <a:p>
            <a:endParaRPr kumimoji="1" lang="en-US" altLang="ja-JP" sz="3600" dirty="0" smtClean="0"/>
          </a:p>
          <a:p>
            <a:r>
              <a:rPr lang="ja-JP" altLang="en-US" sz="3600" dirty="0" smtClean="0"/>
              <a:t>　　　　　計：２８３億円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8403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409578" y="108225"/>
            <a:ext cx="34515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</a:rPr>
              <a:t>市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債の内訳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04336" y="1092954"/>
            <a:ext cx="102206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・公共事業債：約１３億円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・防災、減災対策事業債：約７億円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・学校施設整備事業債：約９億円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・一般廃棄物処理事業債：約４億円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・一般単独事業債：約７４億円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・財源対策債：約８億円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・臨時財政対策債：約１５０億円（全額交付税措置）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・その他：１０億円</a:t>
            </a:r>
            <a:endParaRPr lang="en-US" altLang="ja-JP" sz="3600" dirty="0" smtClean="0"/>
          </a:p>
          <a:p>
            <a:endParaRPr kumimoji="1" lang="en-US" altLang="ja-JP" sz="3600" dirty="0"/>
          </a:p>
          <a:p>
            <a:r>
              <a:rPr lang="ja-JP" altLang="en-US" sz="3600" dirty="0" smtClean="0"/>
              <a:t>　　　　計：２７５億円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8230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/>
          <p:cNvGraphicFramePr/>
          <p:nvPr>
            <p:extLst>
              <p:ext uri="{D42A27DB-BD31-4B8C-83A1-F6EECF244321}">
                <p14:modId xmlns:p14="http://schemas.microsoft.com/office/powerpoint/2010/main" val="1116227331"/>
              </p:ext>
            </p:extLst>
          </p:nvPr>
        </p:nvGraphicFramePr>
        <p:xfrm>
          <a:off x="1209369" y="988142"/>
          <a:ext cx="9645444" cy="5574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5884606" y="3111478"/>
            <a:ext cx="1681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100</a:t>
            </a:r>
            <a:r>
              <a:rPr kumimoji="1" lang="ja-JP" altLang="en-US" sz="3200" dirty="0" smtClean="0">
                <a:solidFill>
                  <a:schemeClr val="bg1"/>
                </a:solidFill>
              </a:rPr>
              <a:t>億円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29897" y="3982065"/>
            <a:ext cx="1681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bg1"/>
                </a:solidFill>
              </a:rPr>
              <a:t>9</a:t>
            </a:r>
            <a:r>
              <a:rPr lang="en-US" altLang="ja-JP" sz="3200" dirty="0">
                <a:solidFill>
                  <a:schemeClr val="bg1"/>
                </a:solidFill>
              </a:rPr>
              <a:t>8</a:t>
            </a:r>
            <a:r>
              <a:rPr kumimoji="1" lang="ja-JP" altLang="en-US" sz="3200" dirty="0" smtClean="0">
                <a:solidFill>
                  <a:schemeClr val="bg1"/>
                </a:solidFill>
              </a:rPr>
              <a:t>億円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70555" y="1985873"/>
            <a:ext cx="1460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bg1"/>
                </a:solidFill>
              </a:rPr>
              <a:t>1</a:t>
            </a:r>
            <a:r>
              <a:rPr lang="en-US" altLang="ja-JP" sz="3200" dirty="0">
                <a:solidFill>
                  <a:schemeClr val="bg1"/>
                </a:solidFill>
              </a:rPr>
              <a:t>6</a:t>
            </a:r>
            <a:r>
              <a:rPr kumimoji="1" lang="ja-JP" altLang="en-US" sz="3200" dirty="0" smtClean="0">
                <a:solidFill>
                  <a:schemeClr val="bg1"/>
                </a:solidFill>
              </a:rPr>
              <a:t>億円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28451" y="104191"/>
            <a:ext cx="6312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市税（約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225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億円）の状況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6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24182</TotalTime>
  <Words>351</Words>
  <Application>Microsoft Office PowerPoint</Application>
  <PresentationFormat>ワイド画面</PresentationFormat>
  <Paragraphs>96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Office テーマ</vt:lpstr>
      <vt:lpstr>第３０回市政報告会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１２月議会の予定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第3回市政報告会</dc:title>
  <dc:creator>hiromitsu</dc:creator>
  <cp:lastModifiedBy>坂澤 博光</cp:lastModifiedBy>
  <cp:revision>1543</cp:revision>
  <dcterms:created xsi:type="dcterms:W3CDTF">2013-10-16T10:26:16Z</dcterms:created>
  <dcterms:modified xsi:type="dcterms:W3CDTF">2020-10-23T03:25:01Z</dcterms:modified>
</cp:coreProperties>
</file>