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29" r:id="rId3"/>
    <p:sldId id="437" r:id="rId4"/>
    <p:sldId id="430" r:id="rId5"/>
    <p:sldId id="422" r:id="rId6"/>
    <p:sldId id="423" r:id="rId7"/>
    <p:sldId id="428" r:id="rId8"/>
    <p:sldId id="431" r:id="rId9"/>
    <p:sldId id="432" r:id="rId10"/>
    <p:sldId id="424" r:id="rId11"/>
    <p:sldId id="425" r:id="rId12"/>
    <p:sldId id="421" r:id="rId13"/>
    <p:sldId id="434" r:id="rId14"/>
    <p:sldId id="433" r:id="rId15"/>
    <p:sldId id="435" r:id="rId16"/>
    <p:sldId id="436" r:id="rId17"/>
    <p:sldId id="266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第２９回市政報告会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令和２年８</a:t>
            </a:r>
            <a:r>
              <a:rPr kumimoji="1" lang="ja-JP" altLang="en-US" sz="3600" dirty="0" smtClean="0"/>
              <a:t>月１日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02288" y="386367"/>
            <a:ext cx="8139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６月定例会で成立した</a:t>
            </a:r>
            <a:r>
              <a:rPr lang="ja-JP" altLang="en-US" sz="4400" dirty="0">
                <a:solidFill>
                  <a:srgbClr val="FF0000"/>
                </a:solidFill>
              </a:rPr>
              <a:t>主</a:t>
            </a:r>
            <a:r>
              <a:rPr lang="ja-JP" altLang="en-US" sz="4400" dirty="0" smtClean="0">
                <a:solidFill>
                  <a:srgbClr val="FF0000"/>
                </a:solidFill>
              </a:rPr>
              <a:t>な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事業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2581" y="1854558"/>
            <a:ext cx="10599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lang="ja-JP" altLang="en-US" sz="3600" dirty="0"/>
              <a:t>児童</a:t>
            </a:r>
            <a:r>
              <a:rPr kumimoji="1" lang="ja-JP" altLang="en-US" sz="3600" dirty="0" smtClean="0"/>
              <a:t>生徒１人１台端末＋指導者用端末を整備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・折り畳み式アルミ製やぐらステージの整備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・あさひこども館駐車場のフェンスの整備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・航空宇宙博物館内エレベーターの修繕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・手力石山地区（那加１小近く）の急傾斜地崩壊対策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ja-JP" altLang="en-US" sz="3600" dirty="0" err="1" smtClean="0"/>
              <a:t>ひ</a:t>
            </a:r>
            <a:r>
              <a:rPr lang="ja-JP" altLang="en-US" sz="3600" dirty="0" smtClean="0"/>
              <a:t>よし幼稚園（認定こども園）の園舎増築に伴う補助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・ロボットによるデスクワーク推進ソフトの購入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094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146997" y="321972"/>
            <a:ext cx="3000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参考情報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2426" y="2125015"/>
            <a:ext cx="114364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・伊木の森リニューアルオープン（７月４日から）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・特定空き家に対する行政代執行（鵜沼台）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・デマンド型交通「チョイソコかかみがはら」実証実験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・国民健康保険料引き下げ</a:t>
            </a:r>
            <a:endParaRPr lang="en-US" altLang="ja-JP" sz="3600" dirty="0" smtClean="0"/>
          </a:p>
          <a:p>
            <a:r>
              <a:rPr lang="ja-JP" altLang="en-US" sz="3600" dirty="0" smtClean="0"/>
              <a:t>（約５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８００円、昨年比一人当）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8294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62885" y="115909"/>
            <a:ext cx="10612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学校適正規模・適正配置に関する基本計画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9093" y="885350"/>
            <a:ext cx="115394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・子どもたちが「確かな学力」を身につけ、「生きる力」を育む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・子どもたちの立場に立ち、より良い方向となるよう検討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・学校は地域コミュニティの核、防災拠点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・適正規模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小学校：１２学級（各学年２学級）～１８学級（各学年３学級）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中学校：９学級（各学年３学級）～１８学級（各学年６学級）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・小規模校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小学校：６学級以下で児童数１２０人以下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中学校：６学級以下で児童数１２０人以下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・小規模校を下回れば適正化するのではなく柔軟に対応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9587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90930" y="321971"/>
            <a:ext cx="5357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７月臨時議会の概要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4856" y="1674254"/>
            <a:ext cx="104962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・総額：約１３億６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・財源</a:t>
            </a:r>
            <a:endParaRPr lang="en-US" altLang="ja-JP" sz="3600" dirty="0" smtClean="0"/>
          </a:p>
          <a:p>
            <a:r>
              <a:rPr lang="ja-JP" altLang="en-US" sz="3600" dirty="0" smtClean="0"/>
              <a:t>国：感染症対応地方創生臨時交付金</a:t>
            </a:r>
            <a:endParaRPr lang="en-US" altLang="ja-JP" sz="3600" dirty="0" smtClean="0"/>
          </a:p>
          <a:p>
            <a:r>
              <a:rPr lang="ja-JP" altLang="en-US" sz="3600" dirty="0" smtClean="0"/>
              <a:t>（約９億３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０００万円）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県：避難所環境整備事業費補助金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（約</a:t>
            </a:r>
            <a:r>
              <a:rPr lang="ja-JP" altLang="en-US" sz="3600" dirty="0"/>
              <a:t>２</a:t>
            </a:r>
            <a:r>
              <a:rPr kumimoji="1" lang="ja-JP" altLang="en-US" sz="3600" dirty="0" smtClean="0"/>
              <a:t>，０００万円）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市：財政調整基金（残高：９７億円）</a:t>
            </a:r>
            <a:endParaRPr lang="en-US" altLang="ja-JP" sz="3600" dirty="0" smtClean="0"/>
          </a:p>
          <a:p>
            <a:r>
              <a:rPr lang="ja-JP" altLang="en-US" sz="3600" dirty="0" smtClean="0"/>
              <a:t>（約４億１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０００万円）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6050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34108" y="347730"/>
            <a:ext cx="627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感染症拡大防止のための対策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4399" y="1622738"/>
            <a:ext cx="99553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・庁舎、学校施設、医療機関、社会福祉施設などにおける各種衛生用品の購入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・避難所の感染症対策強化資器材の購入、備蓄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・産業</a:t>
            </a:r>
            <a:r>
              <a:rPr lang="ja-JP" altLang="en-US" sz="3600" dirty="0" smtClean="0"/>
              <a:t>文化センタートイレの洗面水栓の自動化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・児童虐待やＤＶのオンラインでの相談体制導入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・検体検査施設</a:t>
            </a:r>
            <a:r>
              <a:rPr lang="ja-JP" altLang="en-US" sz="3600" smtClean="0"/>
              <a:t>の</a:t>
            </a:r>
            <a:r>
              <a:rPr lang="ja-JP" altLang="en-US" sz="3600" smtClean="0"/>
              <a:t>設置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・電子図書館の</a:t>
            </a:r>
            <a:r>
              <a:rPr lang="ja-JP" altLang="en-US" sz="3600" dirty="0"/>
              <a:t>導入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5816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23504" y="412124"/>
            <a:ext cx="6272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学校等の臨時休業に伴う対策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2731" y="1983346"/>
            <a:ext cx="100068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・従来の夏休み期間中の給食費を無償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・児童生徒の熱中症対策（ネッククーラーなど）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・給食時の飛沫感染防止用アクリル板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kumimoji="1" lang="ja-JP" altLang="en-US" sz="3600" dirty="0" smtClean="0"/>
              <a:t>手洗い場の蛇口の取り換え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6128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48495" y="399245"/>
            <a:ext cx="839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事業継続や地域経済活性化のための対策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4697" y="1300766"/>
            <a:ext cx="109856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smtClean="0"/>
              <a:t>・プレミアム付１００％</a:t>
            </a:r>
            <a:r>
              <a:rPr kumimoji="1" lang="ja-JP" altLang="en-US" sz="3600" dirty="0" smtClean="0"/>
              <a:t>商品券の発行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・改善のための設備投資に対する補助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・販路開拓や</a:t>
            </a:r>
            <a:r>
              <a:rPr lang="ja-JP" altLang="en-US" sz="3600" dirty="0" smtClean="0"/>
              <a:t>業務効率化に取り組む事業者への補助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・ＩＴ導入補助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・事業継続に向けて積極的に取り組む事業者への補助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・ＩＳＯ認証の新規取得、定期・更新審査費用の一部補助</a:t>
            </a:r>
            <a:endParaRPr lang="en-US" altLang="ja-JP" sz="3600" dirty="0"/>
          </a:p>
          <a:p>
            <a:r>
              <a:rPr kumimoji="1" lang="ja-JP" altLang="en-US" sz="3600" dirty="0" smtClean="0"/>
              <a:t>・ＪＩＳＱ９１００の定期・更新審査費用の一部補助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・ウエブスタンプラリーの実施（市内施設）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・空宙博の入館料半額（８月から１２月）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92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９</a:t>
            </a:r>
            <a:r>
              <a:rPr kumimoji="1" lang="ja-JP" altLang="en-US" dirty="0" smtClean="0">
                <a:solidFill>
                  <a:srgbClr val="0070C0"/>
                </a:solidFill>
              </a:rPr>
              <a:t>月議会の予定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８月２７日（木）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９月９日（水）、１０日（木）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民生９月１５日（火）、経済教育：１６日（水）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建設水道：１７日（木）、総務：１８（金）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/>
              <a:t>　９</a:t>
            </a:r>
            <a:r>
              <a:rPr lang="ja-JP" altLang="en-US" sz="3900" smtClean="0"/>
              <a:t>月２５日（金）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30309" y="167426"/>
            <a:ext cx="9916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コロナウイルス感染</a:t>
            </a:r>
            <a:r>
              <a:rPr lang="ja-JP" altLang="en-US" sz="4400" dirty="0" smtClean="0">
                <a:solidFill>
                  <a:srgbClr val="FF0000"/>
                </a:solidFill>
              </a:rPr>
              <a:t>拡大防止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対応（行政）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6669" y="1047305"/>
            <a:ext cx="111402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・２月１９日：市コロナウイル</a:t>
            </a:r>
            <a:r>
              <a:rPr lang="ja-JP" altLang="en-US" sz="3600" dirty="0" smtClean="0"/>
              <a:t>ス感染症対策推進会議開催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・２月２６日：岐阜県で１例目の感染者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・２月２７日：各務原市対策本部会議開催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・３月２２日：市内で１例目の感染者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・４月　７日：国が緊急事態宣言を発令（７都府県）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・４月１０日：県が非常事態宣言を発令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・４月１６日：緊急事態宣言の対象拡大（特定警戒県）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・５月　４日：緊急事態宣言の期間を５月３１日まで延長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・５月１４日：緊急事態宣言解除（岐阜県</a:t>
            </a:r>
            <a:r>
              <a:rPr lang="ja-JP" altLang="en-US" sz="3600" dirty="0" smtClean="0"/>
              <a:t>含む３９県）</a:t>
            </a:r>
            <a:endParaRPr lang="en-US" altLang="ja-JP" sz="3600" dirty="0" smtClean="0"/>
          </a:p>
          <a:p>
            <a:r>
              <a:rPr lang="ja-JP" altLang="en-US" sz="3600" dirty="0" smtClean="0"/>
              <a:t>平日の１６時から感染症対策部門会議開催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59140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121240" y="171589"/>
            <a:ext cx="3129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議会の状況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4401" y="1256579"/>
            <a:ext cx="95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３月定例会：２月１８日（火）～３月１７日（火）</a:t>
            </a:r>
            <a:endParaRPr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401" y="2280014"/>
            <a:ext cx="576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臨時議会：５月１９日（火）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4401" y="3303450"/>
            <a:ext cx="95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６月定例会：６月５日（金）～６月２９日（月）</a:t>
            </a:r>
            <a:endParaRPr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4401" y="4326885"/>
            <a:ext cx="5254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臨時議会：７月２２日（水）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1838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95471" y="193184"/>
            <a:ext cx="6774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議会における感染拡大防止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5764" y="1249251"/>
            <a:ext cx="100712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・本会議場での座席配置（着席間隔を広げる）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・マスク着用（マスク会議と報道）</a:t>
            </a:r>
            <a:endParaRPr lang="en-US" altLang="ja-JP" sz="3600" dirty="0" smtClean="0"/>
          </a:p>
          <a:p>
            <a:r>
              <a:rPr lang="ja-JP" altLang="en-US" sz="3600" dirty="0" smtClean="0"/>
              <a:t>・会議時間の短縮（質問時間の短縮：努力目標）</a:t>
            </a:r>
            <a:endParaRPr lang="en-US" altLang="ja-JP" sz="3600" dirty="0" smtClean="0"/>
          </a:p>
          <a:p>
            <a:r>
              <a:rPr lang="ja-JP" altLang="en-US" sz="3600" dirty="0" smtClean="0"/>
              <a:t>・本会議、常任委員会の傍聴自粛</a:t>
            </a:r>
            <a:endParaRPr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ja-JP" altLang="en-US" sz="3600" smtClean="0"/>
              <a:t>本会議場、委員会室</a:t>
            </a:r>
            <a:r>
              <a:rPr lang="ja-JP" altLang="en-US" sz="3600" dirty="0" smtClean="0"/>
              <a:t>の換気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・常任委員会における傍聴議員の制限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・行政視察の自粛（委員会の費用をコロナ対策に）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・議員に対し不要不急の外出自粛要請（議長名）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・行政に対しコロナ対策要望書を提出（全議員名）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560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0164" y="243049"/>
            <a:ext cx="7830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３月議会閉会から６月議会まで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8945" y="1122562"/>
            <a:ext cx="2279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専決処分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8945" y="3079294"/>
            <a:ext cx="213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0070C0"/>
                </a:solidFill>
              </a:rPr>
              <a:t>臨時議会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8945" y="5048518"/>
            <a:ext cx="280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６月定例会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8945" y="1768893"/>
            <a:ext cx="8422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・４月２４日：約１億４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８００万円の</a:t>
            </a:r>
            <a:r>
              <a:rPr lang="ja-JP" altLang="en-US" sz="3600" dirty="0" smtClean="0"/>
              <a:t>補正予算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・５月１日：約１億４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３００万円の</a:t>
            </a:r>
            <a:r>
              <a:rPr lang="ja-JP" altLang="en-US" sz="3600" dirty="0" smtClean="0"/>
              <a:t>補正予算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8945" y="3786907"/>
            <a:ext cx="8319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・５月１９日：約４億２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７００万円の</a:t>
            </a:r>
            <a:r>
              <a:rPr lang="ja-JP" altLang="en-US" sz="3600" dirty="0" smtClean="0"/>
              <a:t>補正予算（</a:t>
            </a:r>
            <a:r>
              <a:rPr kumimoji="1" lang="ja-JP" altLang="en-US" sz="3600" dirty="0" smtClean="0"/>
              <a:t>専決処分の承認＋コロナ対策追加事業）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8945" y="5821251"/>
            <a:ext cx="1058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・約８億４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９００万円の</a:t>
            </a:r>
            <a:r>
              <a:rPr lang="ja-JP" altLang="en-US" sz="3600" dirty="0" smtClean="0"/>
              <a:t>補正予算（コロナ対策＋その他）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9315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00766" y="127874"/>
            <a:ext cx="9388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コロナウイルス対策の役割分担や措置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7126" y="1111636"/>
            <a:ext cx="8049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国、県、市で対応する際の役割分担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7126" y="3940935"/>
            <a:ext cx="4365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事業中止に伴う措置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126" y="2186609"/>
            <a:ext cx="10779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・国、県の支援策を必要としている方に確実</a:t>
            </a:r>
            <a:r>
              <a:rPr lang="ja-JP" altLang="en-US" sz="3600" dirty="0"/>
              <a:t>に</a:t>
            </a:r>
            <a:r>
              <a:rPr kumimoji="1" lang="ja-JP" altLang="en-US" sz="3600" dirty="0" smtClean="0"/>
              <a:t>届ける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・国、県の支援策の隙間を埋める形での支援、補助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・市民の皆さんに必要と思われる支援、補助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7126" y="4704840"/>
            <a:ext cx="11204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・祭り、海外派遣事業などの中止に伴う歳出減、歳入減を差し引き、約１億８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０００万円を</a:t>
            </a:r>
            <a:r>
              <a:rPr lang="ja-JP" altLang="en-US" sz="3600" dirty="0" smtClean="0"/>
              <a:t>財政調整基金に繰り入れ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98403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51526" y="283335"/>
            <a:ext cx="8203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コロナウイルス対策（市単独事業）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4096" y="1349442"/>
            <a:ext cx="6439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感染症拡大防止のための対策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1521" y="2292439"/>
            <a:ext cx="11024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・市職員の感染症予防対策（窓口にビニールカーテン）</a:t>
            </a:r>
            <a:endParaRPr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ja-JP" altLang="en-US" sz="3600" dirty="0"/>
              <a:t>避難所の感染症予防対策を強化（マスク、消毒液など）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上水道の基本料金を４ケ月間免除</a:t>
            </a:r>
            <a:endParaRPr lang="en-US" altLang="ja-JP" sz="3600" dirty="0" smtClean="0"/>
          </a:p>
          <a:p>
            <a:r>
              <a:rPr lang="ja-JP" altLang="en-US" sz="3600" dirty="0" smtClean="0"/>
              <a:t>・お元気コール健康チェック事業（一人暮らし高齢者）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</a:t>
            </a:r>
            <a:r>
              <a:rPr lang="ja-JP" altLang="en-US" sz="3600" dirty="0" smtClean="0"/>
              <a:t>新境川</a:t>
            </a:r>
            <a:r>
              <a:rPr kumimoji="1" lang="ja-JP" altLang="en-US" sz="3600" dirty="0" smtClean="0"/>
              <a:t>堤防除草事業（市民清掃の中止に伴う）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8230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81826" y="746975"/>
            <a:ext cx="602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学校の臨時休業に伴う支援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8035" y="1867437"/>
            <a:ext cx="113591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・児童扶養手当受給者に「特別応援金」の給付（３万円）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</a:t>
            </a:r>
            <a:r>
              <a:rPr lang="ja-JP" altLang="en-US" sz="3600" dirty="0" err="1" smtClean="0"/>
              <a:t>障がい</a:t>
            </a:r>
            <a:r>
              <a:rPr lang="ja-JP" altLang="en-US" sz="3600" dirty="0" smtClean="0"/>
              <a:t>児者サービス利用者負担金助成（自宅分）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・児童生徒に５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０００円の図書カード（お薦めする一冊）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・未就学児に５</a:t>
            </a:r>
            <a:r>
              <a:rPr lang="en-US" altLang="ja-JP" sz="3600" dirty="0" smtClean="0"/>
              <a:t>,</a:t>
            </a:r>
            <a:r>
              <a:rPr kumimoji="1" lang="ja-JP" altLang="en-US" sz="3600" dirty="0" smtClean="0"/>
              <a:t>０００円の図書カード（お薦めの絵本リスト）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・放課後デイサービス事業所への休業補償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・給食関係業者への損失補償（牛乳等の食材関係者）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1567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30310" y="618186"/>
            <a:ext cx="498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事業支援のための対策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8490" y="1687132"/>
            <a:ext cx="110758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・雇用調整助成金の上乗せと申請手数料の</a:t>
            </a:r>
            <a:r>
              <a:rPr lang="ja-JP" altLang="en-US" sz="3600" dirty="0" smtClean="0"/>
              <a:t>補助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・住居を失うおそれのある生活困窮者への支援の拡充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・大学向けオンライン合同企業説明会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・積極的に事業継続に取り組む小規模事業者に応援補助金（県と連携）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・創業間もない事業者に対する持続化給付金の創設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345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23558</TotalTime>
  <Words>1138</Words>
  <Application>Microsoft Office PowerPoint</Application>
  <PresentationFormat>ワイド画面</PresentationFormat>
  <Paragraphs>130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Office テーマ</vt:lpstr>
      <vt:lpstr>第２９回市政報告会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９月議会の予定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1491</cp:revision>
  <dcterms:created xsi:type="dcterms:W3CDTF">2013-10-16T10:26:16Z</dcterms:created>
  <dcterms:modified xsi:type="dcterms:W3CDTF">2020-07-31T10:34:07Z</dcterms:modified>
</cp:coreProperties>
</file>