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5" r:id="rId3"/>
    <p:sldId id="364" r:id="rId4"/>
    <p:sldId id="371" r:id="rId5"/>
    <p:sldId id="365" r:id="rId6"/>
    <p:sldId id="354" r:id="rId7"/>
    <p:sldId id="367" r:id="rId8"/>
    <p:sldId id="368" r:id="rId9"/>
    <p:sldId id="369" r:id="rId10"/>
    <p:sldId id="291" r:id="rId11"/>
    <p:sldId id="373" r:id="rId12"/>
    <p:sldId id="343" r:id="rId13"/>
    <p:sldId id="296" r:id="rId14"/>
    <p:sldId id="334" r:id="rId15"/>
    <p:sldId id="335" r:id="rId16"/>
    <p:sldId id="332" r:id="rId17"/>
    <p:sldId id="336" r:id="rId18"/>
    <p:sldId id="333" r:id="rId19"/>
    <p:sldId id="375" r:id="rId20"/>
    <p:sldId id="266" r:id="rId21"/>
    <p:sldId id="323" r:id="rId22"/>
    <p:sldId id="265" r:id="rId2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4000" dirty="0">
                <a:solidFill>
                  <a:srgbClr val="FF0000"/>
                </a:solidFill>
              </a:rPr>
              <a:t>平成２８年度の収入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平成２８年度の収入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Sheet1!$A$2:$A$9</c:f>
              <c:strCache>
                <c:ptCount val="8"/>
                <c:pt idx="0">
                  <c:v>市税</c:v>
                </c:pt>
                <c:pt idx="1">
                  <c:v>地方譲与税</c:v>
                </c:pt>
                <c:pt idx="2">
                  <c:v>地方交付税</c:v>
                </c:pt>
                <c:pt idx="3">
                  <c:v>国庫支出金</c:v>
                </c:pt>
                <c:pt idx="4">
                  <c:v>県支出金</c:v>
                </c:pt>
                <c:pt idx="5">
                  <c:v>繰入金</c:v>
                </c:pt>
                <c:pt idx="6">
                  <c:v>市債</c:v>
                </c:pt>
                <c:pt idx="7">
                  <c:v>その他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45.1</c:v>
                </c:pt>
                <c:pt idx="1">
                  <c:v>0.8</c:v>
                </c:pt>
                <c:pt idx="2">
                  <c:v>6.6</c:v>
                </c:pt>
                <c:pt idx="3">
                  <c:v>14.5</c:v>
                </c:pt>
                <c:pt idx="4">
                  <c:v>6.5</c:v>
                </c:pt>
                <c:pt idx="5">
                  <c:v>6.8</c:v>
                </c:pt>
                <c:pt idx="6">
                  <c:v>4.5</c:v>
                </c:pt>
                <c:pt idx="7">
                  <c:v>15.2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</c:legendEntry>
      <c:legendEntry>
        <c:idx val="7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</c:legendEntry>
      <c:layout>
        <c:manualLayout>
          <c:xMode val="edge"/>
          <c:yMode val="edge"/>
          <c:x val="0.77147631604761602"/>
          <c:y val="0.15000532024002053"/>
          <c:w val="0.21914877411239272"/>
          <c:h val="0.791090826830201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0.44822</cdr:x>
      <cdr:y>0.45276</cdr:y>
    </cdr:from>
    <cdr:to>
      <cdr:x>0.57443</cdr:x>
      <cdr:y>0.54723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4085303" y="2898057"/>
          <a:ext cx="1150374" cy="6046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ja-JP" altLang="en-US" sz="2800" dirty="0" smtClean="0"/>
            <a:t>２０５億円</a:t>
          </a:r>
          <a:endParaRPr lang="ja-JP" altLang="en-US" sz="2800" dirty="0"/>
        </a:p>
      </cdr:txBody>
    </cdr:sp>
  </cdr:relSizeAnchor>
  <cdr:relSizeAnchor xmlns:cdr="http://schemas.openxmlformats.org/drawingml/2006/chartDrawing">
    <cdr:from>
      <cdr:x>0.37379</cdr:x>
      <cdr:y>0.84332</cdr:y>
    </cdr:from>
    <cdr:to>
      <cdr:x>0.52913</cdr:x>
      <cdr:y>0.93088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3406878" y="5397909"/>
          <a:ext cx="1415845" cy="5604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2800" dirty="0" smtClean="0"/>
            <a:t>３０億円</a:t>
          </a:r>
          <a:endParaRPr lang="ja-JP" altLang="en-US" sz="2800" dirty="0"/>
        </a:p>
      </cdr:txBody>
    </cdr:sp>
  </cdr:relSizeAnchor>
  <cdr:relSizeAnchor xmlns:cdr="http://schemas.openxmlformats.org/drawingml/2006/chartDrawing">
    <cdr:from>
      <cdr:x>0.18932</cdr:x>
      <cdr:y>0.75115</cdr:y>
    </cdr:from>
    <cdr:to>
      <cdr:x>0.35624</cdr:x>
      <cdr:y>0.83871</cdr:y>
    </cdr:to>
    <cdr:sp macro="" textlink="">
      <cdr:nvSpPr>
        <cdr:cNvPr id="4" name="テキスト ボックス 3"/>
        <cdr:cNvSpPr txBox="1"/>
      </cdr:nvSpPr>
      <cdr:spPr>
        <a:xfrm xmlns:a="http://schemas.openxmlformats.org/drawingml/2006/main">
          <a:off x="1725558" y="4807960"/>
          <a:ext cx="1521372" cy="5604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2800" smtClean="0"/>
            <a:t>６６億円</a:t>
          </a:r>
          <a:endParaRPr lang="ja-JP" altLang="en-US" sz="2800" dirty="0"/>
        </a:p>
      </cdr:txBody>
    </cdr:sp>
  </cdr:relSizeAnchor>
  <cdr:relSizeAnchor xmlns:cdr="http://schemas.openxmlformats.org/drawingml/2006/chartDrawing">
    <cdr:from>
      <cdr:x>0.11489</cdr:x>
      <cdr:y>0.60829</cdr:y>
    </cdr:from>
    <cdr:to>
      <cdr:x>0.31553</cdr:x>
      <cdr:y>0.68203</cdr:y>
    </cdr:to>
    <cdr:sp macro="" textlink="">
      <cdr:nvSpPr>
        <cdr:cNvPr id="5" name="テキスト ボックス 4"/>
        <cdr:cNvSpPr txBox="1"/>
      </cdr:nvSpPr>
      <cdr:spPr>
        <a:xfrm xmlns:a="http://schemas.openxmlformats.org/drawingml/2006/main">
          <a:off x="1047136" y="3893574"/>
          <a:ext cx="1828800" cy="4719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2800" dirty="0" smtClean="0"/>
            <a:t>３</a:t>
          </a:r>
          <a:r>
            <a:rPr lang="ja-JP" altLang="en-US" sz="2800" dirty="0"/>
            <a:t>０</a:t>
          </a:r>
          <a:r>
            <a:rPr lang="ja-JP" altLang="en-US" sz="2800" dirty="0" smtClean="0"/>
            <a:t>億円</a:t>
          </a:r>
          <a:endParaRPr lang="ja-JP" altLang="en-US" sz="2800" dirty="0"/>
        </a:p>
      </cdr:txBody>
    </cdr:sp>
  </cdr:relSizeAnchor>
  <cdr:relSizeAnchor xmlns:cdr="http://schemas.openxmlformats.org/drawingml/2006/chartDrawing">
    <cdr:from>
      <cdr:x>0.12136</cdr:x>
      <cdr:y>0.48157</cdr:y>
    </cdr:from>
    <cdr:to>
      <cdr:x>0.30744</cdr:x>
      <cdr:y>0.56682</cdr:y>
    </cdr:to>
    <cdr:sp macro="" textlink="">
      <cdr:nvSpPr>
        <cdr:cNvPr id="6" name="テキスト ボックス 5"/>
        <cdr:cNvSpPr txBox="1"/>
      </cdr:nvSpPr>
      <cdr:spPr>
        <a:xfrm xmlns:a="http://schemas.openxmlformats.org/drawingml/2006/main">
          <a:off x="1106129" y="3082412"/>
          <a:ext cx="1696065" cy="5456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2800" dirty="0" smtClean="0"/>
            <a:t>３１億円</a:t>
          </a:r>
          <a:endParaRPr lang="ja-JP" altLang="en-US" sz="2800" dirty="0"/>
        </a:p>
      </cdr:txBody>
    </cdr:sp>
  </cdr:relSizeAnchor>
  <cdr:relSizeAnchor xmlns:cdr="http://schemas.openxmlformats.org/drawingml/2006/chartDrawing">
    <cdr:from>
      <cdr:x>0.09385</cdr:x>
      <cdr:y>0.34562</cdr:y>
    </cdr:from>
    <cdr:to>
      <cdr:x>0.29612</cdr:x>
      <cdr:y>0.41935</cdr:y>
    </cdr:to>
    <cdr:sp macro="" textlink="">
      <cdr:nvSpPr>
        <cdr:cNvPr id="7" name="テキスト ボックス 6"/>
        <cdr:cNvSpPr txBox="1"/>
      </cdr:nvSpPr>
      <cdr:spPr>
        <a:xfrm xmlns:a="http://schemas.openxmlformats.org/drawingml/2006/main">
          <a:off x="855407" y="2212258"/>
          <a:ext cx="1843548" cy="4719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2800" dirty="0" smtClean="0"/>
            <a:t>２１億円</a:t>
          </a:r>
          <a:endParaRPr lang="ja-JP" altLang="en-US" sz="2800" dirty="0"/>
        </a:p>
      </cdr:txBody>
    </cdr:sp>
  </cdr:relSizeAnchor>
  <cdr:relSizeAnchor xmlns:cdr="http://schemas.openxmlformats.org/drawingml/2006/chartDrawing">
    <cdr:from>
      <cdr:x>0.21521</cdr:x>
      <cdr:y>0.2235</cdr:y>
    </cdr:from>
    <cdr:to>
      <cdr:x>0.41262</cdr:x>
      <cdr:y>0.28802</cdr:y>
    </cdr:to>
    <cdr:sp macro="" textlink="">
      <cdr:nvSpPr>
        <cdr:cNvPr id="8" name="テキスト ボックス 7"/>
        <cdr:cNvSpPr txBox="1"/>
      </cdr:nvSpPr>
      <cdr:spPr>
        <a:xfrm xmlns:a="http://schemas.openxmlformats.org/drawingml/2006/main">
          <a:off x="1961535" y="1430593"/>
          <a:ext cx="1799304" cy="4129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2800" b="1" dirty="0" smtClean="0"/>
            <a:t>７</a:t>
          </a:r>
          <a:r>
            <a:rPr lang="ja-JP" altLang="en-US" sz="2800" b="1" dirty="0"/>
            <a:t>０</a:t>
          </a:r>
          <a:r>
            <a:rPr lang="ja-JP" altLang="en-US" sz="2800" b="1" dirty="0" smtClean="0"/>
            <a:t>億円</a:t>
          </a:r>
          <a:endParaRPr lang="ja-JP" altLang="en-US" sz="28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3211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147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106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3078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787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72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6710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840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7508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8275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015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724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644462" y="1714792"/>
            <a:ext cx="6705600" cy="976893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第１３回市政報告会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694090" y="4291530"/>
            <a:ext cx="4606344" cy="1510873"/>
          </a:xfrm>
        </p:spPr>
        <p:txBody>
          <a:bodyPr/>
          <a:lstStyle/>
          <a:p>
            <a:r>
              <a:rPr kumimoji="1" lang="ja-JP" altLang="en-US" sz="3600" dirty="0" smtClean="0"/>
              <a:t>平成２８年４月２３日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市議会議員　坂澤博光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0838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513249" y="218941"/>
            <a:ext cx="66841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主な事業（ブランド力向上）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43896" y="1083500"/>
            <a:ext cx="107073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・シティプロモーション推進事業（選ばれる都市）</a:t>
            </a:r>
            <a:endParaRPr kumimoji="1"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移住定住ウエブサイト制作・ワンストップ窓口の設置</a:t>
            </a:r>
            <a:endParaRPr lang="en-US" altLang="ja-JP" sz="3600" dirty="0" smtClean="0"/>
          </a:p>
          <a:p>
            <a:r>
              <a:rPr kumimoji="1" lang="ja-JP" altLang="en-US" sz="3600" dirty="0"/>
              <a:t>　</a:t>
            </a:r>
            <a:r>
              <a:rPr kumimoji="1" lang="ja-JP" altLang="en-US" sz="3600" dirty="0" smtClean="0"/>
              <a:t>映像制作ワークショップ事業（ＣＭ、ショートムービー）</a:t>
            </a:r>
            <a:endParaRPr kumimoji="1"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シティプロモーションサポーターズクラブ</a:t>
            </a:r>
            <a:endParaRPr kumimoji="1" lang="en-US" altLang="ja-JP" sz="3600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43897" y="3647584"/>
            <a:ext cx="898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・航空宇宙科学博物館収蔵庫建設事業</a:t>
            </a:r>
            <a:endParaRPr kumimoji="1" lang="ja-JP" altLang="en-US" sz="3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43897" y="4549676"/>
            <a:ext cx="71677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・雇用確保促進事業</a:t>
            </a:r>
            <a:endParaRPr kumimoji="1"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Ｕ／Ｉターン企業説明会出展事業</a:t>
            </a:r>
            <a:endParaRPr lang="en-US" altLang="ja-JP" sz="3600" dirty="0" smtClean="0"/>
          </a:p>
          <a:p>
            <a:r>
              <a:rPr kumimoji="1" lang="ja-JP" altLang="en-US" sz="3600" dirty="0"/>
              <a:t>　</a:t>
            </a:r>
            <a:r>
              <a:rPr kumimoji="1" lang="ja-JP" altLang="en-US" sz="3600" dirty="0" smtClean="0"/>
              <a:t>女性・高齢者雇用促進事業</a:t>
            </a:r>
            <a:endParaRPr kumimoji="1"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雇用確保広域展開事業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464318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709116" y="67052"/>
            <a:ext cx="31038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安全、安心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3944" y="4673640"/>
            <a:ext cx="4906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/>
              <a:t>・防災キャンプ事業</a:t>
            </a:r>
            <a:endParaRPr lang="en-US" altLang="ja-JP" sz="36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43944" y="1329247"/>
            <a:ext cx="10109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・防災行政無線統合（旧各務原地区と旧川島地区）</a:t>
            </a:r>
            <a:endParaRPr kumimoji="1" lang="ja-JP" altLang="en-US" sz="3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43944" y="2395470"/>
            <a:ext cx="10006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・校庭貯留施設整備（設計：稲羽中、工事：蘇一小）</a:t>
            </a:r>
            <a:endParaRPr kumimoji="1" lang="ja-JP" altLang="en-US" sz="3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43944" y="3534555"/>
            <a:ext cx="9556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・救急業務高度化（救急救命士、病院実習）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70880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018208" y="283336"/>
            <a:ext cx="28591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条例改正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04684" y="1410791"/>
            <a:ext cx="10884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/>
              <a:t>各務原市消費生活センターの組織、運営に関する条例</a:t>
            </a:r>
            <a:endParaRPr kumimoji="1" lang="ja-JP" altLang="en-US" sz="3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04685" y="2585608"/>
            <a:ext cx="108843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福祉</a:t>
            </a:r>
            <a:r>
              <a:rPr lang="ja-JP" altLang="en-US" sz="3600" dirty="0" smtClean="0"/>
              <a:t>の里の老人介護サービスを廃止し</a:t>
            </a:r>
            <a:r>
              <a:rPr lang="ja-JP" altLang="en-US" sz="3600" dirty="0" err="1" smtClean="0"/>
              <a:t>障がい</a:t>
            </a:r>
            <a:r>
              <a:rPr lang="ja-JP" altLang="en-US" sz="3600" dirty="0" smtClean="0"/>
              <a:t>者の訓練施設にする条例</a:t>
            </a:r>
            <a:endParaRPr kumimoji="1" lang="ja-JP" altLang="en-US" sz="36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04685" y="4314423"/>
            <a:ext cx="11031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認知症対応型の介護・介護予防デイサービスの運営に関する基準を定める条例</a:t>
            </a:r>
            <a:endParaRPr kumimoji="1" lang="ja-JP" altLang="en-US" sz="36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04684" y="6043238"/>
            <a:ext cx="10020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総合運動公園にアーチェリー場設置のための条例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415531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642837" y="167267"/>
            <a:ext cx="52745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スパークの一般質問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023603" y="1104549"/>
            <a:ext cx="10730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いじめ防止対策に関する条例の周知、推進状況は。</a:t>
            </a:r>
            <a:endParaRPr kumimoji="1" lang="en-US" altLang="ja-JP" sz="3600" dirty="0" smtClean="0">
              <a:solidFill>
                <a:srgbClr val="0070C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44029" y="2283488"/>
            <a:ext cx="11210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問</a:t>
            </a:r>
            <a:r>
              <a:rPr lang="ja-JP" altLang="en-US" sz="3600" dirty="0" smtClean="0"/>
              <a:t>　現場における「いじめ防止基本方針」の策定状況は。</a:t>
            </a:r>
            <a:endParaRPr kumimoji="1" lang="en-US" altLang="ja-JP" sz="36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3810" y="4016425"/>
            <a:ext cx="560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答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23603" y="3605289"/>
            <a:ext cx="105833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/>
              <a:t>平成２５年９月に施行された「いじめ防止対策推進法」を受け、平成２６年９月には、市内全ての小中学校、養護学校で「いじめ防止基本方針」を策定した</a:t>
            </a:r>
            <a:endParaRPr kumimoji="1" lang="en-US" altLang="ja-JP" sz="3600" dirty="0" smtClean="0"/>
          </a:p>
        </p:txBody>
      </p:sp>
    </p:spTree>
    <p:extLst>
      <p:ext uri="{BB962C8B-B14F-4D97-AF65-F5344CB8AC3E}">
        <p14:creationId xmlns:p14="http://schemas.microsoft.com/office/powerpoint/2010/main" val="330753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21988" y="743909"/>
            <a:ext cx="116807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問</a:t>
            </a:r>
            <a:r>
              <a:rPr kumimoji="1" lang="ja-JP" altLang="en-US" sz="3600" dirty="0" smtClean="0"/>
              <a:t>　</a:t>
            </a:r>
            <a:r>
              <a:rPr lang="ja-JP" altLang="en-US" sz="3600" dirty="0" smtClean="0"/>
              <a:t>「いじめ防止基本方針」をどのように周知、推進したか。</a:t>
            </a:r>
            <a:endParaRPr kumimoji="1" lang="ja-JP" altLang="en-US" sz="3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0149" y="3416814"/>
            <a:ext cx="663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答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64752" y="2174681"/>
            <a:ext cx="1107583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</a:t>
            </a:r>
            <a:r>
              <a:rPr lang="ja-JP" altLang="en-US" sz="3600" dirty="0" smtClean="0"/>
              <a:t>児童・生徒には、いじめに関わる集会を開いたり、ひびきあいの日と関連付け、いじめ防止の意見交換した。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・保護者には、ＰＴＡ総会や入学説明会、学校便りでいじめに対する方針を説明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・地域には、学校便りの回覧、学校評議員会で「いじめに関する取組を話題にし、理解してもらった。</a:t>
            </a:r>
            <a:endParaRPr kumimoji="1" lang="en-US" altLang="ja-JP" sz="3600" dirty="0" smtClean="0"/>
          </a:p>
        </p:txBody>
      </p:sp>
    </p:spTree>
    <p:extLst>
      <p:ext uri="{BB962C8B-B14F-4D97-AF65-F5344CB8AC3E}">
        <p14:creationId xmlns:p14="http://schemas.microsoft.com/office/powerpoint/2010/main" val="134983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37881" y="470078"/>
            <a:ext cx="106676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問</a:t>
            </a:r>
            <a:r>
              <a:rPr kumimoji="1" lang="ja-JP" altLang="en-US" sz="3600" dirty="0" smtClean="0"/>
              <a:t>　</a:t>
            </a:r>
            <a:r>
              <a:rPr lang="ja-JP" altLang="en-US" sz="3600" dirty="0" smtClean="0"/>
              <a:t>いじめ防止の「早期発見・対応」の推進状況は。</a:t>
            </a:r>
            <a:endParaRPr kumimoji="1" lang="ja-JP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7321" y="3473397"/>
            <a:ext cx="541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答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94301" y="2134569"/>
            <a:ext cx="113976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</a:t>
            </a:r>
            <a:r>
              <a:rPr lang="ja-JP" altLang="en-US" sz="3600" dirty="0" smtClean="0"/>
              <a:t>全教職員を対象に研修をし、学校全体で共通認識を持ち取り組んでいる。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・教職員は児童・生徒の見守りや信頼関係構築に努め、些細な変化を見逃さないこと、児童・生徒がいじめを訴えやすい体制を作ろうとしている。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・従来の学校独自のアンケート調査に加え、本年度より市独自のアンケート調査を年３回（５月、９月、１月）実施</a:t>
            </a:r>
            <a:endParaRPr kumimoji="1" lang="en-US" altLang="ja-JP" sz="3600" dirty="0" smtClean="0"/>
          </a:p>
        </p:txBody>
      </p:sp>
    </p:spTree>
    <p:extLst>
      <p:ext uri="{BB962C8B-B14F-4D97-AF65-F5344CB8AC3E}">
        <p14:creationId xmlns:p14="http://schemas.microsoft.com/office/powerpoint/2010/main" val="259760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950959" y="473141"/>
            <a:ext cx="101871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>
                <a:solidFill>
                  <a:srgbClr val="0070C0"/>
                </a:solidFill>
              </a:rPr>
              <a:t>航空人材育成事業の「ものづくり体験教室」について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74071" y="1735791"/>
            <a:ext cx="73033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問</a:t>
            </a:r>
            <a:r>
              <a:rPr kumimoji="1" lang="ja-JP" altLang="en-US" sz="3600" dirty="0" smtClean="0"/>
              <a:t>　</a:t>
            </a:r>
            <a:r>
              <a:rPr lang="ja-JP" altLang="en-US" sz="3600" dirty="0" smtClean="0"/>
              <a:t>参加対象、規模及び期間は。</a:t>
            </a:r>
            <a:endParaRPr kumimoji="1" lang="en-US" altLang="ja-JP" sz="36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4071" y="3598606"/>
            <a:ext cx="607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答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50959" y="3044608"/>
            <a:ext cx="106637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</a:t>
            </a:r>
            <a:r>
              <a:rPr lang="ja-JP" altLang="en-US" sz="3600" dirty="0" smtClean="0"/>
              <a:t>主に小中学生が対象で１日の教室で３０名から４０名、年間３回程度実施</a:t>
            </a:r>
            <a:endParaRPr lang="en-US" altLang="ja-JP" sz="3600" dirty="0" smtClean="0"/>
          </a:p>
          <a:p>
            <a:r>
              <a:rPr lang="ja-JP" altLang="en-US" sz="3600" dirty="0" smtClean="0"/>
              <a:t>・博物館リニューアル後も主要事業の一つとして継続</a:t>
            </a:r>
            <a:endParaRPr kumimoji="1" lang="en-US" altLang="ja-JP" sz="3600" dirty="0" smtClean="0"/>
          </a:p>
        </p:txBody>
      </p:sp>
    </p:spTree>
    <p:extLst>
      <p:ext uri="{BB962C8B-B14F-4D97-AF65-F5344CB8AC3E}">
        <p14:creationId xmlns:p14="http://schemas.microsoft.com/office/powerpoint/2010/main" val="14661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82956" y="186745"/>
            <a:ext cx="557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問</a:t>
            </a:r>
            <a:r>
              <a:rPr kumimoji="1" lang="ja-JP" altLang="en-US" sz="3600" dirty="0" smtClean="0"/>
              <a:t>　</a:t>
            </a:r>
            <a:r>
              <a:rPr lang="ja-JP" altLang="en-US" sz="3600" dirty="0" smtClean="0"/>
              <a:t>本教室の概要は。</a:t>
            </a:r>
            <a:endParaRPr kumimoji="1" lang="ja-JP" altLang="en-US" sz="36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82955" y="3390358"/>
            <a:ext cx="489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答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42432" y="1174366"/>
            <a:ext cx="1026778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</a:t>
            </a:r>
            <a:r>
              <a:rPr lang="ja-JP" altLang="en-US" sz="3600" dirty="0" smtClean="0"/>
              <a:t>航空機の設計から製造までを疑似体験できるプログラムを構築し、このプログラムを使って航空機製造の疑似体験をする。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・「飛行原理を学習できる紙飛行機製作ソフト」と「航空機全体または一部の模型の設計・製作ソフト」の開発を行う予定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・子ども達が自ら設計・製造したオリジナル飛行機の飛行をシミュレーションで確認し、この設計を基にオリジナル紙飛行機を作る。</a:t>
            </a:r>
            <a:endParaRPr kumimoji="1" lang="en-US" altLang="ja-JP" sz="3600" dirty="0" smtClean="0"/>
          </a:p>
        </p:txBody>
      </p:sp>
    </p:spTree>
    <p:extLst>
      <p:ext uri="{BB962C8B-B14F-4D97-AF65-F5344CB8AC3E}">
        <p14:creationId xmlns:p14="http://schemas.microsoft.com/office/powerpoint/2010/main" val="884706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69002" y="774808"/>
            <a:ext cx="4892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問　</a:t>
            </a:r>
            <a:r>
              <a:rPr lang="ja-JP" altLang="en-US" sz="3600" dirty="0" smtClean="0"/>
              <a:t>地域との連携は。</a:t>
            </a:r>
            <a:endParaRPr kumimoji="1" lang="ja-JP" altLang="en-US" sz="36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47484" y="3286287"/>
            <a:ext cx="559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答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14401" y="2455290"/>
            <a:ext cx="1137204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/>
              <a:t>・共同参画機関として中日本航空専門学校に協力依頼、専門講師から直接指導を受け、実機に触れながら航空機の仕組みを学べるカリキュラム</a:t>
            </a:r>
            <a:endParaRPr lang="en-US" altLang="ja-JP" sz="3600" dirty="0" smtClean="0"/>
          </a:p>
          <a:p>
            <a:r>
              <a:rPr lang="ja-JP" altLang="en-US" sz="3600" dirty="0" smtClean="0"/>
              <a:t>・実機を見学する他、機体・エンジンの作動を見学し、航空機に触れて、航空機の魅力を体感してもらう。</a:t>
            </a:r>
            <a:endParaRPr lang="en-US" altLang="ja-JP" sz="3600" dirty="0" smtClean="0"/>
          </a:p>
          <a:p>
            <a:endParaRPr kumimoji="1" lang="en-US" altLang="ja-JP" sz="3600" dirty="0" smtClean="0"/>
          </a:p>
        </p:txBody>
      </p:sp>
    </p:spTree>
    <p:extLst>
      <p:ext uri="{BB962C8B-B14F-4D97-AF65-F5344CB8AC3E}">
        <p14:creationId xmlns:p14="http://schemas.microsoft.com/office/powerpoint/2010/main" val="463472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3592" y="306559"/>
            <a:ext cx="4368589" cy="6551441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592428" y="2099256"/>
            <a:ext cx="32197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政務活動費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22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73314" y="57100"/>
            <a:ext cx="7212353" cy="844196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平成２７年度一般会計補正予算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83335" y="2807593"/>
            <a:ext cx="117970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・空き家リノベーション事業（所有者とＤＩＹとのマッチング）</a:t>
            </a:r>
            <a:endParaRPr kumimoji="1" lang="en-US" altLang="ja-JP" sz="3600" dirty="0" smtClean="0"/>
          </a:p>
          <a:p>
            <a:r>
              <a:rPr lang="ja-JP" altLang="en-US" sz="3600" dirty="0"/>
              <a:t>・</a:t>
            </a:r>
            <a:r>
              <a:rPr kumimoji="1" lang="ja-JP" altLang="en-US" sz="3600" dirty="0" smtClean="0"/>
              <a:t>航空宇宙科学博物館リニューアル（一時保管用テントなど）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・グローバル産業人材育成事業（人材育成の制度設立）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・勤労青少年運動場再整備（芝生広場）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・那加中道路の拡幅、（</a:t>
            </a:r>
            <a:r>
              <a:rPr lang="ja-JP" altLang="en-US" sz="3600" dirty="0" smtClean="0"/>
              <a:t>その後右折レーンの設置）</a:t>
            </a:r>
            <a:endParaRPr lang="en-US" altLang="ja-JP" sz="36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40157" y="1133341"/>
            <a:ext cx="99296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一億総活躍社会：約３億６</a:t>
            </a:r>
            <a:r>
              <a:rPr kumimoji="1" lang="en-US" altLang="ja-JP" sz="4000" dirty="0" smtClean="0"/>
              <a:t>,</a:t>
            </a:r>
            <a:r>
              <a:rPr kumimoji="1" lang="ja-JP" altLang="en-US" sz="4000" dirty="0" smtClean="0"/>
              <a:t>０００万円を追加</a:t>
            </a:r>
            <a:r>
              <a:rPr lang="ja-JP" altLang="en-US" sz="4000" dirty="0"/>
              <a:t>し</a:t>
            </a:r>
            <a:r>
              <a:rPr kumimoji="1" lang="ja-JP" altLang="en-US" sz="4000" dirty="0" smtClean="0"/>
              <a:t>約９億４</a:t>
            </a:r>
            <a:r>
              <a:rPr kumimoji="1" lang="en-US" altLang="ja-JP" sz="4000" dirty="0" smtClean="0"/>
              <a:t>,</a:t>
            </a:r>
            <a:r>
              <a:rPr kumimoji="1" lang="ja-JP" altLang="en-US" sz="4000" dirty="0" smtClean="0"/>
              <a:t>０００万円</a:t>
            </a:r>
            <a:r>
              <a:rPr lang="ja-JP" altLang="en-US" sz="4000" dirty="0"/>
              <a:t>に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956141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49879" y="159063"/>
            <a:ext cx="4139069" cy="897005"/>
          </a:xfrm>
        </p:spPr>
        <p:txBody>
          <a:bodyPr>
            <a:normAutofit/>
          </a:bodyPr>
          <a:lstStyle/>
          <a:p>
            <a:r>
              <a:rPr lang="ja-JP" altLang="en-US" dirty="0">
                <a:solidFill>
                  <a:srgbClr val="0070C0"/>
                </a:solidFill>
              </a:rPr>
              <a:t>６</a:t>
            </a:r>
            <a:r>
              <a:rPr kumimoji="1" lang="ja-JP" altLang="en-US" dirty="0" smtClean="0">
                <a:solidFill>
                  <a:srgbClr val="0070C0"/>
                </a:solidFill>
              </a:rPr>
              <a:t>月議会の予定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460642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sz="4200" dirty="0" smtClean="0">
                <a:solidFill>
                  <a:srgbClr val="FF0000"/>
                </a:solidFill>
              </a:rPr>
              <a:t>開会</a:t>
            </a:r>
            <a:endParaRPr kumimoji="1" lang="en-US" altLang="ja-JP" sz="4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sz="3900" dirty="0" smtClean="0"/>
              <a:t>６月３日（金）</a:t>
            </a:r>
            <a:endParaRPr lang="en-US" altLang="ja-JP" sz="3900" dirty="0" smtClean="0"/>
          </a:p>
          <a:p>
            <a:pPr marL="0" indent="0">
              <a:buNone/>
            </a:pPr>
            <a:r>
              <a:rPr kumimoji="1" lang="ja-JP" altLang="en-US" sz="4200" dirty="0" smtClean="0">
                <a:solidFill>
                  <a:srgbClr val="FF0000"/>
                </a:solidFill>
              </a:rPr>
              <a:t>・一般質問</a:t>
            </a:r>
            <a:endParaRPr kumimoji="1" lang="en-US" altLang="ja-JP" sz="4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sz="3900" dirty="0" smtClean="0"/>
              <a:t>６月１</a:t>
            </a:r>
            <a:r>
              <a:rPr lang="ja-JP" altLang="en-US" sz="3900" dirty="0"/>
              <a:t>６</a:t>
            </a:r>
            <a:r>
              <a:rPr lang="ja-JP" altLang="en-US" sz="3900" dirty="0" smtClean="0"/>
              <a:t>日（木）、１７日（金）</a:t>
            </a:r>
            <a:endParaRPr lang="en-US" altLang="ja-JP" sz="3900" dirty="0" smtClean="0"/>
          </a:p>
          <a:p>
            <a:pPr marL="0" indent="0">
              <a:buNone/>
            </a:pPr>
            <a:r>
              <a:rPr lang="ja-JP" altLang="en-US" sz="4200" dirty="0" smtClean="0">
                <a:solidFill>
                  <a:srgbClr val="FF0000"/>
                </a:solidFill>
              </a:rPr>
              <a:t>・常任委員会</a:t>
            </a:r>
            <a:endParaRPr lang="en-US" altLang="ja-JP" sz="4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srgbClr val="FF0000"/>
                </a:solidFill>
              </a:rPr>
              <a:t>　</a:t>
            </a:r>
            <a:r>
              <a:rPr lang="ja-JP" altLang="en-US" sz="3900" dirty="0" smtClean="0"/>
              <a:t>民生消防：２１日（火）、経済教育：２１日（火）</a:t>
            </a:r>
            <a:endParaRPr lang="en-US" altLang="ja-JP" sz="3900" dirty="0" smtClean="0"/>
          </a:p>
          <a:p>
            <a:pPr marL="0" indent="0">
              <a:buNone/>
            </a:pPr>
            <a:r>
              <a:rPr lang="ja-JP" altLang="en-US" sz="3900" dirty="0"/>
              <a:t>　</a:t>
            </a:r>
            <a:r>
              <a:rPr lang="ja-JP" altLang="en-US" sz="3900" dirty="0" smtClean="0"/>
              <a:t>建設水道：２</a:t>
            </a:r>
            <a:r>
              <a:rPr lang="ja-JP" altLang="en-US" sz="3900" dirty="0"/>
              <a:t>２</a:t>
            </a:r>
            <a:r>
              <a:rPr lang="ja-JP" altLang="en-US" sz="3900" dirty="0" smtClean="0"/>
              <a:t>日（水）、総務：２</a:t>
            </a:r>
            <a:r>
              <a:rPr lang="ja-JP" altLang="en-US" sz="3900" dirty="0"/>
              <a:t>２</a:t>
            </a:r>
            <a:r>
              <a:rPr lang="ja-JP" altLang="en-US" sz="3900" dirty="0" smtClean="0"/>
              <a:t>日（水）</a:t>
            </a:r>
            <a:endParaRPr lang="en-US" altLang="ja-JP" sz="3900" dirty="0" smtClean="0"/>
          </a:p>
          <a:p>
            <a:pPr marL="0" indent="0">
              <a:buNone/>
            </a:pPr>
            <a:r>
              <a:rPr kumimoji="1" lang="ja-JP" altLang="en-US" sz="4200" dirty="0" smtClean="0">
                <a:solidFill>
                  <a:srgbClr val="FF0000"/>
                </a:solidFill>
              </a:rPr>
              <a:t>・閉会</a:t>
            </a:r>
            <a:endParaRPr kumimoji="1" lang="en-US" altLang="ja-JP" sz="4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900" dirty="0"/>
              <a:t>　６</a:t>
            </a:r>
            <a:r>
              <a:rPr lang="ja-JP" altLang="en-US" sz="3900" dirty="0" smtClean="0"/>
              <a:t>月２４日（金）</a:t>
            </a:r>
            <a:endParaRPr kumimoji="1" lang="ja-JP" altLang="en-US" sz="3900" dirty="0"/>
          </a:p>
        </p:txBody>
      </p:sp>
    </p:spTree>
    <p:extLst>
      <p:ext uri="{BB962C8B-B14F-4D97-AF65-F5344CB8AC3E}">
        <p14:creationId xmlns:p14="http://schemas.microsoft.com/office/powerpoint/2010/main" val="392819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488603" y="240773"/>
            <a:ext cx="48826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要望</a:t>
            </a:r>
            <a:r>
              <a:rPr lang="ja-JP" altLang="en-US" sz="4400" dirty="0" smtClean="0">
                <a:solidFill>
                  <a:srgbClr val="FF0000"/>
                </a:solidFill>
              </a:rPr>
              <a:t>書・口頭要望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01427" y="2035804"/>
            <a:ext cx="77107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</a:t>
            </a:r>
            <a:r>
              <a:rPr lang="ja-JP" altLang="en-US" sz="3600" dirty="0" smtClean="0"/>
              <a:t>山一ダンボール前の側溝の件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・歩道橋のタイルの件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・桜町２と東新町境の街灯の件</a:t>
            </a:r>
            <a:endParaRPr lang="en-US" altLang="ja-JP" sz="3600" dirty="0" smtClean="0"/>
          </a:p>
        </p:txBody>
      </p:sp>
    </p:spTree>
    <p:extLst>
      <p:ext uri="{BB962C8B-B14F-4D97-AF65-F5344CB8AC3E}">
        <p14:creationId xmlns:p14="http://schemas.microsoft.com/office/powerpoint/2010/main" val="126784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53840" y="518425"/>
            <a:ext cx="2831864" cy="897005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意見交換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56385" y="2740025"/>
            <a:ext cx="8006471" cy="775907"/>
          </a:xfrm>
        </p:spPr>
        <p:txBody>
          <a:bodyPr>
            <a:noAutofit/>
          </a:bodyPr>
          <a:lstStyle/>
          <a:p>
            <a:r>
              <a:rPr kumimoji="1" lang="ja-JP" altLang="en-US" sz="4000" dirty="0" smtClean="0"/>
              <a:t>疑問やお困りのことがあればどうぞ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4131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897746" y="296213"/>
            <a:ext cx="47651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平成２８年度予算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112135" y="1701529"/>
            <a:ext cx="8036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一般会計：４５４億６</a:t>
            </a:r>
            <a:r>
              <a:rPr kumimoji="1" lang="en-US" altLang="ja-JP" sz="3600" dirty="0" smtClean="0"/>
              <a:t>,</a:t>
            </a:r>
            <a:r>
              <a:rPr kumimoji="1" lang="ja-JP" altLang="en-US" sz="3600" dirty="0" smtClean="0"/>
              <a:t>０００万円（１</a:t>
            </a:r>
            <a:r>
              <a:rPr kumimoji="1" lang="en-US" altLang="ja-JP" sz="3600" dirty="0" smtClean="0"/>
              <a:t>.</a:t>
            </a:r>
            <a:r>
              <a:rPr kumimoji="1" lang="ja-JP" altLang="en-US" sz="3600" dirty="0" smtClean="0"/>
              <a:t>９％減）</a:t>
            </a:r>
            <a:endParaRPr kumimoji="1" lang="ja-JP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67058" y="2543143"/>
            <a:ext cx="8081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特別会計：３５２億９</a:t>
            </a:r>
            <a:r>
              <a:rPr kumimoji="1" lang="en-US" altLang="ja-JP" sz="3600" dirty="0" smtClean="0"/>
              <a:t>,</a:t>
            </a:r>
            <a:r>
              <a:rPr kumimoji="1" lang="ja-JP" altLang="en-US" sz="3600" dirty="0" smtClean="0"/>
              <a:t>０００万円（２</a:t>
            </a:r>
            <a:r>
              <a:rPr kumimoji="1" lang="en-US" altLang="ja-JP" sz="3600" dirty="0" smtClean="0"/>
              <a:t>.</a:t>
            </a:r>
            <a:r>
              <a:rPr lang="ja-JP" altLang="en-US" sz="3600" dirty="0" smtClean="0"/>
              <a:t>７％増）</a:t>
            </a:r>
            <a:endParaRPr kumimoji="1" lang="en-US" altLang="ja-JP" sz="36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67057" y="3384757"/>
            <a:ext cx="90087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水道事業会計：３６億８</a:t>
            </a:r>
            <a:r>
              <a:rPr kumimoji="1" lang="en-US" altLang="ja-JP" sz="3600" dirty="0" smtClean="0"/>
              <a:t>,</a:t>
            </a:r>
            <a:r>
              <a:rPr kumimoji="1" lang="ja-JP" altLang="en-US" sz="3600" dirty="0" smtClean="0"/>
              <a:t>０００万円（３</a:t>
            </a:r>
            <a:r>
              <a:rPr kumimoji="1" lang="en-US" altLang="ja-JP" sz="3600" dirty="0" smtClean="0"/>
              <a:t>.</a:t>
            </a:r>
            <a:r>
              <a:rPr kumimoji="1" lang="ja-JP" altLang="en-US" sz="3600" dirty="0" smtClean="0"/>
              <a:t>１％増）</a:t>
            </a:r>
            <a:endParaRPr kumimoji="1" lang="ja-JP" altLang="en-US" sz="3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48116" y="4683264"/>
            <a:ext cx="90474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/>
              <a:t>合計：８４４億３</a:t>
            </a:r>
            <a:r>
              <a:rPr kumimoji="1" lang="en-US" altLang="ja-JP" sz="4400" dirty="0" smtClean="0"/>
              <a:t>,</a:t>
            </a:r>
            <a:r>
              <a:rPr kumimoji="1" lang="ja-JP" altLang="en-US" sz="4400" dirty="0" smtClean="0"/>
              <a:t>０００万円（０</a:t>
            </a:r>
            <a:r>
              <a:rPr kumimoji="1" lang="en-US" altLang="ja-JP" sz="4400" dirty="0" smtClean="0"/>
              <a:t>.</a:t>
            </a:r>
            <a:r>
              <a:rPr kumimoji="1" lang="ja-JP" altLang="en-US" sz="4400" dirty="0" smtClean="0"/>
              <a:t>２％増）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27246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グラフ 9"/>
          <p:cNvGraphicFramePr/>
          <p:nvPr>
            <p:extLst>
              <p:ext uri="{D42A27DB-BD31-4B8C-83A1-F6EECF244321}">
                <p14:modId xmlns:p14="http://schemas.microsoft.com/office/powerpoint/2010/main" val="2750889076"/>
              </p:ext>
            </p:extLst>
          </p:nvPr>
        </p:nvGraphicFramePr>
        <p:xfrm>
          <a:off x="2020529" y="250723"/>
          <a:ext cx="9114503" cy="6400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203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567448" y="206061"/>
            <a:ext cx="41341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行政の進め方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360298" y="1192954"/>
            <a:ext cx="41405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各務原市総合計画</a:t>
            </a:r>
            <a:endParaRPr kumimoji="1" lang="ja-JP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4354" y="1194151"/>
            <a:ext cx="2987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人口減少対策</a:t>
            </a:r>
            <a:endParaRPr kumimoji="1" lang="ja-JP" altLang="en-US" sz="3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84857" y="2236783"/>
            <a:ext cx="96849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/>
              <a:t>しあわ</a:t>
            </a:r>
            <a:r>
              <a:rPr lang="ja-JP" altLang="en-US" sz="3600" dirty="0"/>
              <a:t>せ</a:t>
            </a:r>
            <a:r>
              <a:rPr kumimoji="1" lang="ja-JP" altLang="en-US" sz="3600" dirty="0" smtClean="0"/>
              <a:t>実感かかみがはら総合戦略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（基本目標：産業・雇用、子育て・教育、魅力向上）</a:t>
            </a:r>
            <a:endParaRPr lang="en-US" altLang="ja-JP" sz="3600" dirty="0" smtClean="0"/>
          </a:p>
          <a:p>
            <a:r>
              <a:rPr lang="ja-JP" altLang="en-US" sz="3600" dirty="0" smtClean="0"/>
              <a:t>（事業実施の結果、その成果を測定）</a:t>
            </a:r>
            <a:endParaRPr lang="en-US" altLang="ja-JP" sz="36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669949" y="4690611"/>
            <a:ext cx="54952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アクションプランとして推進</a:t>
            </a:r>
            <a:endParaRPr kumimoji="1" lang="en-US" altLang="ja-JP" sz="3600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92523" y="5402744"/>
            <a:ext cx="85531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市民意識調査の実施（主観的評価）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（住みやすい、住み続けたいと思うかなど）</a:t>
            </a:r>
            <a:endParaRPr kumimoji="1" lang="ja-JP" altLang="en-US" sz="3600" dirty="0"/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3421626" y="1548581"/>
            <a:ext cx="766916" cy="14748"/>
          </a:xfrm>
          <a:prstGeom prst="straightConnector1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>
            <a:off x="5117690" y="1839285"/>
            <a:ext cx="0" cy="397498"/>
          </a:xfrm>
          <a:prstGeom prst="straightConnector1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>
            <a:off x="5117690" y="3991109"/>
            <a:ext cx="0" cy="606649"/>
          </a:xfrm>
          <a:prstGeom prst="straightConnector1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276272" y="4050595"/>
            <a:ext cx="3528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/>
              <a:t>優先度、具体化</a:t>
            </a:r>
            <a:endParaRPr kumimoji="1" lang="ja-JP" altLang="en-US" sz="3600" dirty="0"/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3805084" y="4352599"/>
            <a:ext cx="621094" cy="0"/>
          </a:xfrm>
          <a:prstGeom prst="straightConnector1">
            <a:avLst/>
          </a:prstGeom>
          <a:ln w="1016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734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446519" y="1120928"/>
            <a:ext cx="6479006" cy="4623516"/>
          </a:xfrm>
          <a:prstGeom prst="rect">
            <a:avLst/>
          </a:prstGeom>
        </p:spPr>
      </p:pic>
      <p:sp>
        <p:nvSpPr>
          <p:cNvPr id="4" name="雲形吹き出し 3"/>
          <p:cNvSpPr/>
          <p:nvPr/>
        </p:nvSpPr>
        <p:spPr>
          <a:xfrm>
            <a:off x="206063" y="2509734"/>
            <a:ext cx="2936382" cy="1390918"/>
          </a:xfrm>
          <a:prstGeom prst="cloudCallout">
            <a:avLst>
              <a:gd name="adj1" fmla="val 108114"/>
              <a:gd name="adj2" fmla="val -1990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79550" y="2820473"/>
            <a:ext cx="21894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 smtClean="0">
                <a:solidFill>
                  <a:srgbClr val="FF66CC"/>
                </a:solidFill>
              </a:rPr>
              <a:t>ららら！</a:t>
            </a:r>
            <a:endParaRPr kumimoji="1" lang="ja-JP" altLang="en-US" sz="4400" b="1" dirty="0">
              <a:solidFill>
                <a:srgbClr val="FF66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99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833351" y="139657"/>
            <a:ext cx="53318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主な事業（人材育成）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79926" y="1024079"/>
            <a:ext cx="11812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・保険適用外の特定不妊治療・男性不妊治療への支援充実</a:t>
            </a:r>
            <a:endParaRPr kumimoji="1" lang="en-US" altLang="ja-JP" sz="36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79926" y="1926660"/>
            <a:ext cx="8525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・学童保育対象を小学６年生まで拡大</a:t>
            </a:r>
            <a:endParaRPr kumimoji="1" lang="ja-JP" altLang="en-US" sz="3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79926" y="2833557"/>
            <a:ext cx="94788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・基礎学力定着事業（一部中学生まで拡大）</a:t>
            </a:r>
            <a:endParaRPr kumimoji="1" lang="ja-JP" altLang="en-US" sz="3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79926" y="3736138"/>
            <a:ext cx="72894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・レッツトライイングリッシュ事業</a:t>
            </a:r>
            <a:endParaRPr kumimoji="1" lang="ja-JP" altLang="en-US" sz="3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79926" y="5777845"/>
            <a:ext cx="915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・航空人材育成事業（小５～中３対象）</a:t>
            </a:r>
            <a:endParaRPr kumimoji="1" lang="ja-JP" altLang="en-US" sz="3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79926" y="4756991"/>
            <a:ext cx="9672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・中学生海外派遣事業（中２、３年対象）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179289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45466" y="103031"/>
            <a:ext cx="85258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主な事業（予防的視点からの施策）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85104" y="1111238"/>
            <a:ext cx="11457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・健康ウオーキング事業（運動習慣の確立目指す、年３回）</a:t>
            </a:r>
            <a:endParaRPr kumimoji="1" lang="ja-JP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85104" y="2034793"/>
            <a:ext cx="10277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・らくらく体操広場事業（月２回、５会場）</a:t>
            </a:r>
            <a:endParaRPr kumimoji="1" lang="ja-JP" altLang="en-US" sz="3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5104" y="3983237"/>
            <a:ext cx="107323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・３Ａ脳トレ教室事業（ゲーム感覚で脳トレ、２会場に）</a:t>
            </a:r>
            <a:endParaRPr kumimoji="1" lang="ja-JP" altLang="en-US" sz="3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85104" y="3018879"/>
            <a:ext cx="115952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・口腔</a:t>
            </a:r>
            <a:r>
              <a:rPr kumimoji="1" lang="en-US" altLang="ja-JP" sz="3600" dirty="0" smtClean="0"/>
              <a:t>/</a:t>
            </a:r>
            <a:r>
              <a:rPr kumimoji="1" lang="ja-JP" altLang="en-US" sz="3600" dirty="0" smtClean="0"/>
              <a:t>運動機能向上訪問型介護予防</a:t>
            </a:r>
            <a:endParaRPr kumimoji="1" lang="ja-JP" altLang="en-US" sz="3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85104" y="4906792"/>
            <a:ext cx="78732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・高齢者体力測定事業（春・秋、２会場）</a:t>
            </a:r>
            <a:endParaRPr kumimoji="1" lang="ja-JP" altLang="en-US" sz="3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85104" y="5830348"/>
            <a:ext cx="11706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・安全ステッカー作成事業（認知症の方へ靴用シール配布）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754578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37139" y="296213"/>
            <a:ext cx="6117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主な事業（インフラ整備）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7694" y="4733748"/>
            <a:ext cx="93017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・墓地需要調査（調査を基に墓地の需要予測）</a:t>
            </a:r>
            <a:endParaRPr kumimoji="1" lang="ja-JP" altLang="en-US" sz="3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7693" y="3870863"/>
            <a:ext cx="10599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・し尿処理施設改修（施設改修に向けての基本設計）</a:t>
            </a:r>
            <a:endParaRPr kumimoji="1" lang="ja-JP" altLang="en-US" sz="3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7692" y="1278916"/>
            <a:ext cx="112335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・日野岩地大野線整備（用地買収：９１％、進捗：３３％）</a:t>
            </a:r>
            <a:endParaRPr kumimoji="1" lang="ja-JP" altLang="en-US" sz="3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7694" y="2145093"/>
            <a:ext cx="9623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・新那加駅のエレベーター設計（バリヤフリー化）</a:t>
            </a:r>
            <a:endParaRPr kumimoji="1" lang="ja-JP" altLang="en-US" sz="3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37693" y="3007978"/>
            <a:ext cx="101034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・ふれあいバス・ふれあいタクシー運行、見直し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31994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11025</TotalTime>
  <Words>1028</Words>
  <Application>Microsoft Office PowerPoint</Application>
  <PresentationFormat>ワイド画面</PresentationFormat>
  <Paragraphs>120</Paragraphs>
  <Slides>22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7" baseType="lpstr">
      <vt:lpstr>ＭＳ Ｐゴシック</vt:lpstr>
      <vt:lpstr>Arial</vt:lpstr>
      <vt:lpstr>Calibri</vt:lpstr>
      <vt:lpstr>Calibri Light</vt:lpstr>
      <vt:lpstr>Office テーマ</vt:lpstr>
      <vt:lpstr>第１３回市政報告会</vt:lpstr>
      <vt:lpstr>平成２７年度一般会計補正予算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６月議会の予定</vt:lpstr>
      <vt:lpstr>PowerPoint プレゼンテーション</vt:lpstr>
      <vt:lpstr>意見交換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第3回市政報告会</dc:title>
  <dc:creator>hiromitsu</dc:creator>
  <cp:lastModifiedBy>坂澤 博光</cp:lastModifiedBy>
  <cp:revision>738</cp:revision>
  <dcterms:created xsi:type="dcterms:W3CDTF">2013-10-16T10:26:16Z</dcterms:created>
  <dcterms:modified xsi:type="dcterms:W3CDTF">2020-05-06T02:52:55Z</dcterms:modified>
</cp:coreProperties>
</file>