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8" r:id="rId4"/>
    <p:sldId id="259" r:id="rId5"/>
    <p:sldId id="261" r:id="rId6"/>
    <p:sldId id="260" r:id="rId7"/>
    <p:sldId id="266" r:id="rId8"/>
    <p:sldId id="265" r:id="rId9"/>
    <p:sldId id="263" r:id="rId10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25&#24180;&#24230;&#25903;&#20986;&#12464;&#12521;&#12501;pwr1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cat>
            <c:strRef>
              <c:f>Sheet1!$B$2:$I$2</c:f>
              <c:strCache>
                <c:ptCount val="8"/>
                <c:pt idx="0">
                  <c:v>市税（税金）</c:v>
                </c:pt>
                <c:pt idx="1">
                  <c:v>国庫支出金（国補助）</c:v>
                </c:pt>
                <c:pt idx="2">
                  <c:v>地方交付税（国補助）</c:v>
                </c:pt>
                <c:pt idx="3">
                  <c:v>県支出金（県補助）</c:v>
                </c:pt>
                <c:pt idx="4">
                  <c:v>市債（借金）</c:v>
                </c:pt>
                <c:pt idx="5">
                  <c:v>繰入金（預金から）</c:v>
                </c:pt>
                <c:pt idx="6">
                  <c:v>消費税</c:v>
                </c:pt>
                <c:pt idx="7">
                  <c:v>その他</c:v>
                </c:pt>
              </c:strCache>
            </c:strRef>
          </c:cat>
          <c:val>
            <c:numRef>
              <c:f>Sheet1!$B$3:$I$3</c:f>
              <c:numCache>
                <c:formatCode>0%</c:formatCode>
                <c:ptCount val="8"/>
                <c:pt idx="0">
                  <c:v>0.49</c:v>
                </c:pt>
                <c:pt idx="1">
                  <c:v>0.12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0.05</c:v>
                </c:pt>
                <c:pt idx="6">
                  <c:v>0.03</c:v>
                </c:pt>
                <c:pt idx="7">
                  <c:v>0.11</c:v>
                </c:pt>
              </c:numCache>
            </c:numRef>
          </c:val>
        </c:ser>
        <c:ser>
          <c:idx val="1"/>
          <c:order val="1"/>
          <c:cat>
            <c:strRef>
              <c:f>Sheet1!$B$2:$I$2</c:f>
              <c:strCache>
                <c:ptCount val="8"/>
                <c:pt idx="0">
                  <c:v>市税（税金）</c:v>
                </c:pt>
                <c:pt idx="1">
                  <c:v>国庫支出金（国補助）</c:v>
                </c:pt>
                <c:pt idx="2">
                  <c:v>地方交付税（国補助）</c:v>
                </c:pt>
                <c:pt idx="3">
                  <c:v>県支出金（県補助）</c:v>
                </c:pt>
                <c:pt idx="4">
                  <c:v>市債（借金）</c:v>
                </c:pt>
                <c:pt idx="5">
                  <c:v>繰入金（預金から）</c:v>
                </c:pt>
                <c:pt idx="6">
                  <c:v>消費税</c:v>
                </c:pt>
                <c:pt idx="7">
                  <c:v>その他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53028192793443"/>
          <c:y val="2.3120383441048904E-2"/>
          <c:w val="0.33803049811126556"/>
          <c:h val="0.91776269492260543"/>
        </c:manualLayout>
      </c:layout>
      <c:overlay val="0"/>
      <c:txPr>
        <a:bodyPr/>
        <a:lstStyle/>
        <a:p>
          <a:pPr>
            <a:defRPr sz="1800" baseline="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cat>
            <c:strRef>
              <c:f>[25年度支出グラフpwr11]Sheet1!$B$2:$K$2</c:f>
              <c:strCache>
                <c:ptCount val="10"/>
                <c:pt idx="0">
                  <c:v>民生費（社会福祉）</c:v>
                </c:pt>
                <c:pt idx="1">
                  <c:v>諸支出金（特会支援）</c:v>
                </c:pt>
                <c:pt idx="2">
                  <c:v>公債費（借金返済）</c:v>
                </c:pt>
                <c:pt idx="3">
                  <c:v>教育費〔学校、社会）</c:v>
                </c:pt>
                <c:pt idx="4">
                  <c:v>総務費（一般的）</c:v>
                </c:pt>
                <c:pt idx="5">
                  <c:v>衛生費（保険、環境）</c:v>
                </c:pt>
                <c:pt idx="6">
                  <c:v>土木費「都市基盤）</c:v>
                </c:pt>
                <c:pt idx="7">
                  <c:v>消防費（消防、防災）</c:v>
                </c:pt>
                <c:pt idx="8">
                  <c:v>商工費（商工、観光）</c:v>
                </c:pt>
                <c:pt idx="9">
                  <c:v>その他</c:v>
                </c:pt>
              </c:strCache>
            </c:strRef>
          </c:cat>
          <c:val>
            <c:numRef>
              <c:f>[25年度支出グラフpwr11]Sheet1!$B$3:$K$3</c:f>
              <c:numCache>
                <c:formatCode>0%</c:formatCode>
                <c:ptCount val="10"/>
                <c:pt idx="0">
                  <c:v>0.3</c:v>
                </c:pt>
                <c:pt idx="1">
                  <c:v>0.12</c:v>
                </c:pt>
                <c:pt idx="2">
                  <c:v>0.12</c:v>
                </c:pt>
                <c:pt idx="3">
                  <c:v>0.1</c:v>
                </c:pt>
                <c:pt idx="4">
                  <c:v>0.09</c:v>
                </c:pt>
                <c:pt idx="5">
                  <c:v>0.09</c:v>
                </c:pt>
                <c:pt idx="6">
                  <c:v>0.08</c:v>
                </c:pt>
                <c:pt idx="7">
                  <c:v>0.05</c:v>
                </c:pt>
                <c:pt idx="8">
                  <c:v>0.03</c:v>
                </c:pt>
                <c:pt idx="9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09716146592791"/>
          <c:y val="0.10289655483264004"/>
          <c:w val="0.31664357927481285"/>
          <c:h val="0.74650411415205997"/>
        </c:manualLayout>
      </c:layout>
      <c:overlay val="0"/>
      <c:txPr>
        <a:bodyPr/>
        <a:lstStyle/>
        <a:p>
          <a:pPr>
            <a:defRPr sz="18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0.41305</cdr:y>
    </cdr:from>
    <cdr:to>
      <cdr:x>0.56089</cdr:x>
      <cdr:y>0.51544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898776" y="1869450"/>
          <a:ext cx="792088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0.45757</cdr:x>
      <cdr:y>0.37225</cdr:y>
    </cdr:from>
    <cdr:to>
      <cdr:x>0.55228</cdr:x>
      <cdr:y>0.46771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3826768" y="1684784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856E3-0850-4A9F-AF75-18D691A189A2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26EEF-FE73-49A8-9050-717768AA2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89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2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06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89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5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3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16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9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4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66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46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2A78D-8206-40BF-BC41-12A902FD59EA}" type="datetimeFigureOut">
              <a:rPr kumimoji="1" lang="ja-JP" altLang="en-US" smtClean="0"/>
              <a:t>2013/4/27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CA7DE-9F91-46CA-82F7-9D1E983592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07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208912" cy="237626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２５年度予算（</a:t>
            </a:r>
            <a:r>
              <a:rPr kumimoji="1" lang="en-US" altLang="ja-JP" dirty="0" smtClean="0">
                <a:solidFill>
                  <a:srgbClr val="0070C0"/>
                </a:solidFill>
              </a:rPr>
              <a:t>395</a:t>
            </a:r>
            <a:r>
              <a:rPr kumimoji="1" lang="ja-JP" altLang="en-US" dirty="0" smtClean="0">
                <a:solidFill>
                  <a:srgbClr val="0070C0"/>
                </a:solidFill>
              </a:rPr>
              <a:t>億</a:t>
            </a:r>
            <a:r>
              <a:rPr kumimoji="1" lang="en-US" altLang="ja-JP" dirty="0" smtClean="0">
                <a:solidFill>
                  <a:srgbClr val="0070C0"/>
                </a:solidFill>
              </a:rPr>
              <a:t>9</a:t>
            </a:r>
            <a:r>
              <a:rPr kumimoji="1" lang="ja-JP" altLang="en-US" dirty="0" smtClean="0">
                <a:solidFill>
                  <a:srgbClr val="0070C0"/>
                </a:solidFill>
              </a:rPr>
              <a:t>千万円）</a:t>
            </a:r>
            <a:r>
              <a:rPr kumimoji="1" lang="en-US" altLang="ja-JP" dirty="0" smtClean="0">
                <a:solidFill>
                  <a:srgbClr val="0070C0"/>
                </a:solidFill>
              </a:rPr>
              <a:t/>
            </a:r>
            <a:br>
              <a:rPr kumimoji="1" lang="en-US" altLang="ja-JP" dirty="0" smtClean="0">
                <a:solidFill>
                  <a:srgbClr val="0070C0"/>
                </a:solidFill>
              </a:rPr>
            </a:br>
            <a:r>
              <a:rPr lang="ja-JP" altLang="en-US" dirty="0" smtClean="0">
                <a:solidFill>
                  <a:srgbClr val="0070C0"/>
                </a:solidFill>
              </a:rPr>
              <a:t>補正予算（</a:t>
            </a:r>
            <a:r>
              <a:rPr lang="en-US" altLang="ja-JP" dirty="0" smtClean="0">
                <a:solidFill>
                  <a:srgbClr val="0070C0"/>
                </a:solidFill>
              </a:rPr>
              <a:t>26</a:t>
            </a:r>
            <a:r>
              <a:rPr lang="ja-JP" altLang="en-US" dirty="0" smtClean="0">
                <a:solidFill>
                  <a:srgbClr val="0070C0"/>
                </a:solidFill>
              </a:rPr>
              <a:t>億</a:t>
            </a:r>
            <a:r>
              <a:rPr lang="en-US" altLang="ja-JP" dirty="0" smtClean="0">
                <a:solidFill>
                  <a:srgbClr val="0070C0"/>
                </a:solidFill>
              </a:rPr>
              <a:t>5</a:t>
            </a:r>
            <a:r>
              <a:rPr lang="ja-JP" altLang="en-US" dirty="0" smtClean="0">
                <a:solidFill>
                  <a:srgbClr val="0070C0"/>
                </a:solidFill>
              </a:rPr>
              <a:t>百万円）</a:t>
            </a:r>
            <a:r>
              <a:rPr kumimoji="1" lang="en-US" altLang="ja-JP" dirty="0" smtClean="0">
                <a:solidFill>
                  <a:srgbClr val="0070C0"/>
                </a:solidFill>
              </a:rPr>
              <a:t/>
            </a:r>
            <a:br>
              <a:rPr kumimoji="1" lang="en-US" altLang="ja-JP" dirty="0" smtClean="0">
                <a:solidFill>
                  <a:srgbClr val="0070C0"/>
                </a:solidFill>
              </a:rPr>
            </a:br>
            <a:r>
              <a:rPr kumimoji="1" lang="ja-JP" altLang="en-US" dirty="0" smtClean="0">
                <a:solidFill>
                  <a:srgbClr val="0070C0"/>
                </a:solidFill>
              </a:rPr>
              <a:t>可決！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平成</a:t>
            </a:r>
            <a:r>
              <a:rPr kumimoji="1" lang="en-US" altLang="ja-JP" dirty="0" smtClean="0">
                <a:solidFill>
                  <a:srgbClr val="00B050"/>
                </a:solidFill>
              </a:rPr>
              <a:t>25</a:t>
            </a:r>
            <a:r>
              <a:rPr kumimoji="1" lang="ja-JP" altLang="en-US" dirty="0" smtClean="0">
                <a:solidFill>
                  <a:srgbClr val="00B050"/>
                </a:solidFill>
              </a:rPr>
              <a:t>年</a:t>
            </a:r>
            <a:r>
              <a:rPr kumimoji="1" lang="en-US" altLang="ja-JP" dirty="0" smtClean="0">
                <a:solidFill>
                  <a:srgbClr val="00B050"/>
                </a:solidFill>
              </a:rPr>
              <a:t>4</a:t>
            </a:r>
            <a:r>
              <a:rPr kumimoji="1" lang="ja-JP" altLang="en-US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dirty="0" smtClean="0">
                <a:solidFill>
                  <a:srgbClr val="00B050"/>
                </a:solidFill>
              </a:rPr>
              <a:t>27</a:t>
            </a:r>
            <a:r>
              <a:rPr kumimoji="1" lang="ja-JP" altLang="en-US" dirty="0" smtClean="0">
                <a:solidFill>
                  <a:srgbClr val="00B050"/>
                </a:solidFill>
              </a:rPr>
              <a:t>日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kumimoji="1" lang="ja-JP" altLang="en-US" dirty="0" smtClean="0">
                <a:solidFill>
                  <a:srgbClr val="00B050"/>
                </a:solidFill>
              </a:rPr>
              <a:t>市政自民クラブ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lang="ja-JP" altLang="en-US" dirty="0" smtClean="0">
                <a:solidFill>
                  <a:srgbClr val="00B050"/>
                </a:solidFill>
              </a:rPr>
              <a:t>三和由紀、坂澤博光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42592" y="260648"/>
            <a:ext cx="3970784" cy="994122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25</a:t>
            </a:r>
            <a:r>
              <a:rPr kumimoji="1" lang="ja-JP" altLang="en-US" dirty="0" smtClean="0">
                <a:solidFill>
                  <a:srgbClr val="0070C0"/>
                </a:solidFill>
              </a:rPr>
              <a:t>年度予算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20888"/>
            <a:ext cx="8435280" cy="370527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１　</a:t>
            </a:r>
            <a:r>
              <a:rPr kumimoji="1" lang="en-US" altLang="ja-JP" dirty="0" smtClean="0">
                <a:solidFill>
                  <a:srgbClr val="00B050"/>
                </a:solidFill>
              </a:rPr>
              <a:t>50</a:t>
            </a:r>
            <a:r>
              <a:rPr kumimoji="1" lang="ja-JP" altLang="en-US" dirty="0" smtClean="0">
                <a:solidFill>
                  <a:srgbClr val="00B050"/>
                </a:solidFill>
              </a:rPr>
              <a:t>周年記念事業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人と人、家族、地域の繋がりを促す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00B050"/>
                </a:solidFill>
              </a:rPr>
              <a:t>2</a:t>
            </a:r>
            <a:r>
              <a:rPr kumimoji="1" lang="ja-JP" altLang="en-US" dirty="0" smtClean="0">
                <a:solidFill>
                  <a:srgbClr val="00B050"/>
                </a:solidFill>
              </a:rPr>
              <a:t>　「各務原ブランド」推進事業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　各務原市に住んで良かった、住みたい街づくり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３　健全な財政力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必要な行政サービスと未来につけを残さない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3849" y="126876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0070C0"/>
                </a:solidFill>
              </a:rPr>
              <a:t>キーワード：ささえ合い</a:t>
            </a:r>
            <a:endParaRPr kumimoji="1" lang="ja-JP" alt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2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904656" cy="994122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主な</a:t>
            </a:r>
            <a:r>
              <a:rPr kumimoji="1" lang="en-US" altLang="ja-JP" dirty="0" smtClean="0">
                <a:solidFill>
                  <a:srgbClr val="0070C0"/>
                </a:solidFill>
              </a:rPr>
              <a:t>50</a:t>
            </a:r>
            <a:r>
              <a:rPr kumimoji="1" lang="ja-JP" altLang="en-US" dirty="0" smtClean="0">
                <a:solidFill>
                  <a:srgbClr val="0070C0"/>
                </a:solidFill>
              </a:rPr>
              <a:t>周年記念事業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記念式典（</a:t>
            </a:r>
            <a:r>
              <a:rPr lang="en-US" altLang="ja-JP" dirty="0" smtClean="0">
                <a:solidFill>
                  <a:srgbClr val="00B050"/>
                </a:solidFill>
              </a:rPr>
              <a:t>11/1</a:t>
            </a:r>
            <a:r>
              <a:rPr lang="ja-JP" altLang="en-US" dirty="0" smtClean="0">
                <a:solidFill>
                  <a:srgbClr val="00B050"/>
                </a:solidFill>
              </a:rPr>
              <a:t>　市民会館）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夢ある都市推進事業（地域のやる気歓迎）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r>
              <a:rPr kumimoji="1" lang="ja-JP" altLang="en-US" dirty="0" smtClean="0">
                <a:solidFill>
                  <a:srgbClr val="00B050"/>
                </a:solidFill>
              </a:rPr>
              <a:t>・　「家庭の日」公共施設無料開放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航空機産業人材育成の</a:t>
            </a:r>
            <a:r>
              <a:rPr lang="ja-JP" altLang="en-US" dirty="0" smtClean="0">
                <a:solidFill>
                  <a:srgbClr val="00B050"/>
                </a:solidFill>
              </a:rPr>
              <a:t>支援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夏期巡回ラジオ体操（</a:t>
            </a:r>
            <a:r>
              <a:rPr lang="en-US" altLang="ja-JP" dirty="0" smtClean="0">
                <a:solidFill>
                  <a:srgbClr val="00B050"/>
                </a:solidFill>
              </a:rPr>
              <a:t>8/9</a:t>
            </a:r>
            <a:r>
              <a:rPr lang="ja-JP" altLang="en-US" dirty="0" smtClean="0">
                <a:solidFill>
                  <a:srgbClr val="00B050"/>
                </a:solidFill>
              </a:rPr>
              <a:t>　市民公園）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グランドゴルフ大会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8747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主な各務原ブランド推進事業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76464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全小中学校にエアコンの整備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r>
              <a:rPr kumimoji="1" lang="ja-JP" altLang="en-US" dirty="0" smtClean="0">
                <a:solidFill>
                  <a:srgbClr val="00B050"/>
                </a:solidFill>
              </a:rPr>
              <a:t>・　医療費全額無料を中学生まで広げる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お年寄りのワクチン接種費用を半額に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r>
              <a:rPr kumimoji="1" lang="ja-JP" altLang="en-US" dirty="0" smtClean="0">
                <a:solidFill>
                  <a:srgbClr val="00B050"/>
                </a:solidFill>
              </a:rPr>
              <a:t>・　</a:t>
            </a:r>
            <a:r>
              <a:rPr lang="ja-JP" altLang="en-US" dirty="0" smtClean="0">
                <a:solidFill>
                  <a:srgbClr val="00B050"/>
                </a:solidFill>
              </a:rPr>
              <a:t>各務原フィルムコミッション</a:t>
            </a:r>
            <a:r>
              <a:rPr lang="ja-JP" altLang="en-US" dirty="0" smtClean="0">
                <a:solidFill>
                  <a:srgbClr val="00B050"/>
                </a:solidFill>
              </a:rPr>
              <a:t>事業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r>
              <a:rPr kumimoji="1" lang="ja-JP" altLang="en-US" dirty="0" smtClean="0">
                <a:solidFill>
                  <a:srgbClr val="00B050"/>
                </a:solidFill>
              </a:rPr>
              <a:t>・　わくわく定住奨励金交付事業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子育て応援団「</a:t>
            </a:r>
            <a:r>
              <a:rPr lang="ja-JP" altLang="en-US" dirty="0" err="1" smtClean="0">
                <a:solidFill>
                  <a:srgbClr val="00B050"/>
                </a:solidFill>
              </a:rPr>
              <a:t>ば</a:t>
            </a:r>
            <a:r>
              <a:rPr lang="ja-JP" altLang="en-US" sz="2400" b="1" dirty="0" err="1" smtClean="0">
                <a:solidFill>
                  <a:srgbClr val="00B050"/>
                </a:solidFill>
              </a:rPr>
              <a:t>あ</a:t>
            </a:r>
            <a:r>
              <a:rPr lang="ja-JP" altLang="en-US" dirty="0" err="1" smtClean="0">
                <a:solidFill>
                  <a:srgbClr val="00B050"/>
                </a:solidFill>
              </a:rPr>
              <a:t>ばの</a:t>
            </a:r>
            <a:r>
              <a:rPr lang="ja-JP" altLang="en-US" dirty="0" smtClean="0">
                <a:solidFill>
                  <a:srgbClr val="00B050"/>
                </a:solidFill>
              </a:rPr>
              <a:t>家、じ</a:t>
            </a:r>
            <a:r>
              <a:rPr lang="ja-JP" altLang="en-US" sz="2400" b="1" dirty="0" smtClean="0">
                <a:solidFill>
                  <a:srgbClr val="00B050"/>
                </a:solidFill>
              </a:rPr>
              <a:t>い</a:t>
            </a:r>
            <a:r>
              <a:rPr lang="ja-JP" altLang="en-US" dirty="0" smtClean="0">
                <a:solidFill>
                  <a:srgbClr val="00B050"/>
                </a:solidFill>
              </a:rPr>
              <a:t>じの家</a:t>
            </a:r>
            <a:r>
              <a:rPr lang="ja-JP" altLang="en-US" dirty="0" smtClean="0">
                <a:solidFill>
                  <a:srgbClr val="00B050"/>
                </a:solidFill>
              </a:rPr>
              <a:t>」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5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国の緊急経済対策に対応した事業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62088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・　勤労青少年運動場の整備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　ソフトボール場、陸上競技場、サッカー場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r>
              <a:rPr kumimoji="1" lang="ja-JP" altLang="en-US" dirty="0" smtClean="0">
                <a:solidFill>
                  <a:srgbClr val="00B050"/>
                </a:solidFill>
              </a:rPr>
              <a:t>　キャンプ場、サイクリングロード、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　多目的広場の整備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10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黒字を続ける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19695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・　税収内で支出を（プライマリーバランス）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　　</a:t>
            </a:r>
            <a:r>
              <a:rPr lang="en-US" altLang="ja-JP" dirty="0" smtClean="0">
                <a:solidFill>
                  <a:srgbClr val="00B050"/>
                </a:solidFill>
              </a:rPr>
              <a:t>11</a:t>
            </a:r>
            <a:r>
              <a:rPr lang="ja-JP" altLang="en-US" dirty="0" smtClean="0">
                <a:solidFill>
                  <a:srgbClr val="00B050"/>
                </a:solidFill>
              </a:rPr>
              <a:t>年連続黒字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r>
              <a:rPr kumimoji="1" lang="ja-JP" altLang="en-US" dirty="0" smtClean="0">
                <a:solidFill>
                  <a:srgbClr val="00B050"/>
                </a:solidFill>
              </a:rPr>
              <a:t>・　借金を返していく割合を最小に（現在</a:t>
            </a:r>
            <a:r>
              <a:rPr kumimoji="1" lang="en-US" altLang="ja-JP" dirty="0" smtClean="0">
                <a:solidFill>
                  <a:srgbClr val="00B050"/>
                </a:solidFill>
              </a:rPr>
              <a:t>2</a:t>
            </a:r>
            <a:r>
              <a:rPr kumimoji="1" lang="ja-JP" altLang="en-US" dirty="0" smtClean="0">
                <a:solidFill>
                  <a:srgbClr val="00B050"/>
                </a:solidFill>
              </a:rPr>
              <a:t>％）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ja-JP" altLang="en-US" dirty="0" smtClean="0">
                <a:solidFill>
                  <a:srgbClr val="00B050"/>
                </a:solidFill>
              </a:rPr>
              <a:t>　　全国</a:t>
            </a:r>
            <a:r>
              <a:rPr lang="en-US" altLang="ja-JP" dirty="0" smtClean="0">
                <a:solidFill>
                  <a:srgbClr val="00B050"/>
                </a:solidFill>
              </a:rPr>
              <a:t>767</a:t>
            </a:r>
            <a:r>
              <a:rPr lang="ja-JP" altLang="en-US" dirty="0" smtClean="0">
                <a:solidFill>
                  <a:srgbClr val="00B050"/>
                </a:solidFill>
              </a:rPr>
              <a:t>団体中</a:t>
            </a:r>
            <a:r>
              <a:rPr lang="en-US" altLang="ja-JP" dirty="0" smtClean="0">
                <a:solidFill>
                  <a:srgbClr val="00B050"/>
                </a:solidFill>
              </a:rPr>
              <a:t>27</a:t>
            </a:r>
            <a:r>
              <a:rPr lang="ja-JP" altLang="en-US" dirty="0" smtClean="0">
                <a:solidFill>
                  <a:srgbClr val="00B050"/>
                </a:solidFill>
              </a:rPr>
              <a:t>位、岐阜県内では２位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91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7529" y="260648"/>
            <a:ext cx="4824536" cy="850106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25</a:t>
            </a:r>
            <a:r>
              <a:rPr kumimoji="1" lang="ja-JP" altLang="en-US" dirty="0" smtClean="0">
                <a:solidFill>
                  <a:srgbClr val="0070C0"/>
                </a:solidFill>
              </a:rPr>
              <a:t>年度予算収入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5640"/>
              </p:ext>
            </p:extLst>
          </p:nvPr>
        </p:nvGraphicFramePr>
        <p:xfrm>
          <a:off x="459160" y="1450674"/>
          <a:ext cx="8363272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148336" y="3554873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49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29063" y="5220816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75656" y="4714215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7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9160" y="6260286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96010" y="3915380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7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9120" y="5508848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9051" y="3163034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6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9120" y="4851484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41695" y="2594065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3136" y="4284712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75656" y="1986696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2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5498" y="260648"/>
            <a:ext cx="4608512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25</a:t>
            </a:r>
            <a:r>
              <a:rPr kumimoji="1" lang="ja-JP" altLang="en-US" dirty="0" smtClean="0">
                <a:solidFill>
                  <a:srgbClr val="0070C0"/>
                </a:solidFill>
              </a:rPr>
              <a:t>年度予算支出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787581"/>
              </p:ext>
            </p:extLst>
          </p:nvPr>
        </p:nvGraphicFramePr>
        <p:xfrm>
          <a:off x="467544" y="1561479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923928" y="2708920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67944" y="4581128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1840" y="5157192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4990584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11215" y="4211796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11215" y="3356992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5656" y="2524254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8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73484" y="2049086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75756" y="1561479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90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次回の報告会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35779" y="2734746"/>
            <a:ext cx="5592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70C0"/>
                </a:solidFill>
              </a:rPr>
              <a:t>なお、</a:t>
            </a:r>
            <a:r>
              <a:rPr kumimoji="1" lang="en-US" altLang="ja-JP" sz="4400" dirty="0" smtClean="0">
                <a:solidFill>
                  <a:srgbClr val="0070C0"/>
                </a:solidFill>
              </a:rPr>
              <a:t>6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月議会の予定</a:t>
            </a:r>
            <a:endParaRPr kumimoji="1" lang="ja-JP" altLang="en-US" sz="4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79712" y="3609989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B050"/>
                </a:solidFill>
              </a:rPr>
              <a:t>一般</a:t>
            </a:r>
            <a:r>
              <a:rPr lang="ja-JP" altLang="en-US" sz="3200" dirty="0" smtClean="0">
                <a:solidFill>
                  <a:srgbClr val="00B050"/>
                </a:solidFill>
              </a:rPr>
              <a:t>質問：</a:t>
            </a:r>
            <a:r>
              <a:rPr lang="en-US" altLang="ja-JP" sz="3200" dirty="0" smtClean="0">
                <a:solidFill>
                  <a:srgbClr val="00B050"/>
                </a:solidFill>
              </a:rPr>
              <a:t>6/17</a:t>
            </a:r>
            <a:r>
              <a:rPr lang="ja-JP" altLang="en-US" sz="3200" dirty="0" err="1" smtClean="0">
                <a:solidFill>
                  <a:srgbClr val="00B050"/>
                </a:solidFill>
              </a:rPr>
              <a:t>、</a:t>
            </a:r>
            <a:r>
              <a:rPr lang="en-US" altLang="ja-JP" sz="3200" dirty="0" smtClean="0">
                <a:solidFill>
                  <a:srgbClr val="00B050"/>
                </a:solidFill>
              </a:rPr>
              <a:t>6/18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696" y="1460579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B050"/>
                </a:solidFill>
              </a:rPr>
              <a:t>7</a:t>
            </a:r>
            <a:r>
              <a:rPr kumimoji="1" lang="ja-JP" altLang="en-US" sz="3200" dirty="0" smtClean="0">
                <a:solidFill>
                  <a:srgbClr val="00B050"/>
                </a:solidFill>
              </a:rPr>
              <a:t>月</a:t>
            </a:r>
            <a:r>
              <a:rPr kumimoji="1" lang="en-US" altLang="ja-JP" sz="3200" dirty="0" smtClean="0">
                <a:solidFill>
                  <a:srgbClr val="00B050"/>
                </a:solidFill>
              </a:rPr>
              <a:t>13</a:t>
            </a:r>
            <a:r>
              <a:rPr kumimoji="1" lang="ja-JP" altLang="en-US" sz="3200" dirty="0" smtClean="0">
                <a:solidFill>
                  <a:srgbClr val="00B050"/>
                </a:solidFill>
              </a:rPr>
              <a:t>日（土）</a:t>
            </a:r>
            <a:r>
              <a:rPr kumimoji="1" lang="en-US" altLang="ja-JP" sz="3200" dirty="0" smtClean="0">
                <a:solidFill>
                  <a:srgbClr val="00B050"/>
                </a:solidFill>
              </a:rPr>
              <a:t>18</a:t>
            </a:r>
            <a:r>
              <a:rPr kumimoji="1" lang="ja-JP" altLang="en-US" sz="3200" dirty="0" smtClean="0">
                <a:solidFill>
                  <a:srgbClr val="00B050"/>
                </a:solidFill>
              </a:rPr>
              <a:t>時、雄飛公民館</a:t>
            </a:r>
            <a:endParaRPr kumimoji="1" lang="ja-JP" alt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0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125</Words>
  <Application>Microsoft Office PowerPoint</Application>
  <PresentationFormat>画面に合わせる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２５年度予算（395億9千万円） 補正予算（26億5百万円） 可決！</vt:lpstr>
      <vt:lpstr>25年度予算</vt:lpstr>
      <vt:lpstr>主な50周年記念事業</vt:lpstr>
      <vt:lpstr>主な各務原ブランド推進事業</vt:lpstr>
      <vt:lpstr>国の緊急経済対策に対応した事業</vt:lpstr>
      <vt:lpstr>黒字を続ける</vt:lpstr>
      <vt:lpstr>25年度予算収入</vt:lpstr>
      <vt:lpstr>25年度予算支出</vt:lpstr>
      <vt:lpstr>次回の報告会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２５年度予算と24年度補正予算可決！</dc:title>
  <dc:creator>FJ-USER</dc:creator>
  <cp:lastModifiedBy>FJ-USER</cp:lastModifiedBy>
  <cp:revision>36</cp:revision>
  <cp:lastPrinted>2013-04-23T11:03:41Z</cp:lastPrinted>
  <dcterms:created xsi:type="dcterms:W3CDTF">2013-03-25T11:31:56Z</dcterms:created>
  <dcterms:modified xsi:type="dcterms:W3CDTF">2013-04-27T03:02:04Z</dcterms:modified>
</cp:coreProperties>
</file>