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</c:dPt>
          <c:cat>
            <c:strRef>
              <c:f>Sheet1!$B$2:$C$2</c:f>
              <c:strCache>
                <c:ptCount val="2"/>
                <c:pt idx="0">
                  <c:v>自主財源</c:v>
                </c:pt>
                <c:pt idx="1">
                  <c:v>依存財源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282</c:v>
                </c:pt>
                <c:pt idx="1">
                  <c:v>183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explosion val="1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Sheet1!$A$26:$G$26</c:f>
              <c:strCache>
                <c:ptCount val="7"/>
                <c:pt idx="0">
                  <c:v>総務費</c:v>
                </c:pt>
                <c:pt idx="1">
                  <c:v>民生費</c:v>
                </c:pt>
                <c:pt idx="2">
                  <c:v>衛生費</c:v>
                </c:pt>
                <c:pt idx="3">
                  <c:v>土木費</c:v>
                </c:pt>
                <c:pt idx="4">
                  <c:v>消防費</c:v>
                </c:pt>
                <c:pt idx="5">
                  <c:v>教育費</c:v>
                </c:pt>
                <c:pt idx="6">
                  <c:v>公債費</c:v>
                </c:pt>
              </c:strCache>
            </c:strRef>
          </c:cat>
          <c:val>
            <c:numRef>
              <c:f>Sheet1!$A$27:$G$27</c:f>
              <c:numCache>
                <c:formatCode>General</c:formatCode>
                <c:ptCount val="7"/>
                <c:pt idx="0">
                  <c:v>55</c:v>
                </c:pt>
                <c:pt idx="1">
                  <c:v>144</c:v>
                </c:pt>
                <c:pt idx="2">
                  <c:v>33</c:v>
                </c:pt>
                <c:pt idx="3">
                  <c:v>71</c:v>
                </c:pt>
                <c:pt idx="4">
                  <c:v>21</c:v>
                </c:pt>
                <c:pt idx="5">
                  <c:v>54</c:v>
                </c:pt>
                <c:pt idx="6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0.5272</cdr:x>
      <cdr:y>0.40491</cdr:y>
    </cdr:from>
    <cdr:to>
      <cdr:x>0.7029</cdr:x>
      <cdr:y>0.64845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5543824" y="2026569"/>
          <a:ext cx="1847576" cy="12189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3200" dirty="0" smtClean="0">
              <a:solidFill>
                <a:schemeClr val="bg1"/>
              </a:solidFill>
            </a:rPr>
            <a:t>自主財源（</a:t>
          </a:r>
          <a:r>
            <a:rPr lang="en-US" altLang="ja-JP" sz="3200" dirty="0" smtClean="0">
              <a:solidFill>
                <a:schemeClr val="bg1"/>
              </a:solidFill>
            </a:rPr>
            <a:t>60.7</a:t>
          </a:r>
          <a:r>
            <a:rPr lang="ja-JP" altLang="en-US" sz="3200" dirty="0" smtClean="0">
              <a:solidFill>
                <a:schemeClr val="bg1"/>
              </a:solidFill>
            </a:rPr>
            <a:t>％）</a:t>
          </a:r>
          <a:endParaRPr lang="ja-JP" altLang="en-US" sz="32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0.30496</cdr:x>
      <cdr:y>0.32886</cdr:y>
    </cdr:from>
    <cdr:to>
      <cdr:x>0.48867</cdr:x>
      <cdr:y>0.55839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3206839" y="1645938"/>
          <a:ext cx="1931845" cy="11487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3200" dirty="0" smtClean="0">
              <a:solidFill>
                <a:schemeClr val="bg1"/>
              </a:solidFill>
            </a:rPr>
            <a:t>依存財源（</a:t>
          </a:r>
          <a:r>
            <a:rPr lang="en-US" altLang="ja-JP" sz="3200" dirty="0" smtClean="0">
              <a:solidFill>
                <a:schemeClr val="bg1"/>
              </a:solidFill>
            </a:rPr>
            <a:t>39.3</a:t>
          </a:r>
          <a:r>
            <a:rPr lang="ja-JP" altLang="en-US" sz="3200" dirty="0" smtClean="0">
              <a:solidFill>
                <a:schemeClr val="bg1"/>
              </a:solidFill>
            </a:rPr>
            <a:t>％）</a:t>
          </a:r>
          <a:endParaRPr lang="ja-JP" altLang="en-US" sz="3200" dirty="0">
            <a:solidFill>
              <a:schemeClr val="bg1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0.25954</cdr:x>
      <cdr:y>0.44624</cdr:y>
    </cdr:from>
    <cdr:to>
      <cdr:x>0.40896</cdr:x>
      <cdr:y>0.55224</cdr:y>
    </cdr:to>
    <cdr:sp macro="" textlink="">
      <cdr:nvSpPr>
        <cdr:cNvPr id="2" name="テキスト ボックス 1"/>
        <cdr:cNvSpPr txBox="1"/>
      </cdr:nvSpPr>
      <cdr:spPr>
        <a:xfrm xmlns:a="http://schemas.openxmlformats.org/drawingml/2006/main">
          <a:off x="2729269" y="2313906"/>
          <a:ext cx="1571202" cy="54959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3200" dirty="0" smtClean="0">
              <a:solidFill>
                <a:schemeClr val="bg1"/>
              </a:solidFill>
            </a:rPr>
            <a:t>消防費</a:t>
          </a:r>
          <a:endParaRPr lang="ja-JP" altLang="en-US" sz="32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0.28159</cdr:x>
      <cdr:y>0.28627</cdr:y>
    </cdr:from>
    <cdr:to>
      <cdr:x>0.43591</cdr:x>
      <cdr:y>0.41515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2961054" y="1484393"/>
          <a:ext cx="1622751" cy="6682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3200" dirty="0" smtClean="0">
              <a:solidFill>
                <a:schemeClr val="bg1"/>
              </a:solidFill>
            </a:rPr>
            <a:t>教育費</a:t>
          </a:r>
          <a:endParaRPr lang="ja-JP" altLang="en-US" sz="3200" dirty="0">
            <a:solidFill>
              <a:schemeClr val="bg1"/>
            </a:solidFill>
          </a:endParaRPr>
        </a:p>
      </cdr:txBody>
    </cdr:sp>
  </cdr:relSizeAnchor>
  <cdr:relSizeAnchor xmlns:cdr="http://schemas.openxmlformats.org/drawingml/2006/chartDrawing">
    <cdr:from>
      <cdr:x>0.37344</cdr:x>
      <cdr:y>0.08705</cdr:y>
    </cdr:from>
    <cdr:to>
      <cdr:x>0.51428</cdr:x>
      <cdr:y>0.20371</cdr:y>
    </cdr:to>
    <cdr:sp macro="" textlink="">
      <cdr:nvSpPr>
        <cdr:cNvPr id="4" name="テキスト ボックス 3"/>
        <cdr:cNvSpPr txBox="1"/>
      </cdr:nvSpPr>
      <cdr:spPr>
        <a:xfrm xmlns:a="http://schemas.openxmlformats.org/drawingml/2006/main">
          <a:off x="3926983" y="451362"/>
          <a:ext cx="1481030" cy="604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ja-JP" altLang="en-US" sz="3200" dirty="0" smtClean="0">
              <a:solidFill>
                <a:schemeClr val="bg1"/>
              </a:solidFill>
            </a:rPr>
            <a:t>公債費</a:t>
          </a:r>
          <a:endParaRPr lang="ja-JP" altLang="en-US" sz="3200" dirty="0">
            <a:solidFill>
              <a:schemeClr val="bg1"/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21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47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06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07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87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7240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6710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409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508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27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015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E35DE-4789-4568-B2B9-D88FA3D035B6}" type="datetimeFigureOut">
              <a:rPr kumimoji="1" lang="ja-JP" altLang="en-US" smtClean="0"/>
              <a:t>2020/5/6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BBA9D-6320-4AEB-9D48-BB077CB75F0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724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631583" y="1792065"/>
            <a:ext cx="6705600" cy="976893"/>
          </a:xfrm>
        </p:spPr>
        <p:txBody>
          <a:bodyPr>
            <a:normAutofit/>
          </a:bodyPr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第</a:t>
            </a:r>
            <a:r>
              <a:rPr kumimoji="1" lang="en-US" altLang="ja-JP" dirty="0" smtClean="0">
                <a:solidFill>
                  <a:srgbClr val="002060"/>
                </a:solidFill>
              </a:rPr>
              <a:t>3</a:t>
            </a:r>
            <a:r>
              <a:rPr kumimoji="1" lang="ja-JP" altLang="en-US" dirty="0" smtClean="0">
                <a:solidFill>
                  <a:srgbClr val="002060"/>
                </a:solidFill>
              </a:rPr>
              <a:t>回市政報告会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00529" y="4336135"/>
            <a:ext cx="4065431" cy="1150265"/>
          </a:xfrm>
        </p:spPr>
        <p:txBody>
          <a:bodyPr/>
          <a:lstStyle/>
          <a:p>
            <a:r>
              <a:rPr kumimoji="1" lang="ja-JP" altLang="en-US" sz="2800" dirty="0" smtClean="0"/>
              <a:t>平成２５年１０月２６日</a:t>
            </a:r>
            <a:endParaRPr kumimoji="1" lang="en-US" altLang="ja-JP" sz="2800" dirty="0" smtClean="0"/>
          </a:p>
          <a:p>
            <a:r>
              <a:rPr lang="ja-JP" altLang="en-US" sz="2800" dirty="0" smtClean="0"/>
              <a:t>市議会議員　坂澤博光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90838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76859" y="223457"/>
            <a:ext cx="3836831" cy="897005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意見交換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お気づきのことがあればどうぞ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13122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82155" y="468156"/>
            <a:ext cx="4931535" cy="897005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１２月議会の予定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FF0000"/>
                </a:solidFill>
              </a:rPr>
              <a:t>開会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１１月２６日（火）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・一般質問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１２月９日（月）、１０日（火）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・閉会</a:t>
            </a:r>
            <a:endParaRPr kumimoji="1"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１２月１８日（水）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819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38212" y="107548"/>
            <a:ext cx="6412606" cy="897004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平成２４年度決算状況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357611"/>
          </a:xfrm>
        </p:spPr>
        <p:txBody>
          <a:bodyPr>
            <a:normAutofit fontScale="85000" lnSpcReduction="10000"/>
          </a:bodyPr>
          <a:lstStyle/>
          <a:p>
            <a:r>
              <a:rPr kumimoji="1" lang="ja-JP" altLang="en-US" sz="4600" dirty="0" smtClean="0">
                <a:solidFill>
                  <a:srgbClr val="FF0000"/>
                </a:solidFill>
              </a:rPr>
              <a:t>一般会計と特別会計を合わせて</a:t>
            </a:r>
            <a:endParaRPr kumimoji="1" lang="en-US" altLang="ja-JP" sz="4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800" dirty="0"/>
              <a:t>　</a:t>
            </a:r>
            <a:r>
              <a:rPr lang="ja-JP" altLang="en-US" sz="3800" dirty="0" smtClean="0"/>
              <a:t>収入：７８０億円</a:t>
            </a:r>
            <a:endParaRPr lang="en-US" altLang="ja-JP" sz="3800" dirty="0" smtClean="0"/>
          </a:p>
          <a:p>
            <a:pPr marL="0" indent="0">
              <a:buNone/>
            </a:pPr>
            <a:r>
              <a:rPr kumimoji="1" lang="ja-JP" altLang="en-US" sz="3800" dirty="0"/>
              <a:t>　</a:t>
            </a:r>
            <a:r>
              <a:rPr kumimoji="1" lang="ja-JP" altLang="en-US" sz="3800" dirty="0" smtClean="0"/>
              <a:t>支出：７２６億円　　　残りは貯金や繰り越し</a:t>
            </a:r>
            <a:endParaRPr kumimoji="1" lang="en-US" altLang="ja-JP" sz="3800" dirty="0" smtClean="0"/>
          </a:p>
          <a:p>
            <a:pPr marL="0" indent="0">
              <a:buNone/>
            </a:pPr>
            <a:endParaRPr kumimoji="1" lang="en-US" altLang="ja-JP" sz="3800" dirty="0" smtClean="0"/>
          </a:p>
          <a:p>
            <a:pPr marL="0" indent="0">
              <a:buNone/>
            </a:pPr>
            <a:r>
              <a:rPr lang="ja-JP" altLang="en-US" sz="3800" dirty="0" smtClean="0"/>
              <a:t>・</a:t>
            </a:r>
            <a:r>
              <a:rPr lang="ja-JP" altLang="en-US" sz="3800" dirty="0" smtClean="0">
                <a:solidFill>
                  <a:srgbClr val="FF0000"/>
                </a:solidFill>
              </a:rPr>
              <a:t>決算状況をつかむ指数</a:t>
            </a:r>
            <a:endParaRPr lang="en-US" altLang="ja-JP" sz="3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3800" dirty="0"/>
              <a:t>　</a:t>
            </a:r>
            <a:r>
              <a:rPr kumimoji="1" lang="ja-JP" altLang="en-US" sz="3800" dirty="0" smtClean="0"/>
              <a:t>プライマリーバランス：収入</a:t>
            </a:r>
            <a:r>
              <a:rPr lang="ja-JP" altLang="en-US" sz="3800" dirty="0" smtClean="0"/>
              <a:t>と支出の割合</a:t>
            </a:r>
            <a:endParaRPr lang="en-US" altLang="ja-JP" sz="3800" dirty="0" smtClean="0"/>
          </a:p>
          <a:p>
            <a:pPr marL="0" indent="0">
              <a:buNone/>
            </a:pPr>
            <a:r>
              <a:rPr kumimoji="1" lang="ja-JP" altLang="en-US" sz="3800" dirty="0"/>
              <a:t>　</a:t>
            </a:r>
            <a:r>
              <a:rPr kumimoji="1" lang="ja-JP" altLang="en-US" sz="3800" dirty="0" smtClean="0"/>
              <a:t>財政力指数：豊かさを示す。</a:t>
            </a:r>
            <a:r>
              <a:rPr lang="ja-JP" altLang="en-US" sz="3800" dirty="0" smtClean="0"/>
              <a:t>０．８７４（前回０．９０９）</a:t>
            </a:r>
            <a:endParaRPr lang="en-US" altLang="ja-JP" sz="3800" dirty="0" smtClean="0"/>
          </a:p>
          <a:p>
            <a:pPr marL="0" indent="0">
              <a:buNone/>
            </a:pPr>
            <a:r>
              <a:rPr kumimoji="1" lang="ja-JP" altLang="en-US" sz="3800" dirty="0"/>
              <a:t>　</a:t>
            </a:r>
            <a:r>
              <a:rPr kumimoji="1" lang="ja-JP" altLang="en-US" sz="3800" dirty="0" smtClean="0"/>
              <a:t>実質公債費比率：ローンの返済率。２．０％（前回２、０％）</a:t>
            </a:r>
            <a:endParaRPr kumimoji="1" lang="en-US" altLang="ja-JP" sz="3800" dirty="0" smtClean="0"/>
          </a:p>
          <a:p>
            <a:pPr marL="0" indent="0">
              <a:buNone/>
            </a:pPr>
            <a:r>
              <a:rPr lang="ja-JP" altLang="en-US" sz="3800" dirty="0"/>
              <a:t>　</a:t>
            </a:r>
            <a:r>
              <a:rPr lang="ja-JP" altLang="en-US" sz="3800" dirty="0" smtClean="0"/>
              <a:t>経常収支比率（対応のしやすさ）：９１．９％（前回８８．８％）</a:t>
            </a:r>
            <a:endParaRPr kumimoji="1" lang="en-US" altLang="ja-JP" sz="3800" dirty="0" smtClean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74110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45039" y="197700"/>
            <a:ext cx="4558048" cy="897004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２４年度の収入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4544430"/>
              </p:ext>
            </p:extLst>
          </p:nvPr>
        </p:nvGraphicFramePr>
        <p:xfrm>
          <a:off x="838200" y="1171977"/>
          <a:ext cx="10515600" cy="5004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477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44125" y="146184"/>
            <a:ext cx="4184561" cy="845489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２４年度の支出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809249"/>
              </p:ext>
            </p:extLst>
          </p:nvPr>
        </p:nvGraphicFramePr>
        <p:xfrm>
          <a:off x="838200" y="991673"/>
          <a:ext cx="10515600" cy="51852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6072388" y="1848766"/>
            <a:ext cx="14166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総務費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758725" y="3562786"/>
            <a:ext cx="15739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民生費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267459" y="5297042"/>
            <a:ext cx="16098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衛生費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31088" y="4270829"/>
            <a:ext cx="14939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chemeClr val="bg1"/>
                </a:solidFill>
              </a:rPr>
              <a:t>土木費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48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18516" y="0"/>
            <a:ext cx="6477000" cy="811369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小田原市役所を見学して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45017" y="1030310"/>
            <a:ext cx="10907332" cy="5827690"/>
          </a:xfrm>
        </p:spPr>
        <p:txBody>
          <a:bodyPr>
            <a:normAutofit lnSpcReduction="10000"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おだわら</a:t>
            </a:r>
            <a:r>
              <a:rPr kumimoji="1" lang="en-US" altLang="ja-JP" sz="3200" dirty="0" smtClean="0">
                <a:solidFill>
                  <a:srgbClr val="FF0000"/>
                </a:solidFill>
              </a:rPr>
              <a:t>TRY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プラン（平成２２年度総務大臣賞受賞）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市民参画による総合計画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 smtClean="0"/>
              <a:t>　地域の課題解決のために市民の力、地域の力を引き出す</a:t>
            </a:r>
            <a:endParaRPr kumimoji="1" lang="en-US" altLang="ja-JP" sz="3200" dirty="0" smtClean="0"/>
          </a:p>
          <a:p>
            <a:pPr marL="0" indent="0">
              <a:buNone/>
            </a:pPr>
            <a:r>
              <a:rPr lang="ja-JP" altLang="en-US" sz="3200" dirty="0" smtClean="0"/>
              <a:t>・</a:t>
            </a:r>
            <a:r>
              <a:rPr lang="ja-JP" altLang="en-US" sz="3200" dirty="0" smtClean="0">
                <a:solidFill>
                  <a:srgbClr val="FF0000"/>
                </a:solidFill>
              </a:rPr>
              <a:t>おだわら</a:t>
            </a:r>
            <a:r>
              <a:rPr lang="en-US" altLang="ja-JP" sz="3200" dirty="0" smtClean="0">
                <a:solidFill>
                  <a:srgbClr val="FF0000"/>
                </a:solidFill>
              </a:rPr>
              <a:t>TRY</a:t>
            </a:r>
            <a:r>
              <a:rPr lang="ja-JP" altLang="en-US" sz="3200" dirty="0" smtClean="0">
                <a:solidFill>
                  <a:srgbClr val="FF0000"/>
                </a:solidFill>
              </a:rPr>
              <a:t>フォーラム（無作為抽出で選んだ人の意見）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オープニング（おだわらの魅力って何だろう）</a:t>
            </a:r>
            <a:endParaRPr lang="en-US" altLang="ja-JP" sz="3200" dirty="0" smtClean="0"/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エンディング（どんな小田原であれば住み続けたいと思うか）</a:t>
            </a:r>
            <a:endParaRPr lang="en-US" altLang="ja-JP" sz="3200" dirty="0" smtClean="0"/>
          </a:p>
          <a:p>
            <a:pPr marL="0" indent="0">
              <a:buNone/>
            </a:pPr>
            <a:r>
              <a:rPr kumimoji="1" lang="ja-JP" altLang="en-US" sz="3200" dirty="0" smtClean="0"/>
              <a:t>・</a:t>
            </a:r>
            <a:r>
              <a:rPr kumimoji="1" lang="ja-JP" altLang="en-US" sz="3200" dirty="0" smtClean="0">
                <a:solidFill>
                  <a:srgbClr val="FF0000"/>
                </a:solidFill>
              </a:rPr>
              <a:t>シナリオプランニング（行政のプロとしての意識改革）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組織の壁を越え、多くの職員が主体的に計画づくりに関わる</a:t>
            </a:r>
            <a:endParaRPr kumimoji="1" lang="en-US" altLang="ja-JP" sz="3200" dirty="0" smtClean="0"/>
          </a:p>
          <a:p>
            <a:pPr marL="0" indent="0">
              <a:buNone/>
            </a:pPr>
            <a:r>
              <a:rPr lang="ja-JP" altLang="en-US" sz="3200" dirty="0"/>
              <a:t>・</a:t>
            </a:r>
            <a:r>
              <a:rPr lang="ja-JP" altLang="en-US" sz="3200" dirty="0" smtClean="0">
                <a:solidFill>
                  <a:srgbClr val="FF0000"/>
                </a:solidFill>
              </a:rPr>
              <a:t>地域別計画（自治会連合会単位）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3200" dirty="0"/>
              <a:t>　</a:t>
            </a:r>
            <a:r>
              <a:rPr kumimoji="1" lang="ja-JP" altLang="en-US" sz="3200" dirty="0" smtClean="0"/>
              <a:t>市民自身が自分たちの町をどうしたいのか、自分たちのことは自分たちで考え決定していく</a:t>
            </a:r>
            <a:endParaRPr kumimoji="1" lang="en-US" altLang="ja-JP" sz="3200" dirty="0" smtClean="0"/>
          </a:p>
        </p:txBody>
      </p:sp>
    </p:spTree>
    <p:extLst>
      <p:ext uri="{BB962C8B-B14F-4D97-AF65-F5344CB8AC3E}">
        <p14:creationId xmlns:p14="http://schemas.microsoft.com/office/powerpoint/2010/main" val="147661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94267" y="133306"/>
            <a:ext cx="7262611" cy="884126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介護ロボット活用施設の研修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73805" y="1378038"/>
            <a:ext cx="10515600" cy="4404575"/>
          </a:xfrm>
        </p:spPr>
        <p:txBody>
          <a:bodyPr>
            <a:normAutofit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介護ロボットの区分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介護支援、自立支援、いやし型</a:t>
            </a:r>
            <a:endParaRPr lang="en-US" altLang="ja-JP" sz="3200" dirty="0" smtClean="0"/>
          </a:p>
          <a:p>
            <a:pPr marL="0" indent="0">
              <a:buNone/>
            </a:pPr>
            <a:r>
              <a:rPr kumimoji="1" lang="ja-JP" altLang="en-US" sz="3200" dirty="0" smtClean="0">
                <a:solidFill>
                  <a:srgbClr val="FF0000"/>
                </a:solidFill>
              </a:rPr>
              <a:t>・自立支援（リハビリと組み合わせて）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en-US" altLang="ja-JP" sz="3200" dirty="0" smtClean="0"/>
              <a:t>HAL</a:t>
            </a:r>
            <a:r>
              <a:rPr lang="ja-JP" altLang="en-US" sz="3200" dirty="0" err="1" smtClean="0"/>
              <a:t>、</a:t>
            </a:r>
            <a:r>
              <a:rPr kumimoji="1" lang="en-US" altLang="ja-JP" sz="3200" dirty="0" smtClean="0"/>
              <a:t>NESS</a:t>
            </a:r>
          </a:p>
          <a:p>
            <a:pPr marL="0" indent="0"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・いやし型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3200" dirty="0"/>
              <a:t>　</a:t>
            </a:r>
            <a:r>
              <a:rPr kumimoji="1" lang="ja-JP" altLang="en-US" sz="3200" dirty="0" smtClean="0"/>
              <a:t>パロ、</a:t>
            </a:r>
            <a:r>
              <a:rPr lang="ja-JP" altLang="en-US" sz="3200" dirty="0" smtClean="0"/>
              <a:t>パルロ</a:t>
            </a:r>
            <a:endParaRPr lang="en-US" altLang="ja-JP" sz="3200" dirty="0" smtClean="0"/>
          </a:p>
          <a:p>
            <a:pPr marL="0" indent="0">
              <a:buNone/>
            </a:pPr>
            <a:r>
              <a:rPr kumimoji="1" lang="ja-JP" altLang="en-US" sz="3200" dirty="0" smtClean="0">
                <a:solidFill>
                  <a:srgbClr val="FF0000"/>
                </a:solidFill>
              </a:rPr>
              <a:t>・人による介護が主だが、ロボットによる介護を活用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566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92" y="1712892"/>
            <a:ext cx="5443469" cy="4481848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848" y="1712892"/>
            <a:ext cx="5975797" cy="4481848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1854558" y="631065"/>
            <a:ext cx="29878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2060"/>
                </a:solidFill>
              </a:rPr>
              <a:t>パロ（いやし型）</a:t>
            </a:r>
            <a:endParaRPr kumimoji="1" lang="ja-JP" altLang="en-US" sz="3200" dirty="0">
              <a:solidFill>
                <a:srgbClr val="00206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877318" y="631064"/>
            <a:ext cx="3438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>
                <a:solidFill>
                  <a:srgbClr val="002060"/>
                </a:solidFill>
              </a:rPr>
              <a:t>パルロ（いやし型）</a:t>
            </a:r>
            <a:endParaRPr kumimoji="1" lang="ja-JP" alt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76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1236" y="1"/>
            <a:ext cx="7867918" cy="940158"/>
          </a:xfrm>
        </p:spPr>
        <p:txBody>
          <a:bodyPr/>
          <a:lstStyle/>
          <a:p>
            <a:r>
              <a:rPr lang="ja-JP" altLang="en-US" dirty="0" smtClean="0">
                <a:solidFill>
                  <a:srgbClr val="002060"/>
                </a:solidFill>
              </a:rPr>
              <a:t>特別養護老人ホームを訪問して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48048" y="940158"/>
            <a:ext cx="10515600" cy="5743977"/>
          </a:xfrm>
        </p:spPr>
        <p:txBody>
          <a:bodyPr>
            <a:normAutofit fontScale="92500" lnSpcReduction="10000"/>
          </a:bodyPr>
          <a:lstStyle/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訪問先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美谷苑、リバーサイド川島園、つつじ園</a:t>
            </a:r>
            <a:endParaRPr lang="en-US" altLang="ja-JP" sz="3200" dirty="0" smtClean="0"/>
          </a:p>
          <a:p>
            <a:pPr marL="0" indent="0">
              <a:buNone/>
            </a:pPr>
            <a:r>
              <a:rPr kumimoji="1" lang="ja-JP" altLang="en-US" sz="3200" dirty="0"/>
              <a:t>　</a:t>
            </a:r>
            <a:r>
              <a:rPr kumimoji="1" lang="ja-JP" altLang="en-US" sz="3200" dirty="0" smtClean="0"/>
              <a:t>カーサ・レスペート、ジョイフル各務原</a:t>
            </a:r>
            <a:endParaRPr kumimoji="1" lang="en-US" altLang="ja-JP" sz="3200" dirty="0" smtClean="0"/>
          </a:p>
          <a:p>
            <a:pPr marL="0" indent="0"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・介護に対する考え方が崩れてきている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・地域とのコミュニケーションが求められている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 smtClean="0">
                <a:solidFill>
                  <a:srgbClr val="FF0000"/>
                </a:solidFill>
              </a:rPr>
              <a:t>・施設間での情報交換が大切</a:t>
            </a:r>
            <a:endParaRPr lang="en-US" altLang="ja-JP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自立支援で要介護度が軽くなる</a:t>
            </a:r>
            <a:endParaRPr lang="en-US" altLang="ja-JP" sz="3200" dirty="0" smtClean="0"/>
          </a:p>
          <a:p>
            <a:pPr marL="0" indent="0">
              <a:buNone/>
            </a:pPr>
            <a:r>
              <a:rPr kumimoji="1" lang="ja-JP" altLang="en-US" sz="3200" dirty="0"/>
              <a:t>　</a:t>
            </a:r>
            <a:r>
              <a:rPr lang="ja-JP" altLang="en-US" sz="3200" dirty="0"/>
              <a:t>（</a:t>
            </a:r>
            <a:r>
              <a:rPr kumimoji="1" lang="ja-JP" altLang="en-US" sz="3200" dirty="0" smtClean="0"/>
              <a:t>車いすから歩行器へ、ソフト食から常食へ）</a:t>
            </a:r>
            <a:endParaRPr lang="en-US" altLang="ja-JP" sz="3200" dirty="0" smtClean="0"/>
          </a:p>
          <a:p>
            <a:pPr marL="0" indent="0">
              <a:buNone/>
            </a:pPr>
            <a:r>
              <a:rPr kumimoji="1" lang="ja-JP" altLang="en-US" sz="3200" dirty="0"/>
              <a:t>　</a:t>
            </a:r>
            <a:r>
              <a:rPr kumimoji="1" lang="ja-JP" altLang="en-US" sz="3200" dirty="0" smtClean="0"/>
              <a:t>介護ロボットを活用している施設あり</a:t>
            </a:r>
            <a:endParaRPr kumimoji="1" lang="en-US" altLang="ja-JP" sz="3200" dirty="0" smtClean="0"/>
          </a:p>
          <a:p>
            <a:pPr marL="0" indent="0">
              <a:buNone/>
            </a:pPr>
            <a:r>
              <a:rPr lang="ja-JP" altLang="en-US" sz="3200" dirty="0"/>
              <a:t>　</a:t>
            </a:r>
            <a:r>
              <a:rPr lang="ja-JP" altLang="en-US" sz="3200" dirty="0" smtClean="0"/>
              <a:t>託児所を併設している施設あり</a:t>
            </a:r>
            <a:endParaRPr lang="en-US" altLang="ja-JP" sz="3200" dirty="0" smtClean="0"/>
          </a:p>
          <a:p>
            <a:pPr marL="0" indent="0">
              <a:buNone/>
            </a:pPr>
            <a:r>
              <a:rPr kumimoji="1" lang="ja-JP" altLang="en-US" sz="3200" dirty="0" smtClean="0">
                <a:solidFill>
                  <a:srgbClr val="FF0000"/>
                </a:solidFill>
              </a:rPr>
              <a:t>・災害発生時の避難所として登録</a:t>
            </a:r>
            <a:endParaRPr kumimoji="1" lang="en-US" altLang="ja-JP" sz="32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87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117761" y="159063"/>
            <a:ext cx="5008808" cy="845489"/>
          </a:xfrm>
        </p:spPr>
        <p:txBody>
          <a:bodyPr/>
          <a:lstStyle/>
          <a:p>
            <a:r>
              <a:rPr kumimoji="1" lang="ja-JP" altLang="en-US" dirty="0" smtClean="0">
                <a:solidFill>
                  <a:srgbClr val="002060"/>
                </a:solidFill>
              </a:rPr>
              <a:t>要望書・口頭要望</a:t>
            </a:r>
            <a:endParaRPr kumimoji="1" lang="ja-JP" altLang="en-US" dirty="0">
              <a:solidFill>
                <a:srgbClr val="00206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287886"/>
            <a:ext cx="10515600" cy="4172755"/>
          </a:xfrm>
        </p:spPr>
        <p:txBody>
          <a:bodyPr/>
          <a:lstStyle/>
          <a:p>
            <a:r>
              <a:rPr lang="ja-JP" altLang="en-US" sz="3200" dirty="0" smtClean="0"/>
              <a:t>ユーエス通り：カーブミラーの設置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不動ケ丘：側溝のフタ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雄飛公園：遊具の増し締め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雄飛６町内：交差点標示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学びの森：時計の設置</a:t>
            </a:r>
            <a:endParaRPr lang="en-US" altLang="ja-JP" sz="3200" dirty="0" smtClean="0"/>
          </a:p>
          <a:p>
            <a:r>
              <a:rPr kumimoji="1" lang="ja-JP" altLang="en-US" sz="3200" dirty="0" smtClean="0"/>
              <a:t>雄飛８町内、９町内の階段の補修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瞑想の森、フェンス沿いの草木の伐採</a:t>
            </a:r>
            <a:endParaRPr kumimoji="1" lang="ja-JP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07389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155</Words>
  <Application>Microsoft Office PowerPoint</Application>
  <PresentationFormat>ワイド画面</PresentationFormat>
  <Paragraphs>75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Arial</vt:lpstr>
      <vt:lpstr>Calibri</vt:lpstr>
      <vt:lpstr>Calibri Light</vt:lpstr>
      <vt:lpstr>Office テーマ</vt:lpstr>
      <vt:lpstr>第3回市政報告会</vt:lpstr>
      <vt:lpstr>平成２４年度決算状況</vt:lpstr>
      <vt:lpstr>２４年度の収入</vt:lpstr>
      <vt:lpstr>２４年度の支出</vt:lpstr>
      <vt:lpstr>小田原市役所を見学して</vt:lpstr>
      <vt:lpstr>介護ロボット活用施設の研修</vt:lpstr>
      <vt:lpstr>PowerPoint プレゼンテーション</vt:lpstr>
      <vt:lpstr>特別養護老人ホームを訪問して</vt:lpstr>
      <vt:lpstr>要望書・口頭要望</vt:lpstr>
      <vt:lpstr>意見交換</vt:lpstr>
      <vt:lpstr>１２月議会の予定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第3回市政報告会</dc:title>
  <dc:creator>hiromitsu</dc:creator>
  <cp:lastModifiedBy>坂澤 博光</cp:lastModifiedBy>
  <cp:revision>36</cp:revision>
  <dcterms:created xsi:type="dcterms:W3CDTF">2013-10-16T10:26:16Z</dcterms:created>
  <dcterms:modified xsi:type="dcterms:W3CDTF">2020-05-05T23:09:58Z</dcterms:modified>
</cp:coreProperties>
</file>