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3" r:id="rId8"/>
    <p:sldId id="281" r:id="rId9"/>
    <p:sldId id="273" r:id="rId10"/>
    <p:sldId id="274" r:id="rId11"/>
    <p:sldId id="275" r:id="rId12"/>
    <p:sldId id="278" r:id="rId13"/>
    <p:sldId id="280" r:id="rId14"/>
    <p:sldId id="282" r:id="rId15"/>
    <p:sldId id="283" r:id="rId16"/>
    <p:sldId id="284" r:id="rId17"/>
    <p:sldId id="264" r:id="rId18"/>
    <p:sldId id="265" r:id="rId19"/>
    <p:sldId id="266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財政力指数!$A$4</c:f>
              <c:strCache>
                <c:ptCount val="1"/>
                <c:pt idx="0">
                  <c:v>各務原市</c:v>
                </c:pt>
              </c:strCache>
            </c:strRef>
          </c:tx>
          <c:spPr>
            <a:ln w="22225" cap="rnd" cmpd="sng" algn="ctr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(日本語用のフォントを使用)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財政力指数!$B$3:$F$3</c:f>
              <c:strCache>
                <c:ptCount val="5"/>
                <c:pt idx="0">
                  <c:v>H20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</c:strCache>
            </c:strRef>
          </c:cat>
          <c:val>
            <c:numRef>
              <c:f>財政力指数!$B$4:$F$4</c:f>
              <c:numCache>
                <c:formatCode>General</c:formatCode>
                <c:ptCount val="5"/>
                <c:pt idx="0">
                  <c:v>1.01</c:v>
                </c:pt>
                <c:pt idx="1">
                  <c:v>1.01</c:v>
                </c:pt>
                <c:pt idx="2">
                  <c:v>0.96</c:v>
                </c:pt>
                <c:pt idx="3">
                  <c:v>0.91</c:v>
                </c:pt>
                <c:pt idx="4">
                  <c:v>0.87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財政力指数!$A$5</c:f>
              <c:strCache>
                <c:ptCount val="1"/>
                <c:pt idx="0">
                  <c:v>類似団体</c:v>
                </c:pt>
              </c:strCache>
            </c:strRef>
          </c:tx>
          <c:spPr>
            <a:ln w="222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(日本語用のフォントを使用)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財政力指数!$B$3:$F$3</c:f>
              <c:strCache>
                <c:ptCount val="5"/>
                <c:pt idx="0">
                  <c:v>H20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</c:strCache>
            </c:strRef>
          </c:cat>
          <c:val>
            <c:numRef>
              <c:f>財政力指数!$B$5:$F$5</c:f>
              <c:numCache>
                <c:formatCode>General</c:formatCode>
                <c:ptCount val="5"/>
                <c:pt idx="0">
                  <c:v>1.01</c:v>
                </c:pt>
                <c:pt idx="1">
                  <c:v>0.98</c:v>
                </c:pt>
                <c:pt idx="2">
                  <c:v>0.93</c:v>
                </c:pt>
                <c:pt idx="3">
                  <c:v>0.77</c:v>
                </c:pt>
                <c:pt idx="4">
                  <c:v>0.74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8771760"/>
        <c:axId val="518775288"/>
      </c:lineChart>
      <c:catAx>
        <c:axId val="51877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(日本語用のフォントを使用)"/>
                <a:ea typeface="+mn-ea"/>
                <a:cs typeface="+mn-cs"/>
              </a:defRPr>
            </a:pPr>
            <a:endParaRPr lang="ja-JP"/>
          </a:p>
        </c:txPr>
        <c:crossAx val="518775288"/>
        <c:crosses val="autoZero"/>
        <c:auto val="1"/>
        <c:lblAlgn val="ctr"/>
        <c:lblOffset val="100"/>
        <c:noMultiLvlLbl val="0"/>
      </c:catAx>
      <c:valAx>
        <c:axId val="518775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(日本語用のフォントを使用)"/>
                <a:ea typeface="+mn-ea"/>
                <a:cs typeface="+mn-cs"/>
              </a:defRPr>
            </a:pPr>
            <a:endParaRPr lang="ja-JP"/>
          </a:p>
        </c:txPr>
        <c:crossAx val="51877176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(日本語用のフォントを使用)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 sz="1100" baseline="0">
          <a:latin typeface="(日本語用のフォントを使用)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経常収支比率!$A$4</c:f>
              <c:strCache>
                <c:ptCount val="1"/>
                <c:pt idx="0">
                  <c:v>各務原市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経常収支比率!$B$3:$F$3</c:f>
              <c:strCache>
                <c:ptCount val="5"/>
                <c:pt idx="0">
                  <c:v>Ｈ20</c:v>
                </c:pt>
                <c:pt idx="1">
                  <c:v>Ｈ21</c:v>
                </c:pt>
                <c:pt idx="2">
                  <c:v>Ｈ22</c:v>
                </c:pt>
                <c:pt idx="3">
                  <c:v>Ｈ23</c:v>
                </c:pt>
                <c:pt idx="4">
                  <c:v>Ｈ24</c:v>
                </c:pt>
              </c:strCache>
            </c:strRef>
          </c:cat>
          <c:val>
            <c:numRef>
              <c:f>経常収支比率!$B$4:$F$4</c:f>
              <c:numCache>
                <c:formatCode>General</c:formatCode>
                <c:ptCount val="5"/>
                <c:pt idx="0">
                  <c:v>85.9</c:v>
                </c:pt>
                <c:pt idx="1">
                  <c:v>86.6</c:v>
                </c:pt>
                <c:pt idx="2">
                  <c:v>88.6</c:v>
                </c:pt>
                <c:pt idx="3">
                  <c:v>88.8</c:v>
                </c:pt>
                <c:pt idx="4">
                  <c:v>91.9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経常収支比率!$A$5</c:f>
              <c:strCache>
                <c:ptCount val="1"/>
                <c:pt idx="0">
                  <c:v>類似団体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経常収支比率!$B$3:$F$3</c:f>
              <c:strCache>
                <c:ptCount val="5"/>
                <c:pt idx="0">
                  <c:v>Ｈ20</c:v>
                </c:pt>
                <c:pt idx="1">
                  <c:v>Ｈ21</c:v>
                </c:pt>
                <c:pt idx="2">
                  <c:v>Ｈ22</c:v>
                </c:pt>
                <c:pt idx="3">
                  <c:v>Ｈ23</c:v>
                </c:pt>
                <c:pt idx="4">
                  <c:v>Ｈ24</c:v>
                </c:pt>
              </c:strCache>
            </c:strRef>
          </c:cat>
          <c:val>
            <c:numRef>
              <c:f>経常収支比率!$B$5:$F$5</c:f>
              <c:numCache>
                <c:formatCode>General</c:formatCode>
                <c:ptCount val="5"/>
                <c:pt idx="0">
                  <c:v>88.7</c:v>
                </c:pt>
                <c:pt idx="1">
                  <c:v>91.1</c:v>
                </c:pt>
                <c:pt idx="2">
                  <c:v>88.5</c:v>
                </c:pt>
                <c:pt idx="3">
                  <c:v>89.9</c:v>
                </c:pt>
                <c:pt idx="4">
                  <c:v>90.3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518772544"/>
        <c:axId val="518770976"/>
      </c:lineChart>
      <c:catAx>
        <c:axId val="51877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770976"/>
        <c:crosses val="autoZero"/>
        <c:auto val="1"/>
        <c:lblAlgn val="ctr"/>
        <c:lblOffset val="100"/>
        <c:noMultiLvlLbl val="0"/>
      </c:catAx>
      <c:valAx>
        <c:axId val="51877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77254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人件費・物件費!$A$3</c:f>
              <c:strCache>
                <c:ptCount val="1"/>
                <c:pt idx="0">
                  <c:v>各務原市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人件費・物件費!$B$2:$F$2</c:f>
              <c:strCache>
                <c:ptCount val="5"/>
                <c:pt idx="0">
                  <c:v>Ｈ20</c:v>
                </c:pt>
                <c:pt idx="1">
                  <c:v>Ｈ21</c:v>
                </c:pt>
                <c:pt idx="2">
                  <c:v>Ｈ22</c:v>
                </c:pt>
                <c:pt idx="3">
                  <c:v>Ｈ23</c:v>
                </c:pt>
                <c:pt idx="4">
                  <c:v>Ｈ24</c:v>
                </c:pt>
              </c:strCache>
            </c:strRef>
          </c:cat>
          <c:val>
            <c:numRef>
              <c:f>人件費・物件費!$B$3:$F$3</c:f>
              <c:numCache>
                <c:formatCode>#,##0</c:formatCode>
                <c:ptCount val="5"/>
                <c:pt idx="0">
                  <c:v>96000</c:v>
                </c:pt>
                <c:pt idx="1">
                  <c:v>93000</c:v>
                </c:pt>
                <c:pt idx="2">
                  <c:v>92000</c:v>
                </c:pt>
                <c:pt idx="3">
                  <c:v>94000</c:v>
                </c:pt>
                <c:pt idx="4">
                  <c:v>89000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人件費・物件費!$A$4</c:f>
              <c:strCache>
                <c:ptCount val="1"/>
                <c:pt idx="0">
                  <c:v>類似団体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人件費・物件費!$B$2:$F$2</c:f>
              <c:strCache>
                <c:ptCount val="5"/>
                <c:pt idx="0">
                  <c:v>Ｈ20</c:v>
                </c:pt>
                <c:pt idx="1">
                  <c:v>Ｈ21</c:v>
                </c:pt>
                <c:pt idx="2">
                  <c:v>Ｈ22</c:v>
                </c:pt>
                <c:pt idx="3">
                  <c:v>Ｈ23</c:v>
                </c:pt>
                <c:pt idx="4">
                  <c:v>Ｈ24</c:v>
                </c:pt>
              </c:strCache>
            </c:strRef>
          </c:cat>
          <c:val>
            <c:numRef>
              <c:f>人件費・物件費!$B$4:$F$4</c:f>
              <c:numCache>
                <c:formatCode>#,##0</c:formatCode>
                <c:ptCount val="5"/>
                <c:pt idx="0">
                  <c:v>103000</c:v>
                </c:pt>
                <c:pt idx="1">
                  <c:v>105000</c:v>
                </c:pt>
                <c:pt idx="2">
                  <c:v>104000</c:v>
                </c:pt>
                <c:pt idx="3">
                  <c:v>109000</c:v>
                </c:pt>
                <c:pt idx="4">
                  <c:v>106000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518773328"/>
        <c:axId val="518777640"/>
      </c:lineChart>
      <c:catAx>
        <c:axId val="51877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777640"/>
        <c:crosses val="autoZero"/>
        <c:auto val="1"/>
        <c:lblAlgn val="ctr"/>
        <c:lblOffset val="100"/>
        <c:noMultiLvlLbl val="0"/>
      </c:catAx>
      <c:valAx>
        <c:axId val="51877764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77332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実質公債費比率!$A$4</c:f>
              <c:strCache>
                <c:ptCount val="1"/>
                <c:pt idx="0">
                  <c:v>各務原市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実質公債費比率!$B$3:$F$3</c:f>
              <c:strCache>
                <c:ptCount val="5"/>
                <c:pt idx="0">
                  <c:v>Ｈ20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</c:strCache>
            </c:strRef>
          </c:cat>
          <c:val>
            <c:numRef>
              <c:f>実質公債費比率!$B$4:$F$4</c:f>
              <c:numCache>
                <c:formatCode>General</c:formatCode>
                <c:ptCount val="5"/>
                <c:pt idx="0">
                  <c:v>3.1</c:v>
                </c:pt>
                <c:pt idx="1">
                  <c:v>2.6</c:v>
                </c:pt>
                <c:pt idx="2">
                  <c:v>2.4</c:v>
                </c:pt>
                <c:pt idx="3" formatCode="0.0_ ">
                  <c:v>2</c:v>
                </c:pt>
                <c:pt idx="4" formatCode="0.0_ 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実質公債費比率!$A$5</c:f>
              <c:strCache>
                <c:ptCount val="1"/>
                <c:pt idx="0">
                  <c:v>類似団体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実質公債費比率!$B$3:$F$3</c:f>
              <c:strCache>
                <c:ptCount val="5"/>
                <c:pt idx="0">
                  <c:v>Ｈ20</c:v>
                </c:pt>
                <c:pt idx="1">
                  <c:v>H21</c:v>
                </c:pt>
                <c:pt idx="2">
                  <c:v>H22</c:v>
                </c:pt>
                <c:pt idx="3">
                  <c:v>H23</c:v>
                </c:pt>
                <c:pt idx="4">
                  <c:v>H24</c:v>
                </c:pt>
              </c:strCache>
            </c:strRef>
          </c:cat>
          <c:val>
            <c:numRef>
              <c:f>実質公債費比率!$B$5:$F$5</c:f>
              <c:numCache>
                <c:formatCode>General</c:formatCode>
                <c:ptCount val="5"/>
                <c:pt idx="0">
                  <c:v>8.9</c:v>
                </c:pt>
                <c:pt idx="1">
                  <c:v>8.9</c:v>
                </c:pt>
                <c:pt idx="2">
                  <c:v>8.1999999999999993</c:v>
                </c:pt>
                <c:pt idx="3">
                  <c:v>9.3000000000000007</c:v>
                </c:pt>
                <c:pt idx="4">
                  <c:v>8.5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518772936"/>
        <c:axId val="518773720"/>
      </c:lineChart>
      <c:catAx>
        <c:axId val="51877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773720"/>
        <c:crosses val="autoZero"/>
        <c:auto val="1"/>
        <c:lblAlgn val="ctr"/>
        <c:lblOffset val="100"/>
        <c:noMultiLvlLbl val="0"/>
      </c:catAx>
      <c:valAx>
        <c:axId val="518773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8772936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第６回市政報告会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0529" y="4336135"/>
            <a:ext cx="4606344" cy="1510873"/>
          </a:xfrm>
        </p:spPr>
        <p:txBody>
          <a:bodyPr/>
          <a:lstStyle/>
          <a:p>
            <a:r>
              <a:rPr kumimoji="1" lang="ja-JP" altLang="en-US" sz="3600" dirty="0" smtClean="0"/>
              <a:t>平成２６年８月３日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24573" y="136705"/>
            <a:ext cx="2767242" cy="858991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一般質問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722" y="1275290"/>
            <a:ext cx="11991278" cy="403412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携帯、スマホやゲーム機を使用する際のルールづくり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・質問の主旨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sz="3600" dirty="0" smtClean="0"/>
              <a:t>有害サイトアクセスによる被害、いじめ、生活習慣の乱れ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・答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家庭におけるルールづくりを基本（ＰＴＡと講習会を）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青少年育成条例（フィルタリングの義務化）の徹底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642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5461" y="0"/>
            <a:ext cx="2756061" cy="102122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一般質問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8206" y="1238865"/>
            <a:ext cx="1141525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民生委員候補者の不足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・質問の主旨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地域で民生員候補者が少なく、選出に苦慮している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・答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民生委員改選時：１１名不足（６月現在７名不足）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新たな民生委員候補者の選任に努める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近隣の民生委員の協力を得ながら対応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965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34902" y="231566"/>
            <a:ext cx="7214838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市の決算書を読み解くために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3550" y="1557129"/>
            <a:ext cx="10569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決算カードと財政状況資料集：総務省のホームページ</a:t>
            </a:r>
            <a:endParaRPr kumimoji="1" lang="ja-JP" altLang="en-US" sz="3600" b="1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5488072" y="2203460"/>
            <a:ext cx="0" cy="7086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50978" y="2998746"/>
            <a:ext cx="110413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年度の金額</a:t>
            </a:r>
            <a:r>
              <a:rPr kumimoji="1" lang="ja-JP" altLang="en-US" sz="3600" dirty="0" smtClean="0"/>
              <a:t>と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財政指標（財政の状況を表す）</a:t>
            </a:r>
            <a:r>
              <a:rPr kumimoji="1" lang="ja-JP" altLang="en-US" sz="3600" dirty="0" smtClean="0"/>
              <a:t>を見る</a:t>
            </a:r>
            <a:endParaRPr kumimoji="1" lang="en-US" altLang="ja-JP" sz="3600" dirty="0" smtClean="0"/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財政指標の数年間の動き</a:t>
            </a:r>
            <a:r>
              <a:rPr lang="ja-JP" altLang="en-US" sz="3600" dirty="0" smtClean="0"/>
              <a:t>を見る：最低５年間は必要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似ている自治体と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比べる</a:t>
            </a:r>
            <a:r>
              <a:rPr kumimoji="1" lang="ja-JP" altLang="en-US" sz="3600" dirty="0" smtClean="0"/>
              <a:t>：人口と産業構造（類似団体）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53453" y="5707058"/>
            <a:ext cx="7337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財政白書の作成（市民、議員、行政）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5488072" y="4875735"/>
            <a:ext cx="0" cy="7086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70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90020" y="379874"/>
            <a:ext cx="6798946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財政力指数：税収の豊かさ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554283"/>
              </p:ext>
            </p:extLst>
          </p:nvPr>
        </p:nvGraphicFramePr>
        <p:xfrm>
          <a:off x="1795346" y="1884322"/>
          <a:ext cx="6620109" cy="433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12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93180" y="602165"/>
            <a:ext cx="8245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</a:rPr>
              <a:t>経常収支比率：使えるお金の余裕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319839"/>
              </p:ext>
            </p:extLst>
          </p:nvPr>
        </p:nvGraphicFramePr>
        <p:xfrm>
          <a:off x="1839951" y="1728439"/>
          <a:ext cx="7460166" cy="4282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14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50381" y="334537"/>
            <a:ext cx="8218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</a:rPr>
              <a:t>人件費・物件費（人口一人当たり）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402912"/>
              </p:ext>
            </p:extLst>
          </p:nvPr>
        </p:nvGraphicFramePr>
        <p:xfrm>
          <a:off x="1561171" y="1390532"/>
          <a:ext cx="7805853" cy="4921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6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06855" y="538856"/>
            <a:ext cx="8023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</a:rPr>
              <a:t>実質公債費比率：ローン返済率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141624"/>
              </p:ext>
            </p:extLst>
          </p:nvPr>
        </p:nvGraphicFramePr>
        <p:xfrm>
          <a:off x="1326995" y="1661532"/>
          <a:ext cx="7515922" cy="486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68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17761" y="159063"/>
            <a:ext cx="5008808" cy="845489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要望書・口頭要望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65605" y="1972979"/>
            <a:ext cx="10235845" cy="3245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・那加巾下町に公園を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・「しまむら」近くの横断歩道から車が見えにくい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・「アピタ」周辺歩道のでこぼこを直して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・雄飛</a:t>
            </a:r>
            <a:r>
              <a:rPr lang="ja-JP" altLang="en-US" sz="3600" dirty="0" smtClean="0"/>
              <a:t>８町内横道路のでこぼこ直して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・小中生のレゴロボット世界大会出場者に援助を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38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3840" y="518425"/>
            <a:ext cx="2831864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意見交換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32148" y="2675631"/>
            <a:ext cx="8006471" cy="775907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疑問やお困りのことがあればどうぞ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13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９</a:t>
            </a:r>
            <a:r>
              <a:rPr kumimoji="1" lang="ja-JP" altLang="en-US" dirty="0" smtClean="0">
                <a:solidFill>
                  <a:srgbClr val="002060"/>
                </a:solidFill>
              </a:rPr>
              <a:t>月議会の予定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/>
              <a:t>９</a:t>
            </a:r>
            <a:r>
              <a:rPr lang="ja-JP" altLang="en-US" sz="3900" dirty="0" smtClean="0"/>
              <a:t>月２日（火）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・質疑、一般質問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９月１６日（火）、１７日（水）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民生消防：１９日（金）、経済教育：２２日（月）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建設水道：２４日（水）、総務：２５日（木）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９月３０日（火）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5795" y="107548"/>
            <a:ext cx="4042893" cy="897004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２６年６月議会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07940" y="1628078"/>
            <a:ext cx="680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市長による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告示</a:t>
            </a:r>
            <a:r>
              <a:rPr kumimoji="1" lang="ja-JP" altLang="en-US" sz="3600" dirty="0" smtClean="0"/>
              <a:t>：２６年５月３０日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9883" y="2865863"/>
            <a:ext cx="771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議会運営委員会</a:t>
            </a:r>
            <a:r>
              <a:rPr kumimoji="1" lang="ja-JP" altLang="en-US" sz="3600" dirty="0" smtClean="0"/>
              <a:t>の開催：２６年６月２日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07939" y="4081346"/>
            <a:ext cx="86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議長から定例議会の</a:t>
            </a:r>
            <a:r>
              <a:rPr lang="ja-JP" altLang="en-US" sz="3600" dirty="0" smtClean="0">
                <a:solidFill>
                  <a:srgbClr val="FF0000"/>
                </a:solidFill>
              </a:rPr>
              <a:t>招集</a:t>
            </a:r>
            <a:r>
              <a:rPr lang="ja-JP" altLang="en-US" sz="3600" dirty="0" smtClean="0"/>
              <a:t>：２６年６月６日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741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27998" y="41261"/>
            <a:ext cx="2530724" cy="897004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６月議会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38866" y="1126274"/>
            <a:ext cx="9913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開会：６月６日（金）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議案の提示、提案理由説明、各委員会への付託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38866" y="2653990"/>
            <a:ext cx="9456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質疑、一般質問：１８日（水）、１９日（木）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38865" y="3627708"/>
            <a:ext cx="9913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各委員会審査：２３日（月）、２４日（火）、２５日（水）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細部にわたる審査、委員会としての意見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38865" y="5155424"/>
            <a:ext cx="9021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閉会：２７日（金）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各委員長報告、質疑、討論、採決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947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7852" y="180493"/>
            <a:ext cx="7902999" cy="999484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２６年度一般会計補正予算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72388" y="1848766"/>
            <a:ext cx="1416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総務費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67459" y="5297042"/>
            <a:ext cx="1609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衛生費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49784" y="2536573"/>
            <a:ext cx="24785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土木費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06137" y="1145569"/>
            <a:ext cx="8452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約</a:t>
            </a:r>
            <a:r>
              <a:rPr kumimoji="1" lang="ja-JP" altLang="en-US" sz="3600" dirty="0" smtClean="0"/>
              <a:t>３億５千万円の増額：補助金や交付金の確定による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3573" y="2536573"/>
            <a:ext cx="116976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・まちづくり活動助成費の増額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・税番号制導入に伴う住民基本台帳システム改修費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・鵜沼市民サービスセンター建替用地買収ほか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・子育て支援情報を地元情報誌に掲載（タントン１ページ）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・日本ライン鵜沼の森展望台の屋根の補修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・鵜沼第３、川島小学校の給水設備更新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・鵜沼第２、綾南小学校の冷房設備整備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5048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67097" y="0"/>
            <a:ext cx="2812129" cy="811369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条例改正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97452" y="1056068"/>
            <a:ext cx="5013413" cy="1288926"/>
          </a:xfrm>
        </p:spPr>
        <p:txBody>
          <a:bodyPr>
            <a:normAutofit/>
          </a:bodyPr>
          <a:lstStyle/>
          <a:p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/>
              <a:t>　</a:t>
            </a:r>
            <a:endParaRPr lang="en-US" altLang="ja-JP" sz="3200" dirty="0" smtClean="0"/>
          </a:p>
          <a:p>
            <a:pPr marL="0" indent="0">
              <a:buNone/>
            </a:pPr>
            <a:endParaRPr kumimoji="1" lang="en-US" altLang="ja-JP" sz="3200" dirty="0" smtClean="0"/>
          </a:p>
        </p:txBody>
      </p:sp>
      <p:sp>
        <p:nvSpPr>
          <p:cNvPr id="5" name="右矢印 4"/>
          <p:cNvSpPr/>
          <p:nvPr/>
        </p:nvSpPr>
        <p:spPr>
          <a:xfrm>
            <a:off x="4949252" y="4415862"/>
            <a:ext cx="1064290" cy="347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26633" y="1148576"/>
            <a:ext cx="10047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法人税率</a:t>
            </a:r>
            <a:r>
              <a:rPr kumimoji="1" lang="ja-JP" altLang="en-US" sz="3600" dirty="0" smtClean="0"/>
              <a:t>の改正：地方税法の改正による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96165" y="2092558"/>
            <a:ext cx="2074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１２、１％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7095" y="2114336"/>
            <a:ext cx="2074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１４、７％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26633" y="2956188"/>
            <a:ext cx="1024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軽自動車税など</a:t>
            </a:r>
            <a:r>
              <a:rPr kumimoji="1" lang="ja-JP" altLang="en-US" sz="3600" dirty="0" smtClean="0"/>
              <a:t>の改正（地方税法の改正による）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31191" y="3663546"/>
            <a:ext cx="3947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バイク（５０ｃｃ以下）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59134" y="4282630"/>
            <a:ext cx="2230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０００円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90371" y="4160181"/>
            <a:ext cx="2230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２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０００円</a:t>
            </a:r>
            <a:endParaRPr kumimoji="1" lang="ja-JP" altLang="en-US" sz="3600" dirty="0"/>
          </a:p>
        </p:txBody>
      </p:sp>
      <p:sp>
        <p:nvSpPr>
          <p:cNvPr id="12" name="右矢印 11"/>
          <p:cNvSpPr/>
          <p:nvPr/>
        </p:nvSpPr>
        <p:spPr>
          <a:xfrm>
            <a:off x="4949252" y="2302653"/>
            <a:ext cx="1064290" cy="347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61532" y="5140931"/>
            <a:ext cx="4149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軽自動車（自家用）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59134" y="5863091"/>
            <a:ext cx="2609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７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２００円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96165" y="5787702"/>
            <a:ext cx="2580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１０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８００円</a:t>
            </a:r>
            <a:endParaRPr kumimoji="1" lang="ja-JP" altLang="en-US" sz="3600" dirty="0"/>
          </a:p>
        </p:txBody>
      </p:sp>
      <p:sp>
        <p:nvSpPr>
          <p:cNvPr id="16" name="右矢印 15"/>
          <p:cNvSpPr/>
          <p:nvPr/>
        </p:nvSpPr>
        <p:spPr>
          <a:xfrm>
            <a:off x="4949252" y="5936898"/>
            <a:ext cx="1064290" cy="347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6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03287" y="267629"/>
            <a:ext cx="2687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条例改正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28078" y="1528383"/>
            <a:ext cx="5954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・消防団の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退職報奨金</a:t>
            </a:r>
            <a:r>
              <a:rPr kumimoji="1" lang="ja-JP" altLang="en-US" sz="3600" dirty="0" smtClean="0"/>
              <a:t>の増額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61171" y="2899317"/>
            <a:ext cx="4873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火災予防</a:t>
            </a:r>
            <a:r>
              <a:rPr kumimoji="1" lang="ja-JP" altLang="en-US" sz="3600" dirty="0" smtClean="0"/>
              <a:t>条例の改正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68192" y="3640658"/>
            <a:ext cx="4226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１０万人以上または</a:t>
            </a:r>
            <a:r>
              <a:rPr lang="ja-JP" altLang="en-US" sz="3600" dirty="0" smtClean="0"/>
              <a:t>１００店舗以上の催し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（桜祭り、航空祭、</a:t>
            </a:r>
            <a:r>
              <a:rPr kumimoji="1" lang="ja-JP" altLang="en-US" sz="3600" dirty="0" err="1" smtClean="0"/>
              <a:t>おがせ</a:t>
            </a:r>
            <a:r>
              <a:rPr kumimoji="1" lang="ja-JP" altLang="en-US" sz="3600" dirty="0" smtClean="0"/>
              <a:t>池祭りなど）</a:t>
            </a:r>
            <a:endParaRPr kumimoji="1" lang="ja-JP" altLang="en-US" sz="3600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6352732" y="4647356"/>
            <a:ext cx="869795" cy="158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380755" y="3241719"/>
            <a:ext cx="34680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「指定催し」</a:t>
            </a:r>
            <a:r>
              <a:rPr kumimoji="1" lang="ja-JP" altLang="en-US" sz="3600" dirty="0" smtClean="0"/>
              <a:t>として消防長が管理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（防火管理者をおき、防火計画、実行を促す）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3299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71062" y="154546"/>
            <a:ext cx="5076526" cy="94015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工事請負契約の締結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06497" y="1271239"/>
            <a:ext cx="8954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勤労青少年グランドの陸上競技場整備：可決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一般競争入札（３億８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７００万円）</a:t>
            </a:r>
            <a:endParaRPr kumimoji="1" lang="ja-JP" altLang="en-US" sz="36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271062" y="3019538"/>
            <a:ext cx="3564635" cy="940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FF0000"/>
                </a:solidFill>
              </a:rPr>
              <a:t>財産の取得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06496" y="4125951"/>
            <a:ext cx="6456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はしご付消防自動車：可決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一般競争入札（１億８</a:t>
            </a:r>
            <a:r>
              <a:rPr lang="en-US" altLang="ja-JP" sz="3600" dirty="0" smtClean="0"/>
              <a:t>,</a:t>
            </a:r>
            <a:r>
              <a:rPr lang="ja-JP" altLang="en-US" sz="3600" dirty="0" smtClean="0"/>
              <a:t>０００万円）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2287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16" y="2174486"/>
            <a:ext cx="4952985" cy="357954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78" y="2174486"/>
            <a:ext cx="5133641" cy="357954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029522" y="122662"/>
            <a:ext cx="8341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</a:rPr>
              <a:t>ワールドカップお疲れ様でした。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58481" y="1073415"/>
            <a:ext cx="8723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日本人は、なんて素晴らしいんだろう！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871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0898" y="14748"/>
            <a:ext cx="4727038" cy="82949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スパークの一般質問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" y="1107132"/>
            <a:ext cx="12191999" cy="52936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3900" dirty="0" smtClean="0">
                <a:solidFill>
                  <a:srgbClr val="FF0000"/>
                </a:solidFill>
              </a:rPr>
              <a:t>　情報通信機器活用の方向性の議論を</a:t>
            </a:r>
            <a:endParaRPr kumimoji="1"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>
                <a:solidFill>
                  <a:srgbClr val="FF0000"/>
                </a:solidFill>
              </a:rPr>
              <a:t>・質問の主旨</a:t>
            </a:r>
            <a:endParaRPr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　</a:t>
            </a:r>
            <a:r>
              <a:rPr kumimoji="1" lang="ja-JP" altLang="en-US" sz="3900" dirty="0" smtClean="0"/>
              <a:t>効果的な活用法とそうでない活用法が明確でない</a:t>
            </a:r>
            <a:endParaRPr kumimoji="1"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　 「考える子に育てる」ためには、考えるプロセスが大切</a:t>
            </a:r>
            <a:endParaRPr kumimoji="1" lang="en-US" altLang="ja-JP" sz="39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  </a:t>
            </a:r>
            <a:r>
              <a:rPr lang="ja-JP" altLang="en-US" sz="3900" dirty="0" smtClean="0">
                <a:solidFill>
                  <a:srgbClr val="FF0000"/>
                </a:solidFill>
              </a:rPr>
              <a:t>・答</a:t>
            </a:r>
            <a:endParaRPr lang="en-US" altLang="ja-JP" sz="3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　</a:t>
            </a:r>
            <a:r>
              <a:rPr kumimoji="1" lang="ja-JP" altLang="en-US" sz="3900" dirty="0" smtClean="0"/>
              <a:t>教育情報化推進協議会、市教育委員会と各学校の担当者　</a:t>
            </a:r>
            <a:endParaRPr kumimoji="1"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　</a:t>
            </a:r>
            <a:r>
              <a:rPr kumimoji="1" lang="ja-JP" altLang="en-US" sz="3900" dirty="0" smtClean="0"/>
              <a:t>による情報担当者会を通して協議し、有効な活用に努める</a:t>
            </a:r>
            <a:endParaRPr kumimoji="1"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　 市のモデル事業を活用し確かな学力の定着を目指す</a:t>
            </a:r>
            <a:endParaRPr kumimoji="1" lang="en-US" altLang="ja-JP" sz="3900" dirty="0" smtClean="0"/>
          </a:p>
          <a:p>
            <a:pPr marL="0" indent="0">
              <a:buNone/>
            </a:pP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09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528</Words>
  <Application>Microsoft Office PowerPoint</Application>
  <PresentationFormat>ワイド画面</PresentationFormat>
  <Paragraphs>107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Office テーマ</vt:lpstr>
      <vt:lpstr>第６回市政報告会</vt:lpstr>
      <vt:lpstr>２６年６月議会</vt:lpstr>
      <vt:lpstr>６月議会</vt:lpstr>
      <vt:lpstr>２６年度一般会計補正予算</vt:lpstr>
      <vt:lpstr>条例改正</vt:lpstr>
      <vt:lpstr>PowerPoint プレゼンテーション</vt:lpstr>
      <vt:lpstr>工事請負契約の締結</vt:lpstr>
      <vt:lpstr>PowerPoint プレゼンテーション</vt:lpstr>
      <vt:lpstr>スパークの一般質問</vt:lpstr>
      <vt:lpstr>一般質問</vt:lpstr>
      <vt:lpstr>一般質問</vt:lpstr>
      <vt:lpstr>市の決算書を読み解くために</vt:lpstr>
      <vt:lpstr>財政力指数：税収の豊かさ</vt:lpstr>
      <vt:lpstr>PowerPoint プレゼンテーション</vt:lpstr>
      <vt:lpstr>PowerPoint プレゼンテーション</vt:lpstr>
      <vt:lpstr>PowerPoint プレゼンテーション</vt:lpstr>
      <vt:lpstr>要望書・口頭要望</vt:lpstr>
      <vt:lpstr>意見交換</vt:lpstr>
      <vt:lpstr>９月議会の予定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186</cp:revision>
  <dcterms:created xsi:type="dcterms:W3CDTF">2013-10-16T10:26:16Z</dcterms:created>
  <dcterms:modified xsi:type="dcterms:W3CDTF">2020-05-05T23:12:41Z</dcterms:modified>
</cp:coreProperties>
</file>