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9" r:id="rId4"/>
    <p:sldId id="288" r:id="rId5"/>
    <p:sldId id="302" r:id="rId6"/>
    <p:sldId id="303" r:id="rId7"/>
    <p:sldId id="304" r:id="rId8"/>
    <p:sldId id="298" r:id="rId9"/>
    <p:sldId id="291" r:id="rId10"/>
    <p:sldId id="260" r:id="rId11"/>
    <p:sldId id="305" r:id="rId12"/>
    <p:sldId id="300" r:id="rId13"/>
    <p:sldId id="296" r:id="rId14"/>
    <p:sldId id="273" r:id="rId15"/>
    <p:sldId id="292" r:id="rId16"/>
    <p:sldId id="287" r:id="rId17"/>
    <p:sldId id="299" r:id="rId18"/>
    <p:sldId id="301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Sheet1!$A$2:$A$10</c:f>
              <c:strCache>
                <c:ptCount val="9"/>
                <c:pt idx="0">
                  <c:v>市税</c:v>
                </c:pt>
                <c:pt idx="1">
                  <c:v>地方消費税</c:v>
                </c:pt>
                <c:pt idx="2">
                  <c:v>地方交付税</c:v>
                </c:pt>
                <c:pt idx="3">
                  <c:v>国庫支出金</c:v>
                </c:pt>
                <c:pt idx="4">
                  <c:v>県支出金</c:v>
                </c:pt>
                <c:pt idx="5">
                  <c:v>繰入金</c:v>
                </c:pt>
                <c:pt idx="6">
                  <c:v>繰越金</c:v>
                </c:pt>
                <c:pt idx="7">
                  <c:v>市債</c:v>
                </c:pt>
                <c:pt idx="8">
                  <c:v>その他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44.4</c:v>
                </c:pt>
                <c:pt idx="1">
                  <c:v>2.9</c:v>
                </c:pt>
                <c:pt idx="2">
                  <c:v>8.6</c:v>
                </c:pt>
                <c:pt idx="3">
                  <c:v>12.6</c:v>
                </c:pt>
                <c:pt idx="4">
                  <c:v>5.3</c:v>
                </c:pt>
                <c:pt idx="5">
                  <c:v>2.5</c:v>
                </c:pt>
                <c:pt idx="6">
                  <c:v>6.4</c:v>
                </c:pt>
                <c:pt idx="7">
                  <c:v>8.6</c:v>
                </c:pt>
                <c:pt idx="8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12647637795276"/>
          <c:y val="0.14735338710979426"/>
          <c:w val="0.18281102362204724"/>
          <c:h val="0.70119237812546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目的別支出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Sheet1!$A$2:$A$10</c:f>
              <c:strCache>
                <c:ptCount val="9"/>
                <c:pt idx="0">
                  <c:v>総務費</c:v>
                </c:pt>
                <c:pt idx="1">
                  <c:v>民生費</c:v>
                </c:pt>
                <c:pt idx="2">
                  <c:v>衛生費</c:v>
                </c:pt>
                <c:pt idx="3">
                  <c:v>土木費</c:v>
                </c:pt>
                <c:pt idx="4">
                  <c:v>消防費</c:v>
                </c:pt>
                <c:pt idx="5">
                  <c:v>教育費</c:v>
                </c:pt>
                <c:pt idx="6">
                  <c:v>公債費</c:v>
                </c:pt>
                <c:pt idx="7">
                  <c:v>諸支出金</c:v>
                </c:pt>
                <c:pt idx="8">
                  <c:v>その他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8.4</c:v>
                </c:pt>
                <c:pt idx="1">
                  <c:v>25.9</c:v>
                </c:pt>
                <c:pt idx="2">
                  <c:v>7.5</c:v>
                </c:pt>
                <c:pt idx="3">
                  <c:v>7.5</c:v>
                </c:pt>
                <c:pt idx="4">
                  <c:v>4.5</c:v>
                </c:pt>
                <c:pt idx="5">
                  <c:v>12.7</c:v>
                </c:pt>
                <c:pt idx="6">
                  <c:v>10.4</c:v>
                </c:pt>
                <c:pt idx="7">
                  <c:v>19.2</c:v>
                </c:pt>
                <c:pt idx="8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6638674142542"/>
          <c:y val="0.11330000124683617"/>
          <c:w val="0.19786806774608637"/>
          <c:h val="0.73525416435282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各務原市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２１年度</c:v>
                </c:pt>
                <c:pt idx="1">
                  <c:v>２２年度</c:v>
                </c:pt>
                <c:pt idx="2">
                  <c:v>２３年度</c:v>
                </c:pt>
                <c:pt idx="3">
                  <c:v>２４年度</c:v>
                </c:pt>
                <c:pt idx="4">
                  <c:v>２５年度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1.0900000000000001</c:v>
                </c:pt>
                <c:pt idx="1">
                  <c:v>0.96299999999999997</c:v>
                </c:pt>
                <c:pt idx="2">
                  <c:v>0.90900000000000003</c:v>
                </c:pt>
                <c:pt idx="3">
                  <c:v>0.874</c:v>
                </c:pt>
                <c:pt idx="4">
                  <c:v>0.86199999999999999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類似団体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２１年度</c:v>
                </c:pt>
                <c:pt idx="1">
                  <c:v>２２年度</c:v>
                </c:pt>
                <c:pt idx="2">
                  <c:v>２３年度</c:v>
                </c:pt>
                <c:pt idx="3">
                  <c:v>２４年度</c:v>
                </c:pt>
                <c:pt idx="4">
                  <c:v>２５年度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0.98</c:v>
                </c:pt>
                <c:pt idx="1">
                  <c:v>0.93</c:v>
                </c:pt>
                <c:pt idx="2">
                  <c:v>0.77</c:v>
                </c:pt>
                <c:pt idx="3">
                  <c:v>0.74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742360"/>
        <c:axId val="523745104"/>
      </c:lineChart>
      <c:catAx>
        <c:axId val="52374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3745104"/>
        <c:crosses val="autoZero"/>
        <c:auto val="1"/>
        <c:lblAlgn val="ctr"/>
        <c:lblOffset val="100"/>
        <c:noMultiLvlLbl val="0"/>
      </c:catAx>
      <c:valAx>
        <c:axId val="52374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374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各務原市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２１年度</c:v>
                </c:pt>
                <c:pt idx="1">
                  <c:v>２２年度</c:v>
                </c:pt>
                <c:pt idx="2">
                  <c:v>２３年度</c:v>
                </c:pt>
                <c:pt idx="3">
                  <c:v>２４年度</c:v>
                </c:pt>
                <c:pt idx="4">
                  <c:v>２５年度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86.6</c:v>
                </c:pt>
                <c:pt idx="1">
                  <c:v>88.6</c:v>
                </c:pt>
                <c:pt idx="2">
                  <c:v>88.8</c:v>
                </c:pt>
                <c:pt idx="3">
                  <c:v>91.9</c:v>
                </c:pt>
                <c:pt idx="4">
                  <c:v>83.1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類似団体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２１年度</c:v>
                </c:pt>
                <c:pt idx="1">
                  <c:v>２２年度</c:v>
                </c:pt>
                <c:pt idx="2">
                  <c:v>２３年度</c:v>
                </c:pt>
                <c:pt idx="3">
                  <c:v>２４年度</c:v>
                </c:pt>
                <c:pt idx="4">
                  <c:v>２５年度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91.1</c:v>
                </c:pt>
                <c:pt idx="1">
                  <c:v>88.5</c:v>
                </c:pt>
                <c:pt idx="2">
                  <c:v>89.9</c:v>
                </c:pt>
                <c:pt idx="3">
                  <c:v>90.3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745888"/>
        <c:axId val="523746280"/>
      </c:lineChart>
      <c:catAx>
        <c:axId val="5237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3746280"/>
        <c:crosses val="autoZero"/>
        <c:auto val="1"/>
        <c:lblAlgn val="ctr"/>
        <c:lblOffset val="100"/>
        <c:noMultiLvlLbl val="0"/>
      </c:catAx>
      <c:valAx>
        <c:axId val="52374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374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各務原市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２１年度</c:v>
                </c:pt>
                <c:pt idx="1">
                  <c:v>２２年度</c:v>
                </c:pt>
                <c:pt idx="2">
                  <c:v>２３年度</c:v>
                </c:pt>
                <c:pt idx="3">
                  <c:v>２４年度</c:v>
                </c:pt>
                <c:pt idx="4">
                  <c:v>２５年度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2.6</c:v>
                </c:pt>
                <c:pt idx="1">
                  <c:v>2.4</c:v>
                </c:pt>
                <c:pt idx="2">
                  <c:v>2</c:v>
                </c:pt>
                <c:pt idx="3">
                  <c:v>2</c:v>
                </c:pt>
                <c:pt idx="4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類似団体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２１年度</c:v>
                </c:pt>
                <c:pt idx="1">
                  <c:v>２２年度</c:v>
                </c:pt>
                <c:pt idx="2">
                  <c:v>２３年度</c:v>
                </c:pt>
                <c:pt idx="3">
                  <c:v>２４年度</c:v>
                </c:pt>
                <c:pt idx="4">
                  <c:v>２５年度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8.9</c:v>
                </c:pt>
                <c:pt idx="1">
                  <c:v>8.1999999999999993</c:v>
                </c:pt>
                <c:pt idx="2">
                  <c:v>9.3000000000000007</c:v>
                </c:pt>
                <c:pt idx="3">
                  <c:v>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743144"/>
        <c:axId val="523741968"/>
      </c:lineChart>
      <c:catAx>
        <c:axId val="52374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3741968"/>
        <c:crosses val="autoZero"/>
        <c:auto val="1"/>
        <c:lblAlgn val="ctr"/>
        <c:lblOffset val="100"/>
        <c:noMultiLvlLbl val="0"/>
      </c:catAx>
      <c:valAx>
        <c:axId val="52374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374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0.09657</cdr:x>
      <cdr:y>0.41538</cdr:y>
    </cdr:from>
    <cdr:to>
      <cdr:x>0.2</cdr:x>
      <cdr:y>0.49159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84943" y="2365979"/>
          <a:ext cx="840658" cy="434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0070C0"/>
              </a:solidFill>
            </a:rPr>
            <a:t>86.6</a:t>
          </a:r>
          <a:endParaRPr lang="ja-JP" altLang="en-US" sz="2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0.29798</cdr:x>
      <cdr:y>0.32517</cdr:y>
    </cdr:from>
    <cdr:to>
      <cdr:x>0.40141</cdr:x>
      <cdr:y>0.40138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2422014" y="1852120"/>
          <a:ext cx="840658" cy="43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0070C0"/>
              </a:solidFill>
            </a:rPr>
            <a:t>88.6</a:t>
          </a:r>
          <a:endParaRPr lang="ja-JP" altLang="en-US" sz="2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0.48125</cdr:x>
      <cdr:y>0.29616</cdr:y>
    </cdr:from>
    <cdr:to>
      <cdr:x>0.58468</cdr:x>
      <cdr:y>0.37237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911602" y="1686869"/>
          <a:ext cx="840658" cy="43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0070C0"/>
              </a:solidFill>
            </a:rPr>
            <a:t>88.8</a:t>
          </a:r>
          <a:endParaRPr lang="ja-JP" altLang="en-US" sz="2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0.65907</cdr:x>
      <cdr:y>0.06282</cdr:y>
    </cdr:from>
    <cdr:to>
      <cdr:x>0.7625</cdr:x>
      <cdr:y>0.13903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5356942" y="357804"/>
          <a:ext cx="840658" cy="43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0070C0"/>
              </a:solidFill>
            </a:rPr>
            <a:t>91.9</a:t>
          </a:r>
          <a:endParaRPr lang="ja-JP" altLang="en-US" sz="2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0.85504</cdr:x>
      <cdr:y>0.58022</cdr:y>
    </cdr:from>
    <cdr:to>
      <cdr:x>0.95847</cdr:x>
      <cdr:y>0.65643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6949768" y="3304866"/>
          <a:ext cx="840658" cy="434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0070C0"/>
              </a:solidFill>
            </a:rPr>
            <a:t>83.1</a:t>
          </a:r>
          <a:endParaRPr lang="ja-JP" altLang="en-US" sz="24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0.10202</cdr:x>
      <cdr:y>0.10882</cdr:y>
    </cdr:from>
    <cdr:to>
      <cdr:x>0.20544</cdr:x>
      <cdr:y>0.18503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829189" y="619844"/>
          <a:ext cx="840658" cy="43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FF0000"/>
              </a:solidFill>
            </a:rPr>
            <a:t>91.1</a:t>
          </a:r>
          <a:endParaRPr lang="ja-JP" altLang="en-US" sz="2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0.28891</cdr:x>
      <cdr:y>0.22002</cdr:y>
    </cdr:from>
    <cdr:to>
      <cdr:x>0.39234</cdr:x>
      <cdr:y>0.29623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2348273" y="1253200"/>
          <a:ext cx="840658" cy="434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FF0000"/>
              </a:solidFill>
            </a:rPr>
            <a:t>88.5</a:t>
          </a:r>
          <a:endParaRPr lang="ja-JP" altLang="en-US" sz="2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0.48201</cdr:x>
      <cdr:y>0.16558</cdr:y>
    </cdr:from>
    <cdr:to>
      <cdr:x>0.58543</cdr:x>
      <cdr:y>0.24179</cdr:y>
    </cdr:to>
    <cdr:sp macro="" textlink="">
      <cdr:nvSpPr>
        <cdr:cNvPr id="9" name="テキスト ボックス 8"/>
        <cdr:cNvSpPr txBox="1"/>
      </cdr:nvSpPr>
      <cdr:spPr>
        <a:xfrm xmlns:a="http://schemas.openxmlformats.org/drawingml/2006/main">
          <a:off x="3917745" y="943141"/>
          <a:ext cx="840658" cy="43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FF0000"/>
              </a:solidFill>
            </a:rPr>
            <a:t>89.9</a:t>
          </a:r>
          <a:endParaRPr lang="ja-JP" altLang="en-US" sz="2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0.65907</cdr:x>
      <cdr:y>0.22201</cdr:y>
    </cdr:from>
    <cdr:to>
      <cdr:x>0.7625</cdr:x>
      <cdr:y>0.29821</cdr:y>
    </cdr:to>
    <cdr:sp macro="" textlink="">
      <cdr:nvSpPr>
        <cdr:cNvPr id="10" name="テキスト ボックス 9"/>
        <cdr:cNvSpPr txBox="1"/>
      </cdr:nvSpPr>
      <cdr:spPr>
        <a:xfrm xmlns:a="http://schemas.openxmlformats.org/drawingml/2006/main">
          <a:off x="5356942" y="1264516"/>
          <a:ext cx="840658" cy="43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>
              <a:solidFill>
                <a:srgbClr val="FF0000"/>
              </a:solidFill>
            </a:rPr>
            <a:t>90.3</a:t>
          </a:r>
          <a:endParaRPr lang="ja-JP" altLang="en-US" sz="24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0.11472</cdr:x>
      <cdr:y>0.16114</cdr:y>
    </cdr:from>
    <cdr:to>
      <cdr:x>0.20181</cdr:x>
      <cdr:y>0.22918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932426" y="873160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8.9</a:t>
          </a:r>
          <a:endParaRPr lang="ja-JP" altLang="en-US" sz="2400" dirty="0"/>
        </a:p>
      </cdr:txBody>
    </cdr:sp>
  </cdr:relSizeAnchor>
  <cdr:relSizeAnchor xmlns:cdr="http://schemas.openxmlformats.org/drawingml/2006/chartDrawing">
    <cdr:from>
      <cdr:x>0.28891</cdr:x>
      <cdr:y>0.18564</cdr:y>
    </cdr:from>
    <cdr:to>
      <cdr:x>0.37601</cdr:x>
      <cdr:y>0.25368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2348272" y="1005896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8.2</a:t>
          </a:r>
        </a:p>
        <a:p xmlns:a="http://schemas.openxmlformats.org/drawingml/2006/main">
          <a:endParaRPr lang="ja-JP" altLang="en-US" sz="2400" dirty="0"/>
        </a:p>
      </cdr:txBody>
    </cdr:sp>
  </cdr:relSizeAnchor>
  <cdr:relSizeAnchor xmlns:cdr="http://schemas.openxmlformats.org/drawingml/2006/chartDrawing">
    <cdr:from>
      <cdr:x>0.46855</cdr:x>
      <cdr:y>0.11215</cdr:y>
    </cdr:from>
    <cdr:to>
      <cdr:x>0.57198</cdr:x>
      <cdr:y>0.18019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808361" y="607689"/>
          <a:ext cx="840657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9.3</a:t>
          </a:r>
        </a:p>
        <a:p xmlns:a="http://schemas.openxmlformats.org/drawingml/2006/main">
          <a:endParaRPr lang="en-US" altLang="ja-JP" sz="2400" dirty="0" smtClean="0"/>
        </a:p>
        <a:p xmlns:a="http://schemas.openxmlformats.org/drawingml/2006/main">
          <a:endParaRPr lang="en-US" altLang="ja-JP" sz="2400" dirty="0" smtClean="0"/>
        </a:p>
        <a:p xmlns:a="http://schemas.openxmlformats.org/drawingml/2006/main">
          <a:endParaRPr lang="ja-JP" altLang="en-US" sz="2400" dirty="0"/>
        </a:p>
      </cdr:txBody>
    </cdr:sp>
  </cdr:relSizeAnchor>
  <cdr:relSizeAnchor xmlns:cdr="http://schemas.openxmlformats.org/drawingml/2006/chartDrawing">
    <cdr:from>
      <cdr:x>0.66996</cdr:x>
      <cdr:y>0.17203</cdr:y>
    </cdr:from>
    <cdr:to>
      <cdr:x>0.75706</cdr:x>
      <cdr:y>0.24007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5445432" y="932154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8.5</a:t>
          </a:r>
        </a:p>
        <a:p xmlns:a="http://schemas.openxmlformats.org/drawingml/2006/main">
          <a:endParaRPr lang="ja-JP" altLang="en-US" sz="2400" dirty="0"/>
        </a:p>
      </cdr:txBody>
    </cdr:sp>
  </cdr:relSizeAnchor>
  <cdr:relSizeAnchor xmlns:cdr="http://schemas.openxmlformats.org/drawingml/2006/chartDrawing">
    <cdr:from>
      <cdr:x>0.11109</cdr:x>
      <cdr:y>0.54763</cdr:y>
    </cdr:from>
    <cdr:to>
      <cdr:x>0.19819</cdr:x>
      <cdr:y>0.61568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902929" y="2967431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2.6</a:t>
          </a:r>
          <a:endParaRPr lang="ja-JP" altLang="en-US" sz="2400" dirty="0"/>
        </a:p>
      </cdr:txBody>
    </cdr:sp>
  </cdr:relSizeAnchor>
  <cdr:relSizeAnchor xmlns:cdr="http://schemas.openxmlformats.org/drawingml/2006/chartDrawing">
    <cdr:from>
      <cdr:x>0.29798</cdr:x>
      <cdr:y>0.56124</cdr:y>
    </cdr:from>
    <cdr:to>
      <cdr:x>0.38508</cdr:x>
      <cdr:y>0.62928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2422013" y="3041173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2.4</a:t>
          </a:r>
          <a:endParaRPr lang="ja-JP" altLang="en-US" sz="2400" dirty="0"/>
        </a:p>
      </cdr:txBody>
    </cdr:sp>
  </cdr:relSizeAnchor>
  <cdr:relSizeAnchor xmlns:cdr="http://schemas.openxmlformats.org/drawingml/2006/chartDrawing">
    <cdr:from>
      <cdr:x>0.49108</cdr:x>
      <cdr:y>0.58846</cdr:y>
    </cdr:from>
    <cdr:to>
      <cdr:x>0.57818</cdr:x>
      <cdr:y>0.6565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3991486" y="3188657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2.0</a:t>
          </a:r>
          <a:endParaRPr lang="ja-JP" altLang="en-US" sz="2400" dirty="0"/>
        </a:p>
      </cdr:txBody>
    </cdr:sp>
  </cdr:relSizeAnchor>
  <cdr:relSizeAnchor xmlns:cdr="http://schemas.openxmlformats.org/drawingml/2006/chartDrawing">
    <cdr:from>
      <cdr:x>0.66996</cdr:x>
      <cdr:y>0.59662</cdr:y>
    </cdr:from>
    <cdr:to>
      <cdr:x>0.75706</cdr:x>
      <cdr:y>0.66467</cdr:y>
    </cdr:to>
    <cdr:sp macro="" textlink="">
      <cdr:nvSpPr>
        <cdr:cNvPr id="9" name="テキスト ボックス 8"/>
        <cdr:cNvSpPr txBox="1"/>
      </cdr:nvSpPr>
      <cdr:spPr>
        <a:xfrm xmlns:a="http://schemas.openxmlformats.org/drawingml/2006/main">
          <a:off x="5445432" y="3232901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2.0</a:t>
          </a:r>
          <a:endParaRPr lang="ja-JP" altLang="en-US" sz="2400" dirty="0"/>
        </a:p>
      </cdr:txBody>
    </cdr:sp>
  </cdr:relSizeAnchor>
  <cdr:relSizeAnchor xmlns:cdr="http://schemas.openxmlformats.org/drawingml/2006/chartDrawing">
    <cdr:from>
      <cdr:x>0.85685</cdr:x>
      <cdr:y>0.68916</cdr:y>
    </cdr:from>
    <cdr:to>
      <cdr:x>0.94395</cdr:x>
      <cdr:y>0.75721</cdr:y>
    </cdr:to>
    <cdr:sp macro="" textlink="">
      <cdr:nvSpPr>
        <cdr:cNvPr id="10" name="テキスト ボックス 9"/>
        <cdr:cNvSpPr txBox="1"/>
      </cdr:nvSpPr>
      <cdr:spPr>
        <a:xfrm xmlns:a="http://schemas.openxmlformats.org/drawingml/2006/main">
          <a:off x="6964515" y="3734347"/>
          <a:ext cx="707922" cy="368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dirty="0" smtClean="0"/>
            <a:t>0.7</a:t>
          </a:r>
          <a:endParaRPr lang="ja-JP" altLang="en-US" sz="2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2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4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06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07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0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0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27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1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35DE-4789-4568-B2B9-D88FA3D035B6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BA9D-6320-4AEB-9D48-BB077CB75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4462" y="1714792"/>
            <a:ext cx="6705600" cy="976893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第７回市政報告会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00529" y="4336135"/>
            <a:ext cx="4606344" cy="1510873"/>
          </a:xfrm>
        </p:spPr>
        <p:txBody>
          <a:bodyPr/>
          <a:lstStyle/>
          <a:p>
            <a:r>
              <a:rPr kumimoji="1" lang="ja-JP" altLang="en-US" sz="3600" dirty="0" smtClean="0"/>
              <a:t>平成２６年１０月１２日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市議会議員　坂澤博光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8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0523" y="0"/>
            <a:ext cx="6499243" cy="81136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条例改正：子ども子育て関連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7452" y="1056068"/>
            <a:ext cx="5013413" cy="1288926"/>
          </a:xfrm>
        </p:spPr>
        <p:txBody>
          <a:bodyPr>
            <a:normAutofit/>
          </a:bodyPr>
          <a:lstStyle/>
          <a:p>
            <a:endParaRPr kumimoji="1" lang="en-US" altLang="ja-JP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pPr marL="0" indent="0">
              <a:buNone/>
            </a:pP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15843" y="1056068"/>
            <a:ext cx="9634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・幼稚園、保育所に加え認定こども園を普及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・地域型保育を新設し３歳児未満の保育増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kumimoji="1" lang="ja-JP" altLang="en-US" sz="3600" dirty="0" smtClean="0"/>
              <a:t>・地域型保育以外は県で認定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・運営基準は国の基準に従い市で定める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・内容的に、従来と大きな変更はありません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6191" y="0"/>
            <a:ext cx="9521283" cy="917264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２６年度一般会計補正予算：約４億円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298" y="1516566"/>
            <a:ext cx="9824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・１０月から水痘の定期予防接種の実施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・ＪＲ那加駅前に駐輪場とトイレの設置</a:t>
            </a:r>
            <a:endParaRPr lang="en-US" altLang="ja-JP" sz="3600" dirty="0" smtClean="0"/>
          </a:p>
          <a:p>
            <a:endParaRPr lang="en-US" altLang="ja-JP" sz="3600" dirty="0" smtClean="0"/>
          </a:p>
          <a:p>
            <a:r>
              <a:rPr kumimoji="1" lang="ja-JP" altLang="en-US" sz="3600" dirty="0" smtClean="0"/>
              <a:t>・中央中学校に階段用いす式昇降機の設置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・河川清掃を取りやめた区域（６ケ所）の堤防除草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61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5761" y="275915"/>
            <a:ext cx="9119839" cy="1062231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各務原市総合計画（構想、基本計画）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248" y="1717287"/>
            <a:ext cx="738664" cy="11151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期間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6273" y="1951682"/>
            <a:ext cx="1048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平成２７年４月１日から平成３６年３月３１日（１０年間）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7248" y="3791414"/>
            <a:ext cx="738664" cy="11820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特徴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6273" y="3332191"/>
            <a:ext cx="10158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・市長の対話によるまちづくりが明確に。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・「協働」によるまちづくりを前面に。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・客観的指標・主観的指標による目標の明示。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・スポーツ推進計画の作成。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633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09654" y="1137425"/>
            <a:ext cx="738664" cy="10816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8311" y="2676293"/>
            <a:ext cx="738664" cy="11931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主旨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8311" y="4516244"/>
            <a:ext cx="738664" cy="113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2837" y="167267"/>
            <a:ext cx="5274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スパークの一般質問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6495" y="1355093"/>
            <a:ext cx="81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・国民保護計画と地域防災計画の整合性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6495" y="2847113"/>
            <a:ext cx="872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・突発事態発生時の速やかな対策本部設置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495" y="4453340"/>
            <a:ext cx="941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・職員招集の体制や名称を検討し適切な運用を目指す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3075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8790" y="2302841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主旨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8790" y="765190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質問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790" y="4493943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回答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16566" y="713437"/>
            <a:ext cx="9946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・介護ロボット・福祉機器の開発支援状況は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・今後の開発支援は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16566" y="2251088"/>
            <a:ext cx="915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・介護する方の肉体的、精神的負担軽減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・介護ロボット分野の産業育成、雇用創出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16566" y="4191068"/>
            <a:ext cx="9980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・市内の介護施設で見守り機器の実証試験の調整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・展示会出展支援、補助金獲得支援、開発状況や導入</a:t>
            </a:r>
            <a:r>
              <a:rPr lang="ja-JP" altLang="en-US" sz="3600" dirty="0" smtClean="0"/>
              <a:t>促進への情報提供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00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776436"/>
              </p:ext>
            </p:extLst>
          </p:nvPr>
        </p:nvGraphicFramePr>
        <p:xfrm>
          <a:off x="1478156" y="864104"/>
          <a:ext cx="38608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Acrobat Document" r:id="rId3" imgW="5829298" imgH="8181712" progId="AcroExch.Document.11">
                  <p:embed/>
                </p:oleObj>
              </mc:Choice>
              <mc:Fallback>
                <p:oleObj name="Acrobat Document" r:id="rId3" imgW="5829298" imgH="818171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156" y="864104"/>
                        <a:ext cx="38608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1878"/>
              </p:ext>
            </p:extLst>
          </p:nvPr>
        </p:nvGraphicFramePr>
        <p:xfrm>
          <a:off x="6556684" y="864104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Acrobat Document" r:id="rId5" imgW="5667037" imgH="8019948" progId="AcroExch.Document.11">
                  <p:embed/>
                </p:oleObj>
              </mc:Choice>
              <mc:Fallback>
                <p:oleObj name="Acrobat Document" r:id="rId5" imgW="5667037" imgH="80199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6684" y="864104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7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2171" y="152810"/>
            <a:ext cx="7391400" cy="96187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政務活動費（２６年度上半期）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1065" y="1354653"/>
            <a:ext cx="738664" cy="11708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目的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9729" y="1515684"/>
            <a:ext cx="983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議員としての調査研究（資質向上）その他の活動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065" y="2910028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金額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9729" y="3072821"/>
            <a:ext cx="855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月額３万円を半期毎に交付、残ったら返す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065" y="4605894"/>
            <a:ext cx="738664" cy="1115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報告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59728" y="4443101"/>
            <a:ext cx="961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・半期毎</a:t>
            </a:r>
            <a:r>
              <a:rPr lang="ja-JP" altLang="en-US" sz="3600" dirty="0"/>
              <a:t>に</a:t>
            </a:r>
            <a:r>
              <a:rPr kumimoji="1" lang="ja-JP" altLang="en-US" sz="3600" dirty="0" smtClean="0"/>
              <a:t>点検を受け、年度末に領収書を添え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収支報告書を議長に報告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・市のホームページで公開（市政情報ー市議会）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585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58322" y="111512"/>
            <a:ext cx="33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経費の範囲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47234"/>
              </p:ext>
            </p:extLst>
          </p:nvPr>
        </p:nvGraphicFramePr>
        <p:xfrm>
          <a:off x="132735" y="1073626"/>
          <a:ext cx="11887200" cy="548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064"/>
                <a:gridCol w="8845136"/>
              </a:tblGrid>
              <a:tr h="1097881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研究研修費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研究会及び研修への参加に関する費用</a:t>
                      </a:r>
                      <a:endParaRPr kumimoji="1" lang="ja-JP" altLang="en-US" sz="3600" dirty="0"/>
                    </a:p>
                  </a:txBody>
                  <a:tcPr anchor="ctr"/>
                </a:tc>
              </a:tr>
              <a:tr h="1097881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調査旅費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先進地または現地調査に要する費用</a:t>
                      </a:r>
                      <a:endParaRPr kumimoji="1" lang="ja-JP" altLang="en-US" sz="3600" dirty="0"/>
                    </a:p>
                  </a:txBody>
                  <a:tcPr anchor="ctr"/>
                </a:tc>
              </a:tr>
              <a:tr h="1097881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資料作成費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政務活動の資料作成に要する費用</a:t>
                      </a:r>
                      <a:endParaRPr kumimoji="1" lang="ja-JP" altLang="en-US" sz="3600" dirty="0"/>
                    </a:p>
                  </a:txBody>
                  <a:tcPr anchor="ctr"/>
                </a:tc>
              </a:tr>
              <a:tr h="1097881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資料購入費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関係の図書、資料等を購入する費用</a:t>
                      </a:r>
                      <a:endParaRPr kumimoji="1" lang="ja-JP" altLang="en-US" sz="3600" dirty="0"/>
                    </a:p>
                  </a:txBody>
                  <a:tcPr anchor="ctr"/>
                </a:tc>
              </a:tr>
              <a:tr h="1097881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事務費（按分）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事務処理に係る物品購入に要する費用</a:t>
                      </a:r>
                      <a:endParaRPr kumimoji="1" lang="ja-JP" alt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22755" y="-8286"/>
            <a:ext cx="5674112" cy="749997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２６年度上半期の状況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70" y="741711"/>
            <a:ext cx="4330337" cy="59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6610" y="0"/>
            <a:ext cx="5008808" cy="845489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要望書・口頭要望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2224" y="965053"/>
            <a:ext cx="8993878" cy="560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・入会町空き地の雑草の処置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・松井商店前の郵便ポストの設置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・協定グランド西側の立木の処理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・那加三小学校体育館西側の防犯灯の処置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・国保保険料などの納入方法の改善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・入会町３丁目のカーブミラー設置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・ユーエス通り側溝の蓋の支え設置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・那加巾下町防犯灯の点灯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・欅通りの街路樹の剪定（不動丘信号より南）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0738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6545" y="-10739"/>
            <a:ext cx="4476577" cy="99948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平成２５年度決算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72388" y="1848766"/>
            <a:ext cx="141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総務費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7459" y="5297042"/>
            <a:ext cx="160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衛生費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9784" y="2536573"/>
            <a:ext cx="2478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土木費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9501" y="1245646"/>
            <a:ext cx="1066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・一般会計：歳入約４６７億円、歳出約４３６億円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翌年度への繰り越し分を引いた</a:t>
            </a:r>
            <a:r>
              <a:rPr lang="ja-JP" altLang="en-US" sz="3600" dirty="0" smtClean="0">
                <a:solidFill>
                  <a:srgbClr val="FF0000"/>
                </a:solidFill>
              </a:rPr>
              <a:t>実質収支：約２３億円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9501" y="2701039"/>
            <a:ext cx="10109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・自主財源と依存財源の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比率は６：４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/>
              <a:t>・市税収入の歳入に占める</a:t>
            </a:r>
            <a:r>
              <a:rPr lang="ja-JP" altLang="en-US" sz="3600" dirty="0" smtClean="0">
                <a:solidFill>
                  <a:srgbClr val="FF0000"/>
                </a:solidFill>
              </a:rPr>
              <a:t>割合は４４％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/>
              <a:t>・歳出は標準財政規模（年収に相当）の</a:t>
            </a:r>
            <a:r>
              <a:rPr lang="ja-JP" altLang="en-US" sz="3600" dirty="0" smtClean="0">
                <a:solidFill>
                  <a:srgbClr val="FF0000"/>
                </a:solidFill>
              </a:rPr>
              <a:t>１、５６倍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9501" y="4712266"/>
            <a:ext cx="10448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・豊かさを示す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財政力指数：０、８６２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/>
              <a:t>・柔軟性を示す</a:t>
            </a:r>
            <a:r>
              <a:rPr lang="ja-JP" altLang="en-US" sz="3600" dirty="0" smtClean="0">
                <a:solidFill>
                  <a:srgbClr val="FF0000"/>
                </a:solidFill>
              </a:rPr>
              <a:t>経常収支比率：８３、１％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r>
              <a:rPr kumimoji="1" lang="ja-JP" altLang="en-US" sz="3600" dirty="0" smtClean="0"/>
              <a:t>・借金の返済度合いを示す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実質公債費比率：０、７％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3840" y="518425"/>
            <a:ext cx="2831864" cy="89700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意見交換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32148" y="2675631"/>
            <a:ext cx="8006471" cy="775907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疑問やお困りのことがあればどうぞ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131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9879" y="159063"/>
            <a:ext cx="4139069" cy="89700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１２月議会の予定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460642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4200" dirty="0" smtClean="0">
                <a:solidFill>
                  <a:srgbClr val="FF0000"/>
                </a:solidFill>
              </a:rPr>
              <a:t>開会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900" dirty="0" smtClean="0"/>
              <a:t>１２月８日（月）</a:t>
            </a:r>
            <a:endParaRPr lang="en-US" altLang="ja-JP" sz="3900" dirty="0" smtClean="0"/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rgbClr val="FF0000"/>
                </a:solidFill>
              </a:rPr>
              <a:t>・質疑、一般質問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900" dirty="0" smtClean="0"/>
              <a:t>１</a:t>
            </a:r>
            <a:r>
              <a:rPr lang="ja-JP" altLang="en-US" sz="3900" dirty="0"/>
              <a:t>２</a:t>
            </a:r>
            <a:r>
              <a:rPr lang="ja-JP" altLang="en-US" sz="3900" dirty="0" smtClean="0"/>
              <a:t>月１６日（火）、１７日（水）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4200" dirty="0" smtClean="0">
                <a:solidFill>
                  <a:srgbClr val="FF0000"/>
                </a:solidFill>
              </a:rPr>
              <a:t>・常任委員会</a:t>
            </a:r>
            <a:endParaRPr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r>
              <a:rPr lang="ja-JP" altLang="en-US" sz="3900" dirty="0" smtClean="0"/>
              <a:t>民生消防、経済教育：１９日（金）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建設水道、総務：２２日（月）</a:t>
            </a:r>
            <a:endParaRPr lang="en-US" altLang="ja-JP" sz="3900" dirty="0" smtClean="0"/>
          </a:p>
          <a:p>
            <a:pPr marL="0" indent="0">
              <a:buNone/>
            </a:pPr>
            <a:r>
              <a:rPr kumimoji="1" lang="ja-JP" altLang="en-US" sz="4200" dirty="0" smtClean="0">
                <a:solidFill>
                  <a:srgbClr val="FF0000"/>
                </a:solidFill>
              </a:rPr>
              <a:t>・閉会</a:t>
            </a:r>
            <a:endParaRPr kumimoji="1" lang="en-US" altLang="ja-JP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900" dirty="0"/>
              <a:t>　</a:t>
            </a:r>
            <a:r>
              <a:rPr lang="ja-JP" altLang="en-US" sz="3900" dirty="0" smtClean="0"/>
              <a:t>１２月２５日（木）</a:t>
            </a:r>
            <a:endParaRPr kumimoji="1" lang="ja-JP" altLang="en-US" sz="3900" dirty="0"/>
          </a:p>
        </p:txBody>
      </p:sp>
    </p:spTree>
    <p:extLst>
      <p:ext uri="{BB962C8B-B14F-4D97-AF65-F5344CB8AC3E}">
        <p14:creationId xmlns:p14="http://schemas.microsoft.com/office/powerpoint/2010/main" val="39281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192123906"/>
              </p:ext>
            </p:extLst>
          </p:nvPr>
        </p:nvGraphicFramePr>
        <p:xfrm>
          <a:off x="2032000" y="936701"/>
          <a:ext cx="7970644" cy="567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180654" y="3286012"/>
            <a:ext cx="11931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４４、４％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53664" y="5111088"/>
            <a:ext cx="1016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２、９％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0579" y="5705363"/>
            <a:ext cx="10232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８、６％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05259" y="4984574"/>
            <a:ext cx="11931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１２、６％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8669" y="4057685"/>
            <a:ext cx="11931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５、３％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55702" y="3486067"/>
            <a:ext cx="11931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２、５％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8976" y="2258503"/>
            <a:ext cx="10598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８、６％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8387" y="2922002"/>
            <a:ext cx="9804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６、４％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52292" y="0"/>
            <a:ext cx="436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２５年度の収入源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グラフ 14"/>
          <p:cNvGraphicFramePr/>
          <p:nvPr>
            <p:extLst>
              <p:ext uri="{D42A27DB-BD31-4B8C-83A1-F6EECF244321}">
                <p14:modId xmlns:p14="http://schemas.microsoft.com/office/powerpoint/2010/main" val="594288691"/>
              </p:ext>
            </p:extLst>
          </p:nvPr>
        </p:nvGraphicFramePr>
        <p:xfrm>
          <a:off x="1735340" y="921429"/>
          <a:ext cx="8267304" cy="570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328205" y="1404000"/>
            <a:ext cx="11374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８、４％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07095" y="3199896"/>
            <a:ext cx="11374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２５、９％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61675" y="4810226"/>
            <a:ext cx="10259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７、５</a:t>
            </a:r>
            <a:r>
              <a:rPr kumimoji="1" lang="ja-JP" altLang="en-US" sz="2000" dirty="0" smtClean="0"/>
              <a:t>％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40080" y="5814165"/>
            <a:ext cx="925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７、５％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1998" y="5557096"/>
            <a:ext cx="892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４、５％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58311" y="5010281"/>
            <a:ext cx="1137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１２</a:t>
            </a:r>
            <a:r>
              <a:rPr kumimoji="1" lang="ja-JP" altLang="en-US" dirty="0" smtClean="0"/>
              <a:t>、７％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44633" y="3823982"/>
            <a:ext cx="1137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１０、４％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34572" y="2355270"/>
            <a:ext cx="1137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１９</a:t>
            </a:r>
            <a:r>
              <a:rPr kumimoji="1" lang="ja-JP" altLang="en-US" dirty="0" smtClean="0"/>
              <a:t>、２％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36899" y="0"/>
            <a:ext cx="5854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FF0000"/>
                </a:solidFill>
              </a:rPr>
              <a:t>どうい</a:t>
            </a:r>
            <a:r>
              <a:rPr lang="ja-JP" altLang="en-US" sz="4400" dirty="0">
                <a:solidFill>
                  <a:srgbClr val="FF0000"/>
                </a:solidFill>
              </a:rPr>
              <a:t>う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目的で使ったか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5414" y="-12915"/>
            <a:ext cx="8229600" cy="805753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財政力指数：財政の豊かさを示す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グラフ 11"/>
          <p:cNvGraphicFramePr/>
          <p:nvPr>
            <p:extLst>
              <p:ext uri="{D42A27DB-BD31-4B8C-83A1-F6EECF244321}">
                <p14:modId xmlns:p14="http://schemas.microsoft.com/office/powerpoint/2010/main" val="3824951162"/>
              </p:ext>
            </p:extLst>
          </p:nvPr>
        </p:nvGraphicFramePr>
        <p:xfrm>
          <a:off x="2051824" y="719666"/>
          <a:ext cx="810817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021980" y="914400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1.009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93219" y="1237785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0.963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66110" y="1468617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0.909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39001" y="1580129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0.874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67079" y="1603552"/>
            <a:ext cx="95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0.862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0329" y="1703914"/>
            <a:ext cx="80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0.98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66109" y="2494549"/>
            <a:ext cx="72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0.77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5626" y="1942574"/>
            <a:ext cx="73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0.93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48655" y="2628364"/>
            <a:ext cx="8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0.74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0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313" y="0"/>
            <a:ext cx="8396868" cy="84424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経常収支比率：財政の柔軟性を示す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1291024102"/>
              </p:ext>
            </p:extLst>
          </p:nvPr>
        </p:nvGraphicFramePr>
        <p:xfrm>
          <a:off x="2020849" y="844243"/>
          <a:ext cx="8128000" cy="569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7786" y="0"/>
            <a:ext cx="9690410" cy="79999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実質公債費比率：借金の返済度合いを示す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32116066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26314" y="223025"/>
            <a:ext cx="334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</a:rPr>
              <a:t>ちょっと休憩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91" y="1449657"/>
            <a:ext cx="7103283" cy="4560849"/>
          </a:xfrm>
          <a:prstGeom prst="rect">
            <a:avLst/>
          </a:prstGeom>
        </p:spPr>
      </p:pic>
      <p:sp>
        <p:nvSpPr>
          <p:cNvPr id="4" name="雲形吹き出し 3"/>
          <p:cNvSpPr/>
          <p:nvPr/>
        </p:nvSpPr>
        <p:spPr>
          <a:xfrm>
            <a:off x="6523463" y="2728452"/>
            <a:ext cx="3891776" cy="1364046"/>
          </a:xfrm>
          <a:prstGeom prst="cloudCallout">
            <a:avLst>
              <a:gd name="adj1" fmla="val -54071"/>
              <a:gd name="adj2" fmla="val 54808"/>
            </a:avLst>
          </a:prstGeom>
          <a:noFill/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05484" y="2810310"/>
            <a:ext cx="324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FF00"/>
                </a:solidFill>
              </a:rPr>
              <a:t>じゃんけんぽん</a:t>
            </a:r>
            <a:endParaRPr kumimoji="1" lang="en-US" altLang="ja-JP" sz="3600" b="1" dirty="0" smtClean="0">
              <a:solidFill>
                <a:srgbClr val="FFFF00"/>
              </a:solidFill>
            </a:endParaRPr>
          </a:p>
          <a:p>
            <a:r>
              <a:rPr lang="ja-JP" altLang="en-US" sz="3600" b="1" dirty="0" err="1" smtClean="0">
                <a:solidFill>
                  <a:srgbClr val="FFFF00"/>
                </a:solidFill>
              </a:rPr>
              <a:t>うふふふ</a:t>
            </a:r>
            <a:r>
              <a:rPr lang="ja-JP" altLang="en-US" sz="3600" b="1" dirty="0" err="1">
                <a:solidFill>
                  <a:srgbClr val="FFFF00"/>
                </a:solidFill>
              </a:rPr>
              <a:t>ふ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02611" y="196058"/>
            <a:ext cx="6482396" cy="783451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条例改正：旅費支給条例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2098" y="4382429"/>
            <a:ext cx="1057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・外国旅行の旅費支給に係る事務要領の作成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・議長会の要請による海外視察：</a:t>
            </a:r>
            <a:r>
              <a:rPr lang="ja-JP" altLang="en-US" sz="3600" dirty="0" smtClean="0">
                <a:solidFill>
                  <a:srgbClr val="FF0000"/>
                </a:solidFill>
              </a:rPr>
              <a:t>負担金としてパックで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8400" y="2129882"/>
            <a:ext cx="738664" cy="1148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背景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7064" y="1449659"/>
            <a:ext cx="10526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・住民監査請求での付言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旅費の支給について、より適切、かつ、より効率的な運用を図るため、運用方針等の制度の見直し、改善をされることを望むものである。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643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725</Words>
  <Application>Microsoft Office PowerPoint</Application>
  <PresentationFormat>ワイド画面</PresentationFormat>
  <Paragraphs>161</Paragraphs>
  <Slides>21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Office テーマ</vt:lpstr>
      <vt:lpstr>Acrobat Document</vt:lpstr>
      <vt:lpstr>第７回市政報告会</vt:lpstr>
      <vt:lpstr>平成２５年度決算</vt:lpstr>
      <vt:lpstr>PowerPoint プレゼンテーション</vt:lpstr>
      <vt:lpstr>PowerPoint プレゼンテーション</vt:lpstr>
      <vt:lpstr>財政力指数：財政の豊かさを示す</vt:lpstr>
      <vt:lpstr>経常収支比率：財政の柔軟性を示す</vt:lpstr>
      <vt:lpstr>実質公債費比率：借金の返済度合いを示す</vt:lpstr>
      <vt:lpstr>PowerPoint プレゼンテーション</vt:lpstr>
      <vt:lpstr>条例改正：旅費支給条例</vt:lpstr>
      <vt:lpstr>条例改正：子ども子育て関連</vt:lpstr>
      <vt:lpstr>２６年度一般会計補正予算：約４億円</vt:lpstr>
      <vt:lpstr>各務原市総合計画（構想、基本計画）</vt:lpstr>
      <vt:lpstr>PowerPoint プレゼンテーション</vt:lpstr>
      <vt:lpstr>PowerPoint プレゼンテーション</vt:lpstr>
      <vt:lpstr>PowerPoint プレゼンテーション</vt:lpstr>
      <vt:lpstr>政務活動費（２６年度上半期）</vt:lpstr>
      <vt:lpstr>PowerPoint プレゼンテーション</vt:lpstr>
      <vt:lpstr>２６年度上半期の状況</vt:lpstr>
      <vt:lpstr>要望書・口頭要望</vt:lpstr>
      <vt:lpstr>意見交換</vt:lpstr>
      <vt:lpstr>１２月議会の予定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第3回市政報告会</dc:title>
  <dc:creator>hiromitsu</dc:creator>
  <cp:lastModifiedBy>坂澤 博光</cp:lastModifiedBy>
  <cp:revision>283</cp:revision>
  <dcterms:created xsi:type="dcterms:W3CDTF">2013-10-16T10:26:16Z</dcterms:created>
  <dcterms:modified xsi:type="dcterms:W3CDTF">2020-05-05T23:13:24Z</dcterms:modified>
</cp:coreProperties>
</file>