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05" r:id="rId4"/>
    <p:sldId id="306" r:id="rId5"/>
    <p:sldId id="291" r:id="rId6"/>
    <p:sldId id="312" r:id="rId7"/>
    <p:sldId id="313" r:id="rId8"/>
    <p:sldId id="300" r:id="rId9"/>
    <p:sldId id="314" r:id="rId10"/>
    <p:sldId id="307" r:id="rId11"/>
    <p:sldId id="315" r:id="rId12"/>
    <p:sldId id="308" r:id="rId13"/>
    <p:sldId id="309" r:id="rId14"/>
    <p:sldId id="322" r:id="rId15"/>
    <p:sldId id="310" r:id="rId16"/>
    <p:sldId id="316" r:id="rId17"/>
    <p:sldId id="296" r:id="rId18"/>
    <p:sldId id="317" r:id="rId19"/>
    <p:sldId id="273" r:id="rId20"/>
    <p:sldId id="319" r:id="rId21"/>
    <p:sldId id="320" r:id="rId22"/>
    <p:sldId id="321" r:id="rId23"/>
    <p:sldId id="266" r:id="rId24"/>
    <p:sldId id="265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2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47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06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07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7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7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40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50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27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15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2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44462" y="1714792"/>
            <a:ext cx="6705600" cy="976893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第８回市政報告会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700529" y="4336135"/>
            <a:ext cx="4606344" cy="1510873"/>
          </a:xfrm>
        </p:spPr>
        <p:txBody>
          <a:bodyPr/>
          <a:lstStyle/>
          <a:p>
            <a:r>
              <a:rPr kumimoji="1" lang="ja-JP" altLang="en-US" sz="3600" dirty="0" smtClean="0"/>
              <a:t>平成２７年２月７日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市議会議員　坂澤博光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083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26111" y="0"/>
            <a:ext cx="5731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0000"/>
                </a:solidFill>
              </a:rPr>
              <a:t>ふれあいバスの運行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2956" y="891030"/>
            <a:ext cx="995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・２７年度：リニューアル運航開始予定（１０月）</a:t>
            </a:r>
            <a:endParaRPr lang="en-US" altLang="ja-JP" sz="36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2956" y="1658950"/>
            <a:ext cx="11563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・ふれあいバス：概ね１時間に１本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那加線、</a:t>
            </a:r>
            <a:r>
              <a:rPr lang="ja-JP" altLang="en-US" sz="3600" dirty="0"/>
              <a:t>稲羽線、川島</a:t>
            </a:r>
            <a:r>
              <a:rPr lang="ja-JP" altLang="en-US" sz="3600" dirty="0" smtClean="0"/>
              <a:t>線、</a:t>
            </a:r>
            <a:r>
              <a:rPr lang="ja-JP" altLang="en-US" sz="3600" dirty="0"/>
              <a:t>蘇原</a:t>
            </a:r>
            <a:r>
              <a:rPr lang="ja-JP" altLang="en-US" sz="3600" dirty="0" smtClean="0"/>
              <a:t>線、鵜沼</a:t>
            </a:r>
            <a:r>
              <a:rPr kumimoji="1" lang="ja-JP" altLang="en-US" sz="3600" dirty="0" smtClean="0"/>
              <a:t>線、東西線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宗宮整形外科前バス停追加（那加線）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・料金：１００円、</a:t>
            </a:r>
            <a:r>
              <a:rPr kumimoji="1" lang="ja-JP" altLang="en-US" sz="3600" dirty="0" smtClean="0"/>
              <a:t>一日乗り放題料金、乗継料金：検討中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2956" y="4289635"/>
            <a:ext cx="11128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・ふれあいタクシー：須衛・各務地区、鵜沼南地区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電話で予約、バス停から最寄り駅やふれあいバス停まで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・料金：３００円（６５歳以上は１５０円）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160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66" y="156117"/>
            <a:ext cx="8723971" cy="65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54713" y="144966"/>
            <a:ext cx="5988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本庁舎耐震化基本構想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676" y="2832079"/>
            <a:ext cx="738664" cy="1115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背景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2097" y="1163510"/>
            <a:ext cx="10760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国は南海トラフの巨大地震の発生確率を７０％と公表（各務原市では震度６弱）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2097" y="3508376"/>
            <a:ext cx="109281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・現地連絡所、一次避難所（小学校、中学校）：２６年度中に耐震化完了予定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・災害時要援護者用一次避難所（福祉センターなど）：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全て耐震化完了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・産文（平成３年着工）、総合福祉会館（昭和５９年着工）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2097" y="2612942"/>
            <a:ext cx="1050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公共施設の１００％耐震化を実施中（昭和５６年以前）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220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54516" y="524107"/>
            <a:ext cx="738664" cy="19737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耐震診断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4516" y="2955072"/>
            <a:ext cx="738664" cy="34903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耐震化検討体制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93180" y="819615"/>
            <a:ext cx="1022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平成２５年度に本庁舎（昭和４８年建設）の耐震診断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3180" y="1581681"/>
            <a:ext cx="1056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大規模地震発生時に倒壊又は崩壊する危険性がある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（</a:t>
            </a:r>
            <a:r>
              <a:rPr lang="en-US" altLang="ja-JP" sz="3600" dirty="0" smtClean="0"/>
              <a:t>Is</a:t>
            </a:r>
            <a:r>
              <a:rPr lang="ja-JP" altLang="en-US" sz="3600" dirty="0" smtClean="0"/>
              <a:t>値：０、３以上０、６未満）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93180" y="3175639"/>
            <a:ext cx="10660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本庁舎耐震化基本構想策定委員会を設置（平成２６年７月７日）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98755" y="4596535"/>
            <a:ext cx="10220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市議会に本庁舎耐震化特別委員会設置（平成２６年９月３０日）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439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70" y="707886"/>
            <a:ext cx="3720130" cy="279009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1" y="3674316"/>
            <a:ext cx="4244911" cy="31836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76" y="3655846"/>
            <a:ext cx="4294165" cy="322062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306003" y="0"/>
            <a:ext cx="833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</a:rPr>
              <a:t>地震体験（岐阜県広域防災センター）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5668" y="1014761"/>
            <a:ext cx="738664" cy="15611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検討案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5668" y="3367689"/>
            <a:ext cx="738664" cy="20852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検討結果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72322" y="223003"/>
            <a:ext cx="6824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・耐震補強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・免震補強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・耐震補強＋防災拠点庁舎新築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・新庁舎新築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2322" y="2672508"/>
            <a:ext cx="100026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・耐震化の方法：建て替え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・庁舎規模：約１２</a:t>
            </a:r>
            <a:r>
              <a:rPr lang="en-US" altLang="ja-JP" sz="3600" dirty="0" smtClean="0"/>
              <a:t>,</a:t>
            </a:r>
            <a:r>
              <a:rPr lang="ja-JP" altLang="en-US" sz="3600" dirty="0" smtClean="0"/>
              <a:t>６００</a:t>
            </a:r>
            <a:r>
              <a:rPr lang="en-US" altLang="ja-JP" sz="3600" dirty="0" smtClean="0"/>
              <a:t>~</a:t>
            </a:r>
            <a:r>
              <a:rPr lang="ja-JP" altLang="en-US" sz="3600" dirty="0" smtClean="0"/>
              <a:t>１３</a:t>
            </a:r>
            <a:r>
              <a:rPr lang="en-US" altLang="ja-JP" sz="3600" dirty="0" smtClean="0"/>
              <a:t>,</a:t>
            </a:r>
            <a:r>
              <a:rPr lang="ja-JP" altLang="en-US" sz="3600" dirty="0" smtClean="0"/>
              <a:t>３００㎡（本庁舎のみ）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・建設場所の候補：現庁舎周辺エリア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・資金は庁舎等整備基金への積立により調達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・交付税参入されない起債はしない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・２７年度：基本計画、２８年度：基本設計、</a:t>
            </a:r>
            <a:endParaRPr kumimoji="1"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２９年度：実施設計、３０年度工事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491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59" y="122663"/>
            <a:ext cx="8712820" cy="65346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787805" y="5921298"/>
            <a:ext cx="669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FF00"/>
                </a:solidFill>
              </a:rPr>
              <a:t>航空宇宙科学博物館内の展示機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18379" y="972163"/>
            <a:ext cx="738664" cy="10816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質問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8979" y="2596444"/>
            <a:ext cx="738664" cy="11931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主旨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8979" y="4516243"/>
            <a:ext cx="738664" cy="1137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回答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42837" y="167267"/>
            <a:ext cx="5274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スパークの一般質問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7043" y="1141432"/>
            <a:ext cx="816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・航空宇宙科学博物館の地震対策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57043" y="2459835"/>
            <a:ext cx="10562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・地震発生が高い確率で予測されており、リニューアルの前提として、遺産としての航空機を守る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57043" y="4332237"/>
            <a:ext cx="10953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・建物は平成８年に建設、耐震基準を満たしている</a:t>
            </a:r>
            <a:endParaRPr lang="en-US" altLang="ja-JP" sz="3600" dirty="0" smtClean="0"/>
          </a:p>
          <a:p>
            <a:r>
              <a:rPr lang="ja-JP" altLang="en-US" sz="3600" dirty="0" smtClean="0"/>
              <a:t>・年一回、避難誘導訓練、消防署員の指導を受けている</a:t>
            </a:r>
            <a:endParaRPr lang="en-US" altLang="ja-JP" sz="3600" dirty="0" smtClean="0"/>
          </a:p>
          <a:p>
            <a:r>
              <a:rPr lang="ja-JP" altLang="en-US" sz="3600" dirty="0" smtClean="0"/>
              <a:t>・展示機の耐震補強策は、リニューアル計画に盛り込む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3075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08" y="178419"/>
            <a:ext cx="8690517" cy="651788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014439" y="6049976"/>
            <a:ext cx="428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FF00"/>
                </a:solidFill>
              </a:rPr>
              <a:t>災害情報スピーカー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48790" y="1856435"/>
            <a:ext cx="738664" cy="1148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主旨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8790" y="462314"/>
            <a:ext cx="738664" cy="1148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質問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8790" y="4070197"/>
            <a:ext cx="738664" cy="1148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回答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87454" y="711889"/>
            <a:ext cx="994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・災害情報（避難勧告・指示）の各世帯への伝達</a:t>
            </a:r>
            <a:endParaRPr lang="en-US" altLang="ja-JP" sz="36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7454" y="1775244"/>
            <a:ext cx="9634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・避難勧告・指示は各世帯まで伝わる必要あり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・各世帯まで伝わるには情報伝達訓練が必要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87454" y="3392597"/>
            <a:ext cx="107997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・現在の情報伝達手段は多重化、多様化に努めている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・県に災害情報集約システムが導入されており、テレビやラジオでの放送は可能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・自治会長の理解と電話、メールの登録が進めば伝達訓練が可能になる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600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80" y="245327"/>
            <a:ext cx="8478644" cy="635898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739268" y="5957979"/>
            <a:ext cx="333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FF00"/>
                </a:solidFill>
              </a:rPr>
              <a:t>平成２７年元旦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6" y="858644"/>
            <a:ext cx="7787268" cy="584045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50379" y="111512"/>
            <a:ext cx="845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雨や風などの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災害情報（テレビの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D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ボタン）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91014" y="234174"/>
            <a:ext cx="1040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災害用伝言ダイアル１７１（家族や知人の安否確認）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5551" y="948962"/>
            <a:ext cx="848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伝言の録音方法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（１７１：イナイ人に電話）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5551" y="3418076"/>
            <a:ext cx="361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伝言の再生方法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7357" y="1663750"/>
            <a:ext cx="8341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・１７１に電話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・録音の場合　１　をダイアル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・被災地の方の電話番号（市外局番から）</a:t>
            </a:r>
            <a:endParaRPr kumimoji="1" lang="en-US" altLang="ja-JP" sz="3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7357" y="4201321"/>
            <a:ext cx="8285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・１７１に電話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・再生の場合　２　をダイアル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・被災地の方の電話番号（市外局番から）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617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3996" y="113515"/>
            <a:ext cx="504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災害伝言板（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web171)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7435" y="759846"/>
            <a:ext cx="11187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・インターネットを活用した災害用伝言板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・被災地にいる人が文字として安否情報を登録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・被災地外にいる人が検索し安否確認、事前登録で発信</a:t>
            </a:r>
            <a:endParaRPr kumimoji="1" lang="en-US" altLang="ja-JP" sz="36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996" y="2575497"/>
            <a:ext cx="549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携帯電話「災害用伝言板」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7435" y="3379999"/>
            <a:ext cx="1008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・災害用音声お届けサービス（携帯電話各社）</a:t>
            </a:r>
            <a:endParaRPr kumimoji="1" lang="en-US" altLang="ja-JP" sz="3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4177" y="4245826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00B050"/>
                </a:solidFill>
              </a:rPr>
              <a:t>体験利用可能な日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7435" y="4892157"/>
            <a:ext cx="10710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・毎月１日、１５日、</a:t>
            </a:r>
            <a:r>
              <a:rPr lang="ja-JP" altLang="en-US" sz="3600" dirty="0" smtClean="0"/>
              <a:t>防災週間（８月３０日から９月５日）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・正月三が日、ボランティア週間（１月１５日から２１日）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329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49879" y="159063"/>
            <a:ext cx="4139069" cy="897005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３月議会の予定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056068"/>
            <a:ext cx="10515600" cy="5460642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4200" dirty="0" smtClean="0">
                <a:solidFill>
                  <a:srgbClr val="FF0000"/>
                </a:solidFill>
              </a:rPr>
              <a:t>開会</a:t>
            </a:r>
            <a:endParaRPr kumimoji="1" lang="en-US" altLang="ja-JP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3900" dirty="0" smtClean="0"/>
              <a:t>２月２５日（水）</a:t>
            </a:r>
            <a:endParaRPr lang="en-US" altLang="ja-JP" sz="3900" dirty="0" smtClean="0"/>
          </a:p>
          <a:p>
            <a:pPr marL="0" indent="0">
              <a:buNone/>
            </a:pPr>
            <a:r>
              <a:rPr kumimoji="1" lang="ja-JP" altLang="en-US" sz="4200" dirty="0" smtClean="0">
                <a:solidFill>
                  <a:srgbClr val="FF0000"/>
                </a:solidFill>
              </a:rPr>
              <a:t>・一般質問</a:t>
            </a:r>
            <a:endParaRPr kumimoji="1" lang="en-US" altLang="ja-JP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3900" dirty="0" smtClean="0"/>
              <a:t>３月１１日（水）、１２日（木）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ja-JP" altLang="en-US" sz="4200" dirty="0" smtClean="0">
                <a:solidFill>
                  <a:srgbClr val="FF0000"/>
                </a:solidFill>
              </a:rPr>
              <a:t>・常任委員会</a:t>
            </a:r>
            <a:endParaRPr lang="en-US" altLang="ja-JP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　</a:t>
            </a:r>
            <a:r>
              <a:rPr lang="ja-JP" altLang="en-US" sz="3900" dirty="0" smtClean="0"/>
              <a:t>民生消防：１６日（月）、経済教育：１７日（火）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ja-JP" altLang="en-US" sz="3900" dirty="0"/>
              <a:t>　</a:t>
            </a:r>
            <a:r>
              <a:rPr lang="ja-JP" altLang="en-US" sz="3900" dirty="0" smtClean="0"/>
              <a:t>建設水道：１８日（水）、総務：</a:t>
            </a:r>
            <a:r>
              <a:rPr lang="ja-JP" altLang="en-US" sz="3900" dirty="0"/>
              <a:t>１</a:t>
            </a:r>
            <a:r>
              <a:rPr lang="ja-JP" altLang="en-US" sz="3900" dirty="0" smtClean="0"/>
              <a:t>９日（木）</a:t>
            </a:r>
            <a:endParaRPr lang="en-US" altLang="ja-JP" sz="3900" dirty="0" smtClean="0"/>
          </a:p>
          <a:p>
            <a:pPr marL="0" indent="0">
              <a:buNone/>
            </a:pPr>
            <a:r>
              <a:rPr kumimoji="1" lang="ja-JP" altLang="en-US" sz="4200" dirty="0" smtClean="0">
                <a:solidFill>
                  <a:srgbClr val="FF0000"/>
                </a:solidFill>
              </a:rPr>
              <a:t>・閉会</a:t>
            </a:r>
            <a:endParaRPr kumimoji="1" lang="en-US" altLang="ja-JP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900" dirty="0"/>
              <a:t>　</a:t>
            </a:r>
            <a:r>
              <a:rPr lang="ja-JP" altLang="en-US" sz="3900" dirty="0" smtClean="0"/>
              <a:t>３月２４日（火）</a:t>
            </a:r>
            <a:endParaRPr kumimoji="1" lang="ja-JP" altLang="en-US" sz="3900" dirty="0"/>
          </a:p>
        </p:txBody>
      </p:sp>
    </p:spTree>
    <p:extLst>
      <p:ext uri="{BB962C8B-B14F-4D97-AF65-F5344CB8AC3E}">
        <p14:creationId xmlns:p14="http://schemas.microsoft.com/office/powerpoint/2010/main" val="39281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53840" y="518425"/>
            <a:ext cx="2831864" cy="89700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意見交換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32148" y="2675631"/>
            <a:ext cx="8006471" cy="775907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疑問やお困りのことがあればどうぞ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131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1945" y="211872"/>
            <a:ext cx="9688552" cy="127124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一般会計補正予算：約１億７</a:t>
            </a:r>
            <a:r>
              <a:rPr kumimoji="1" lang="en-US" altLang="ja-JP" dirty="0" smtClean="0">
                <a:solidFill>
                  <a:srgbClr val="FF0000"/>
                </a:solidFill>
              </a:rPr>
              <a:t>,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９００万円</a:t>
            </a:r>
            <a:r>
              <a:rPr lang="ja-JP" altLang="en-US" dirty="0" smtClean="0">
                <a:solidFill>
                  <a:srgbClr val="FF0000"/>
                </a:solidFill>
              </a:rPr>
              <a:t>追加総額：約４３３億円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3317" y="1984918"/>
            <a:ext cx="10337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・川島市民サービスセンター建設敷地内の樹木伐採</a:t>
            </a:r>
            <a:endParaRPr kumimoji="1" lang="en-US" altLang="ja-JP" sz="3600" dirty="0" smtClean="0"/>
          </a:p>
          <a:p>
            <a:endParaRPr kumimoji="1" lang="en-US" altLang="ja-JP" sz="3600" dirty="0" smtClean="0"/>
          </a:p>
          <a:p>
            <a:r>
              <a:rPr lang="ja-JP" altLang="en-US" sz="3600" dirty="0" smtClean="0"/>
              <a:t>・福祉の里エアコンの更新</a:t>
            </a:r>
            <a:endParaRPr lang="en-US" altLang="ja-JP" sz="3600" dirty="0" smtClean="0"/>
          </a:p>
          <a:p>
            <a:endParaRPr lang="en-US" altLang="ja-JP" sz="3600" dirty="0"/>
          </a:p>
          <a:p>
            <a:r>
              <a:rPr lang="ja-JP" altLang="en-US" sz="3600" dirty="0" smtClean="0"/>
              <a:t>・障害児日中一時支援の利用者増加に伴う処置</a:t>
            </a:r>
            <a:endParaRPr lang="en-US" altLang="ja-JP" sz="3600" dirty="0" smtClean="0"/>
          </a:p>
          <a:p>
            <a:endParaRPr lang="en-US" altLang="ja-JP" sz="3600" dirty="0"/>
          </a:p>
          <a:p>
            <a:r>
              <a:rPr lang="ja-JP" altLang="en-US" sz="3600" dirty="0" smtClean="0"/>
              <a:t>・稲羽小学校給水管の老朽化に伴う布設替え（設計）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9561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010" y="77597"/>
            <a:ext cx="8909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介護保険補正予算：約１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,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６００万円追加総額：９６億７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,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０００万円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1377" y="1486448"/>
            <a:ext cx="1072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・介護保険料の３年毎の見直しによるシステム改修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5010" y="2218191"/>
            <a:ext cx="10192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後期高齢者医療補正予算：約８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,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０００万円追加総額：２５億５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,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０００万円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5010" y="3627042"/>
            <a:ext cx="1035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・２５</a:t>
            </a:r>
            <a:r>
              <a:rPr kumimoji="1" lang="ja-JP" altLang="en-US" sz="3600" dirty="0" smtClean="0"/>
              <a:t>年度の療養給付費負担金の清算確定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5010" y="4358785"/>
            <a:ext cx="8430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下水道補正予算：約４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,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０００万円追加総額：３５億５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,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０００万円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5010" y="5767636"/>
            <a:ext cx="1081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・社会資本整備交付金の追加交付による汚水管渠敷設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554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71640" y="271914"/>
            <a:ext cx="2520175" cy="783451"/>
          </a:xfrm>
        </p:spPr>
        <p:txBody>
          <a:bodyPr>
            <a:no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条例改正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2096" y="3220921"/>
            <a:ext cx="1057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・新たな行政需要に対応するため副市長を二人に</a:t>
            </a:r>
            <a:endParaRPr kumimoji="1" lang="en-US" altLang="ja-JP" sz="36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2098" y="1338147"/>
            <a:ext cx="6467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・職員給与：平均０、３％アップ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期末手当：０、１５％アップ</a:t>
            </a:r>
            <a:endParaRPr lang="en-US" altLang="ja-JP" sz="3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2096" y="4549697"/>
            <a:ext cx="11017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</a:t>
            </a:r>
            <a:r>
              <a:rPr kumimoji="1" lang="en-US" altLang="ja-JP" sz="3600" dirty="0" smtClean="0"/>
              <a:t>JR</a:t>
            </a:r>
            <a:r>
              <a:rPr kumimoji="1" lang="ja-JP" altLang="en-US" sz="3600" dirty="0" smtClean="0"/>
              <a:t>那加駅南に駐輪場を設置（２７年３月から運用開始）</a:t>
            </a:r>
            <a:endParaRPr kumimoji="1"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９５台（バイク含む）、トイレは２７年度に予算化の予定</a:t>
            </a: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14643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71" y="267630"/>
            <a:ext cx="8445190" cy="633389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521927" y="5798634"/>
            <a:ext cx="482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FF00"/>
                </a:solidFill>
              </a:rPr>
              <a:t>JR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那加駅南駐輪場工事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31" y="200723"/>
            <a:ext cx="8445190" cy="633389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956826" y="588828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FF00"/>
                </a:solidFill>
              </a:rPr>
              <a:t>各務原市総合計画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95761" y="275915"/>
            <a:ext cx="9119839" cy="1062231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各務原市総合計画（構想、基本計画）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7609" y="1583472"/>
            <a:ext cx="738664" cy="1115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期間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6273" y="1717287"/>
            <a:ext cx="1048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平成２７年４月１日から平成３６年３月３１日（１０年間）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7609" y="3321479"/>
            <a:ext cx="738664" cy="10781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特徴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6273" y="2986503"/>
            <a:ext cx="10158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・市長の対話によるまちづくりが明確に。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・「協働」によるまちづくりを前面に。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・客観的指標、主観的指標による目標の明示。</a:t>
            </a:r>
            <a:endParaRPr kumimoji="1" lang="en-US" altLang="ja-JP" sz="36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60655" y="5363714"/>
            <a:ext cx="959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冊子を作成（計画、ダイジェスト版、中学生向け）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633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17" y="223025"/>
            <a:ext cx="8579005" cy="64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4394</TotalTime>
  <Words>945</Words>
  <Application>Microsoft Office PowerPoint</Application>
  <PresentationFormat>ワイド画面</PresentationFormat>
  <Paragraphs>123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Office テーマ</vt:lpstr>
      <vt:lpstr>第８回市政報告会</vt:lpstr>
      <vt:lpstr>PowerPoint プレゼンテーション</vt:lpstr>
      <vt:lpstr>一般会計補正予算：約１億７,９００万円追加総額：約４３３億円</vt:lpstr>
      <vt:lpstr>PowerPoint プレゼンテーション</vt:lpstr>
      <vt:lpstr>条例改正</vt:lpstr>
      <vt:lpstr>PowerPoint プレゼンテーション</vt:lpstr>
      <vt:lpstr>PowerPoint プレゼンテーション</vt:lpstr>
      <vt:lpstr>各務原市総合計画（構想、基本計画）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３月議会の予定</vt:lpstr>
      <vt:lpstr>意見交換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第3回市政報告会</dc:title>
  <dc:creator>hiromitsu</dc:creator>
  <cp:lastModifiedBy>坂澤 博光</cp:lastModifiedBy>
  <cp:revision>366</cp:revision>
  <dcterms:created xsi:type="dcterms:W3CDTF">2013-10-16T10:26:16Z</dcterms:created>
  <dcterms:modified xsi:type="dcterms:W3CDTF">2020-05-05T23:14:31Z</dcterms:modified>
</cp:coreProperties>
</file>