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5" r:id="rId3"/>
    <p:sldId id="306" r:id="rId4"/>
    <p:sldId id="315" r:id="rId5"/>
    <p:sldId id="316" r:id="rId6"/>
    <p:sldId id="317" r:id="rId7"/>
    <p:sldId id="319" r:id="rId8"/>
    <p:sldId id="318" r:id="rId9"/>
    <p:sldId id="322" r:id="rId10"/>
    <p:sldId id="321" r:id="rId11"/>
    <p:sldId id="291" r:id="rId12"/>
    <p:sldId id="300" r:id="rId13"/>
    <p:sldId id="307" r:id="rId14"/>
    <p:sldId id="296" r:id="rId15"/>
    <p:sldId id="273" r:id="rId16"/>
    <p:sldId id="320" r:id="rId17"/>
    <p:sldId id="323" r:id="rId18"/>
    <p:sldId id="265" r:id="rId19"/>
    <p:sldId id="266" r:id="rId2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E35DE-4789-4568-B2B9-D88FA3D035B6}" type="datetimeFigureOut">
              <a:rPr kumimoji="1" lang="ja-JP" altLang="en-US" smtClean="0"/>
              <a:t>2020/5/6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BBA9D-6320-4AEB-9D48-BB077CB75F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3211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E35DE-4789-4568-B2B9-D88FA3D035B6}" type="datetimeFigureOut">
              <a:rPr kumimoji="1" lang="ja-JP" altLang="en-US" smtClean="0"/>
              <a:t>2020/5/6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BBA9D-6320-4AEB-9D48-BB077CB75F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1475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E35DE-4789-4568-B2B9-D88FA3D035B6}" type="datetimeFigureOut">
              <a:rPr kumimoji="1" lang="ja-JP" altLang="en-US" smtClean="0"/>
              <a:t>2020/5/6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BBA9D-6320-4AEB-9D48-BB077CB75F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1068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E35DE-4789-4568-B2B9-D88FA3D035B6}" type="datetimeFigureOut">
              <a:rPr kumimoji="1" lang="ja-JP" altLang="en-US" smtClean="0"/>
              <a:t>2020/5/6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BBA9D-6320-4AEB-9D48-BB077CB75F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3078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E35DE-4789-4568-B2B9-D88FA3D035B6}" type="datetimeFigureOut">
              <a:rPr kumimoji="1" lang="ja-JP" altLang="en-US" smtClean="0"/>
              <a:t>2020/5/6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BBA9D-6320-4AEB-9D48-BB077CB75F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870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E35DE-4789-4568-B2B9-D88FA3D035B6}" type="datetimeFigureOut">
              <a:rPr kumimoji="1" lang="ja-JP" altLang="en-US" smtClean="0"/>
              <a:t>2020/5/6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BBA9D-6320-4AEB-9D48-BB077CB75F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72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E35DE-4789-4568-B2B9-D88FA3D035B6}" type="datetimeFigureOut">
              <a:rPr kumimoji="1" lang="ja-JP" altLang="en-US" smtClean="0"/>
              <a:t>2020/5/6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BBA9D-6320-4AEB-9D48-BB077CB75F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6710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E35DE-4789-4568-B2B9-D88FA3D035B6}" type="datetimeFigureOut">
              <a:rPr kumimoji="1" lang="ja-JP" altLang="en-US" smtClean="0"/>
              <a:t>2020/5/6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BBA9D-6320-4AEB-9D48-BB077CB75F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8409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E35DE-4789-4568-B2B9-D88FA3D035B6}" type="datetimeFigureOut">
              <a:rPr kumimoji="1" lang="ja-JP" altLang="en-US" smtClean="0"/>
              <a:t>2020/5/6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BBA9D-6320-4AEB-9D48-BB077CB75F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7508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E35DE-4789-4568-B2B9-D88FA3D035B6}" type="datetimeFigureOut">
              <a:rPr kumimoji="1" lang="ja-JP" altLang="en-US" smtClean="0"/>
              <a:t>2020/5/6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BBA9D-6320-4AEB-9D48-BB077CB75F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8275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E35DE-4789-4568-B2B9-D88FA3D035B6}" type="datetimeFigureOut">
              <a:rPr kumimoji="1" lang="ja-JP" altLang="en-US" smtClean="0"/>
              <a:t>2020/5/6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BBA9D-6320-4AEB-9D48-BB077CB75F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0158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E35DE-4789-4568-B2B9-D88FA3D035B6}" type="datetimeFigureOut">
              <a:rPr kumimoji="1" lang="ja-JP" altLang="en-US" smtClean="0"/>
              <a:t>2020/5/6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BBA9D-6320-4AEB-9D48-BB077CB75F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724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644462" y="1714792"/>
            <a:ext cx="6705600" cy="976893"/>
          </a:xfrm>
        </p:spPr>
        <p:txBody>
          <a:bodyPr>
            <a:normAutofit/>
          </a:bodyPr>
          <a:lstStyle/>
          <a:p>
            <a:r>
              <a:rPr kumimoji="1" lang="ja-JP" altLang="en-US" dirty="0" smtClean="0">
                <a:solidFill>
                  <a:srgbClr val="0070C0"/>
                </a:solidFill>
              </a:rPr>
              <a:t>第９回市政報告会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694090" y="4291530"/>
            <a:ext cx="4606344" cy="1510873"/>
          </a:xfrm>
        </p:spPr>
        <p:txBody>
          <a:bodyPr/>
          <a:lstStyle/>
          <a:p>
            <a:r>
              <a:rPr kumimoji="1" lang="ja-JP" altLang="en-US" sz="3600" dirty="0" smtClean="0"/>
              <a:t>平成２７年４月２５日</a:t>
            </a:r>
            <a:endParaRPr kumimoji="1" lang="en-US" altLang="ja-JP" sz="3600" dirty="0" smtClean="0"/>
          </a:p>
          <a:p>
            <a:r>
              <a:rPr lang="ja-JP" altLang="en-US" sz="3600" dirty="0" smtClean="0"/>
              <a:t>市議会議員　坂澤博光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90838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656" y="323386"/>
            <a:ext cx="8619163" cy="625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54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71640" y="271914"/>
            <a:ext cx="2520175" cy="783451"/>
          </a:xfrm>
        </p:spPr>
        <p:txBody>
          <a:bodyPr>
            <a:no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条例改正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115482" y="1952340"/>
            <a:ext cx="31111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・教育長</a:t>
            </a:r>
            <a:endParaRPr kumimoji="1" lang="en-US" altLang="ja-JP" sz="3600" dirty="0" smtClean="0"/>
          </a:p>
          <a:p>
            <a:r>
              <a:rPr lang="ja-JP" altLang="en-US" sz="3600" dirty="0" smtClean="0"/>
              <a:t>・教育委員長</a:t>
            </a:r>
            <a:endParaRPr kumimoji="1" lang="ja-JP" altLang="en-US" sz="3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429229" y="2088109"/>
            <a:ext cx="2304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新教育長</a:t>
            </a:r>
            <a:endParaRPr kumimoji="1" lang="ja-JP" altLang="en-US" sz="3600" dirty="0"/>
          </a:p>
        </p:txBody>
      </p:sp>
      <p:cxnSp>
        <p:nvCxnSpPr>
          <p:cNvPr id="6" name="直線矢印コネクタ 5"/>
          <p:cNvCxnSpPr/>
          <p:nvPr/>
        </p:nvCxnSpPr>
        <p:spPr>
          <a:xfrm>
            <a:off x="5077402" y="2411275"/>
            <a:ext cx="1159726" cy="0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530942" y="1180687"/>
            <a:ext cx="3940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0000"/>
                </a:solidFill>
              </a:rPr>
              <a:t>教育委員会制度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30942" y="3677261"/>
            <a:ext cx="4096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0000"/>
                </a:solidFill>
              </a:rPr>
              <a:t>証明書交付手数料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15482" y="4448914"/>
            <a:ext cx="37662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・土地（１筆）</a:t>
            </a:r>
            <a:endParaRPr kumimoji="1" lang="en-US" altLang="ja-JP" sz="3600" dirty="0" smtClean="0"/>
          </a:p>
          <a:p>
            <a:r>
              <a:rPr lang="ja-JP" altLang="en-US" sz="3600" dirty="0" smtClean="0"/>
              <a:t>・家屋（１棟）</a:t>
            </a:r>
            <a:endParaRPr lang="en-US" altLang="ja-JP" sz="3600" dirty="0" smtClean="0"/>
          </a:p>
          <a:p>
            <a:r>
              <a:rPr kumimoji="1" lang="ja-JP" altLang="en-US" sz="3600" dirty="0" smtClean="0"/>
              <a:t>・償却資産（１枚）</a:t>
            </a:r>
            <a:endParaRPr kumimoji="1" lang="ja-JP" altLang="en-US" sz="3600" dirty="0"/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5077402" y="5350585"/>
            <a:ext cx="1159726" cy="0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7429229" y="4725912"/>
            <a:ext cx="3878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・土地・家屋（１件）</a:t>
            </a:r>
            <a:endParaRPr kumimoji="1" lang="en-US" altLang="ja-JP" sz="3600" dirty="0" smtClean="0"/>
          </a:p>
          <a:p>
            <a:r>
              <a:rPr lang="ja-JP" altLang="en-US" sz="3600" dirty="0" smtClean="0"/>
              <a:t>・償却資産（１件）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46431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530941" y="704703"/>
            <a:ext cx="2223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0000"/>
                </a:solidFill>
              </a:rPr>
              <a:t>介護保険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22670" y="1398500"/>
            <a:ext cx="99404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・保険料設定（３年毎の見直し）</a:t>
            </a:r>
            <a:endParaRPr kumimoji="1" lang="en-US" altLang="ja-JP" sz="3600" dirty="0" smtClean="0"/>
          </a:p>
          <a:p>
            <a:r>
              <a:rPr lang="ja-JP" altLang="en-US" sz="3600" dirty="0" smtClean="0"/>
              <a:t>・介護認定審査委員定数増（１１０人から１２５人）</a:t>
            </a:r>
            <a:endParaRPr kumimoji="1" lang="ja-JP" altLang="en-US" sz="36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0940" y="3350739"/>
            <a:ext cx="8902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0000"/>
                </a:solidFill>
              </a:rPr>
              <a:t>消防団報酬増・費用弁償額の明確化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22670" y="4148815"/>
            <a:ext cx="8996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・報酬（分団長以下は増額）</a:t>
            </a:r>
            <a:endParaRPr kumimoji="1" lang="en-US" altLang="ja-JP" sz="3600" dirty="0" smtClean="0"/>
          </a:p>
          <a:p>
            <a:r>
              <a:rPr lang="ja-JP" altLang="en-US" sz="3600" dirty="0" smtClean="0"/>
              <a:t>・出動手当（火災：２</a:t>
            </a:r>
            <a:r>
              <a:rPr lang="en-US" altLang="ja-JP" sz="3600" dirty="0" smtClean="0"/>
              <a:t>,</a:t>
            </a:r>
            <a:r>
              <a:rPr lang="ja-JP" altLang="en-US" sz="3600" dirty="0" smtClean="0"/>
              <a:t>５００円、訓練：１</a:t>
            </a:r>
            <a:r>
              <a:rPr lang="en-US" altLang="ja-JP" sz="3600" dirty="0" smtClean="0"/>
              <a:t>,</a:t>
            </a:r>
            <a:r>
              <a:rPr lang="ja-JP" altLang="en-US" sz="3600" dirty="0" smtClean="0"/>
              <a:t>５００円）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36333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619431" y="378316"/>
            <a:ext cx="10685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0000"/>
                </a:solidFill>
              </a:rPr>
              <a:t>いじめ防止対策に関する条例（検討する組織の設置）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92275" y="1051371"/>
            <a:ext cx="64892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・いじめ問題対策連絡協議会</a:t>
            </a:r>
            <a:endParaRPr kumimoji="1" lang="en-US" altLang="ja-JP" sz="3600" dirty="0" smtClean="0"/>
          </a:p>
          <a:p>
            <a:r>
              <a:rPr lang="ja-JP" altLang="en-US" sz="3600" dirty="0" smtClean="0"/>
              <a:t>・いじめ問題対策委員会</a:t>
            </a:r>
            <a:endParaRPr lang="en-US" altLang="ja-JP" sz="3600" dirty="0" smtClean="0"/>
          </a:p>
          <a:p>
            <a:r>
              <a:rPr kumimoji="1" lang="ja-JP" altLang="en-US" sz="3600" dirty="0" smtClean="0"/>
              <a:t>・いじめ問題再調査委員会</a:t>
            </a:r>
            <a:endParaRPr kumimoji="1" lang="ja-JP" altLang="en-US" sz="3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19431" y="3524865"/>
            <a:ext cx="4970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0000"/>
                </a:solidFill>
              </a:rPr>
              <a:t>体育施設条例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92275" y="4290199"/>
            <a:ext cx="84970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・名称：「各務原市総合運動公園」に統一</a:t>
            </a:r>
            <a:endParaRPr kumimoji="1" lang="en-US" altLang="ja-JP" sz="3600" dirty="0" smtClean="0"/>
          </a:p>
          <a:p>
            <a:r>
              <a:rPr lang="ja-JP" altLang="en-US" sz="3600" dirty="0" smtClean="0"/>
              <a:t>・施設使用料の明確化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01602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417038" y="1756513"/>
            <a:ext cx="738664" cy="10816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0000"/>
                </a:solidFill>
              </a:rPr>
              <a:t>質問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38979" y="4516243"/>
            <a:ext cx="738664" cy="11374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0000"/>
                </a:solidFill>
              </a:rPr>
              <a:t>回答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642837" y="167267"/>
            <a:ext cx="52745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 smtClean="0">
                <a:solidFill>
                  <a:srgbClr val="FF0000"/>
                </a:solidFill>
              </a:rPr>
              <a:t>スパークの一般質問</a:t>
            </a:r>
            <a:endParaRPr kumimoji="1" lang="ja-JP" altLang="en-US" sz="4400" dirty="0">
              <a:solidFill>
                <a:srgbClr val="FF0000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534010" y="1143185"/>
            <a:ext cx="74921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0070C0"/>
                </a:solidFill>
              </a:rPr>
              <a:t>・小中学生のいじめの報告状況</a:t>
            </a:r>
            <a:endParaRPr kumimoji="1" lang="en-US" altLang="ja-JP" sz="3600" dirty="0" smtClean="0">
              <a:solidFill>
                <a:srgbClr val="0070C0"/>
              </a:solidFill>
            </a:endParaRPr>
          </a:p>
          <a:p>
            <a:r>
              <a:rPr lang="ja-JP" altLang="en-US" sz="3600" dirty="0" smtClean="0">
                <a:solidFill>
                  <a:srgbClr val="0070C0"/>
                </a:solidFill>
              </a:rPr>
              <a:t>・カウンセラーの活動状況</a:t>
            </a:r>
            <a:endParaRPr lang="en-US" altLang="ja-JP" sz="3600" dirty="0" smtClean="0">
              <a:solidFill>
                <a:srgbClr val="0070C0"/>
              </a:solidFill>
            </a:endParaRPr>
          </a:p>
          <a:p>
            <a:r>
              <a:rPr kumimoji="1" lang="ja-JP" altLang="en-US" sz="3600" dirty="0" smtClean="0">
                <a:solidFill>
                  <a:srgbClr val="0070C0"/>
                </a:solidFill>
              </a:rPr>
              <a:t>・ネットによるいじめの早期発見策</a:t>
            </a:r>
            <a:endParaRPr kumimoji="1" lang="en-US" altLang="ja-JP" sz="3600" dirty="0" smtClean="0">
              <a:solidFill>
                <a:srgbClr val="0070C0"/>
              </a:solidFill>
            </a:endParaRPr>
          </a:p>
          <a:p>
            <a:r>
              <a:rPr lang="ja-JP" altLang="en-US" sz="3600" dirty="0" smtClean="0">
                <a:solidFill>
                  <a:srgbClr val="0070C0"/>
                </a:solidFill>
              </a:rPr>
              <a:t>・今後の取り組み</a:t>
            </a:r>
            <a:endParaRPr kumimoji="1" lang="ja-JP" altLang="en-US" sz="3600" dirty="0">
              <a:solidFill>
                <a:srgbClr val="0070C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534010" y="3930793"/>
            <a:ext cx="102501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・小学校：５９件、中学校：３５件</a:t>
            </a:r>
            <a:endParaRPr kumimoji="1" lang="en-US" altLang="ja-JP" sz="3600" dirty="0" smtClean="0"/>
          </a:p>
          <a:p>
            <a:r>
              <a:rPr lang="ja-JP" altLang="en-US" sz="3600" dirty="0" smtClean="0"/>
              <a:t>・各中学校区に１名配置、年間４０回相談対応</a:t>
            </a:r>
            <a:endParaRPr lang="en-US" altLang="ja-JP" sz="3600" dirty="0" smtClean="0"/>
          </a:p>
          <a:p>
            <a:r>
              <a:rPr kumimoji="1" lang="ja-JP" altLang="en-US" sz="3600" dirty="0" smtClean="0"/>
              <a:t>・県教育委員会設置のネットパトロールと連携</a:t>
            </a:r>
            <a:endParaRPr kumimoji="1" lang="en-US" altLang="ja-JP" sz="3600" dirty="0" smtClean="0"/>
          </a:p>
          <a:p>
            <a:r>
              <a:rPr lang="ja-JP" altLang="en-US" sz="3600" dirty="0" smtClean="0"/>
              <a:t>・７月までに基本的な方針を策定、引き続き取り組む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30753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48790" y="1006559"/>
            <a:ext cx="738664" cy="1148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0000"/>
                </a:solidFill>
              </a:rPr>
              <a:t>質問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48790" y="3713358"/>
            <a:ext cx="738664" cy="1148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0000"/>
                </a:solidFill>
              </a:rPr>
              <a:t>回答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578077" y="491811"/>
            <a:ext cx="9704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0070C0"/>
                </a:solidFill>
              </a:rPr>
              <a:t>・公共施設等の現状は。</a:t>
            </a:r>
            <a:endParaRPr kumimoji="1" lang="en-US" altLang="ja-JP" sz="3600" dirty="0" smtClean="0">
              <a:solidFill>
                <a:srgbClr val="0070C0"/>
              </a:solidFill>
            </a:endParaRPr>
          </a:p>
          <a:p>
            <a:r>
              <a:rPr lang="ja-JP" altLang="en-US" sz="3600" dirty="0" smtClean="0">
                <a:solidFill>
                  <a:srgbClr val="0070C0"/>
                </a:solidFill>
              </a:rPr>
              <a:t>・長寿命化計画との整合は。</a:t>
            </a:r>
            <a:endParaRPr lang="en-US" altLang="ja-JP" sz="3600" dirty="0" smtClean="0">
              <a:solidFill>
                <a:srgbClr val="0070C0"/>
              </a:solidFill>
            </a:endParaRPr>
          </a:p>
          <a:p>
            <a:r>
              <a:rPr kumimoji="1" lang="ja-JP" altLang="en-US" sz="3600" dirty="0" smtClean="0">
                <a:solidFill>
                  <a:srgbClr val="0070C0"/>
                </a:solidFill>
              </a:rPr>
              <a:t>・公共</a:t>
            </a:r>
            <a:r>
              <a:rPr kumimoji="1" lang="ja-JP" altLang="en-US" sz="3600" dirty="0">
                <a:solidFill>
                  <a:srgbClr val="0070C0"/>
                </a:solidFill>
              </a:rPr>
              <a:t>施設</a:t>
            </a:r>
            <a:r>
              <a:rPr kumimoji="1" lang="ja-JP" altLang="en-US" sz="3600" dirty="0" smtClean="0">
                <a:solidFill>
                  <a:srgbClr val="0070C0"/>
                </a:solidFill>
              </a:rPr>
              <a:t>等総合管理計画策定の方向性は。</a:t>
            </a:r>
            <a:endParaRPr kumimoji="1" lang="ja-JP" altLang="en-US" sz="3600" dirty="0">
              <a:solidFill>
                <a:srgbClr val="0070C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334728" y="2442551"/>
            <a:ext cx="1019113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・建物：２６３棟、道路：１</a:t>
            </a:r>
            <a:r>
              <a:rPr kumimoji="1" lang="en-US" altLang="ja-JP" sz="3600" dirty="0" smtClean="0"/>
              <a:t>,</a:t>
            </a:r>
            <a:r>
              <a:rPr kumimoji="1" lang="ja-JP" altLang="en-US" sz="3600" dirty="0" smtClean="0"/>
              <a:t>１４４</a:t>
            </a:r>
            <a:r>
              <a:rPr kumimoji="1" lang="en-US" altLang="ja-JP" sz="3600" dirty="0" smtClean="0"/>
              <a:t>Km</a:t>
            </a:r>
            <a:r>
              <a:rPr kumimoji="1" lang="ja-JP" altLang="en-US" sz="3600" dirty="0" err="1" smtClean="0"/>
              <a:t>、</a:t>
            </a:r>
            <a:endParaRPr kumimoji="1" lang="en-US" altLang="ja-JP" sz="3600" dirty="0" smtClean="0"/>
          </a:p>
          <a:p>
            <a:r>
              <a:rPr kumimoji="1" lang="ja-JP" altLang="en-US" sz="3600" dirty="0" smtClean="0"/>
              <a:t>橋梁：４６０橋、汚水管路：５９２</a:t>
            </a:r>
            <a:r>
              <a:rPr kumimoji="1" lang="en-US" altLang="ja-JP" sz="3600" dirty="0" smtClean="0"/>
              <a:t>K</a:t>
            </a:r>
            <a:r>
              <a:rPr kumimoji="1" lang="ja-JP" altLang="en-US" sz="3600" dirty="0" err="1" smtClean="0"/>
              <a:t>ｍ</a:t>
            </a:r>
            <a:endParaRPr kumimoji="1" lang="en-US" altLang="ja-JP" sz="3600" dirty="0" smtClean="0"/>
          </a:p>
          <a:p>
            <a:r>
              <a:rPr lang="ja-JP" altLang="en-US" sz="3600" dirty="0" smtClean="0"/>
              <a:t>学校教育施設：全体の約４０％、昭和５０年代建設が約３２％・昭和４０年代建設が約２０％</a:t>
            </a:r>
            <a:endParaRPr lang="en-US" altLang="ja-JP" sz="3600" dirty="0" smtClean="0"/>
          </a:p>
          <a:p>
            <a:r>
              <a:rPr kumimoji="1" lang="ja-JP" altLang="en-US" sz="3600" dirty="0" smtClean="0"/>
              <a:t>・長寿命化計画には施設の統廃合は含んでいない</a:t>
            </a:r>
            <a:endParaRPr kumimoji="1" lang="en-US" altLang="ja-JP" sz="3600" dirty="0" smtClean="0"/>
          </a:p>
          <a:p>
            <a:r>
              <a:rPr lang="ja-JP" altLang="en-US" sz="3600" dirty="0" smtClean="0"/>
              <a:t>・「新しく造る」から「賢く使う」に転換し、平成２８年度までに公共施設等総合管理計画を策定する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76009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825910" y="604684"/>
            <a:ext cx="71249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0070C0"/>
                </a:solidFill>
              </a:rPr>
              <a:t>・送電線と街路樹の干渉防止策</a:t>
            </a:r>
            <a:r>
              <a:rPr lang="ja-JP" altLang="en-US" sz="3600" dirty="0" smtClean="0">
                <a:solidFill>
                  <a:srgbClr val="0070C0"/>
                </a:solidFill>
              </a:rPr>
              <a:t>は。</a:t>
            </a:r>
            <a:endParaRPr kumimoji="1" lang="en-US" altLang="ja-JP" sz="3600" dirty="0" smtClean="0">
              <a:solidFill>
                <a:srgbClr val="0070C0"/>
              </a:solidFill>
            </a:endParaRPr>
          </a:p>
          <a:p>
            <a:r>
              <a:rPr lang="ja-JP" altLang="en-US" sz="3600" dirty="0" smtClean="0">
                <a:solidFill>
                  <a:srgbClr val="0070C0"/>
                </a:solidFill>
              </a:rPr>
              <a:t>・街路樹や公園の老木対策は</a:t>
            </a:r>
            <a:endParaRPr lang="en-US" altLang="ja-JP" sz="3600" dirty="0" smtClean="0">
              <a:solidFill>
                <a:srgbClr val="0070C0"/>
              </a:solidFill>
            </a:endParaRPr>
          </a:p>
          <a:p>
            <a:r>
              <a:rPr kumimoji="1" lang="ja-JP" altLang="en-US" sz="3600" dirty="0" smtClean="0">
                <a:solidFill>
                  <a:srgbClr val="0070C0"/>
                </a:solidFill>
              </a:rPr>
              <a:t>・街路樹の在り方を見直しては。</a:t>
            </a:r>
            <a:endParaRPr kumimoji="1" lang="ja-JP" altLang="en-US" sz="3600" dirty="0">
              <a:solidFill>
                <a:srgbClr val="0070C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25910" y="2949678"/>
            <a:ext cx="108843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・中電：送電線周りの枝払い、電線の移設、保護カバーの設置、</a:t>
            </a:r>
            <a:r>
              <a:rPr lang="ja-JP" altLang="en-US" sz="3600" dirty="0" smtClean="0"/>
              <a:t>市：樹木の芯止め、透かし剪定</a:t>
            </a:r>
            <a:endParaRPr lang="en-US" altLang="ja-JP" sz="3600" dirty="0" smtClean="0"/>
          </a:p>
          <a:p>
            <a:r>
              <a:rPr kumimoji="1" lang="ja-JP" altLang="en-US" sz="3600" dirty="0" smtClean="0"/>
              <a:t>・街路樹を点検、老木は樹木医の診断を受け、撤去し若木を植える</a:t>
            </a:r>
            <a:endParaRPr kumimoji="1" lang="en-US" altLang="ja-JP" sz="3600" dirty="0" smtClean="0"/>
          </a:p>
          <a:p>
            <a:r>
              <a:rPr lang="ja-JP" altLang="en-US" sz="3600" dirty="0" smtClean="0"/>
              <a:t>・課題を検討しつつ、老木の除去や透かし剪定により街路樹を管理していく</a:t>
            </a:r>
            <a:endParaRPr kumimoji="1" lang="ja-JP" altLang="en-US" sz="3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16055" y="1054317"/>
            <a:ext cx="738664" cy="1148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0000"/>
                </a:solidFill>
              </a:rPr>
              <a:t>質問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6055" y="3804769"/>
            <a:ext cx="738664" cy="1148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0000"/>
                </a:solidFill>
              </a:rPr>
              <a:t>回答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35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415884" y="524108"/>
            <a:ext cx="2029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 smtClean="0">
                <a:solidFill>
                  <a:srgbClr val="FF0000"/>
                </a:solidFill>
              </a:rPr>
              <a:t>要望</a:t>
            </a:r>
            <a:r>
              <a:rPr lang="ja-JP" altLang="en-US" sz="4400" dirty="0">
                <a:solidFill>
                  <a:srgbClr val="FF0000"/>
                </a:solidFill>
              </a:rPr>
              <a:t>書</a:t>
            </a:r>
            <a:endParaRPr kumimoji="1" lang="ja-JP" altLang="en-US" sz="4400" dirty="0">
              <a:solidFill>
                <a:srgbClr val="FF00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012796" y="1739590"/>
            <a:ext cx="88652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・道路側溝の整備促進（雄飛ケ丘町）</a:t>
            </a:r>
            <a:endParaRPr kumimoji="1" lang="en-US" altLang="ja-JP" sz="3600" dirty="0" smtClean="0"/>
          </a:p>
          <a:p>
            <a:r>
              <a:rPr lang="ja-JP" altLang="en-US" sz="3600" dirty="0" smtClean="0"/>
              <a:t>・側溝の蓋（不動丘、丸子町）</a:t>
            </a:r>
            <a:endParaRPr lang="en-US" altLang="ja-JP" sz="3600" dirty="0" smtClean="0"/>
          </a:p>
          <a:p>
            <a:r>
              <a:rPr lang="ja-JP" altLang="en-US" sz="3600" dirty="0" smtClean="0"/>
              <a:t>・カーブミラーの設置（入会町）</a:t>
            </a:r>
            <a:endParaRPr lang="en-US" altLang="ja-JP" sz="3600" dirty="0" smtClean="0"/>
          </a:p>
          <a:p>
            <a:r>
              <a:rPr kumimoji="1" lang="ja-JP" altLang="en-US" sz="3600" dirty="0" smtClean="0"/>
              <a:t>・道路の水</a:t>
            </a:r>
            <a:r>
              <a:rPr lang="ja-JP" altLang="en-US" sz="3600" dirty="0" smtClean="0"/>
              <a:t>たま</a:t>
            </a:r>
            <a:r>
              <a:rPr lang="ja-JP" altLang="en-US" sz="3600" dirty="0"/>
              <a:t>り</a:t>
            </a:r>
            <a:r>
              <a:rPr kumimoji="1" lang="ja-JP" altLang="en-US" sz="3600" dirty="0" smtClean="0"/>
              <a:t>補修（雄飛ケ丘町）</a:t>
            </a:r>
            <a:endParaRPr kumimoji="1" lang="en-US" altLang="ja-JP" sz="3600" dirty="0" smtClean="0"/>
          </a:p>
          <a:p>
            <a:r>
              <a:rPr lang="ja-JP" altLang="en-US" sz="3600" dirty="0" smtClean="0"/>
              <a:t>・公園の新設（巾下町）</a:t>
            </a:r>
            <a:endParaRPr lang="en-US" altLang="ja-JP" sz="3600" dirty="0" smtClean="0"/>
          </a:p>
          <a:p>
            <a:r>
              <a:rPr kumimoji="1" lang="ja-JP" altLang="en-US" sz="3600" dirty="0" smtClean="0"/>
              <a:t>・「しまむら」横断歩道付近に減速喚起表示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26784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53840" y="518425"/>
            <a:ext cx="2831864" cy="897005"/>
          </a:xfrm>
        </p:spPr>
        <p:txBody>
          <a:bodyPr/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意見交換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332148" y="2675631"/>
            <a:ext cx="8006471" cy="775907"/>
          </a:xfrm>
        </p:spPr>
        <p:txBody>
          <a:bodyPr>
            <a:noAutofit/>
          </a:bodyPr>
          <a:lstStyle/>
          <a:p>
            <a:r>
              <a:rPr kumimoji="1" lang="ja-JP" altLang="en-US" sz="4000" dirty="0" smtClean="0"/>
              <a:t>疑問やお困りのことがあればどうぞ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41312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49879" y="159063"/>
            <a:ext cx="4139069" cy="897005"/>
          </a:xfrm>
        </p:spPr>
        <p:txBody>
          <a:bodyPr>
            <a:normAutofit/>
          </a:bodyPr>
          <a:lstStyle/>
          <a:p>
            <a:r>
              <a:rPr kumimoji="1" lang="ja-JP" altLang="en-US" dirty="0" smtClean="0">
                <a:solidFill>
                  <a:srgbClr val="0070C0"/>
                </a:solidFill>
              </a:rPr>
              <a:t>６月議会の予定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056068"/>
            <a:ext cx="10515600" cy="5460642"/>
          </a:xfrm>
        </p:spPr>
        <p:txBody>
          <a:bodyPr>
            <a:normAutofit fontScale="92500" lnSpcReduction="10000"/>
          </a:bodyPr>
          <a:lstStyle/>
          <a:p>
            <a:r>
              <a:rPr kumimoji="1" lang="ja-JP" altLang="en-US" sz="4200" dirty="0" smtClean="0">
                <a:solidFill>
                  <a:srgbClr val="FF0000"/>
                </a:solidFill>
              </a:rPr>
              <a:t>開会</a:t>
            </a:r>
            <a:endParaRPr kumimoji="1" lang="en-US" altLang="ja-JP" sz="4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sz="3900" dirty="0" smtClean="0"/>
              <a:t>６月５日（金）</a:t>
            </a:r>
            <a:endParaRPr lang="en-US" altLang="ja-JP" sz="3900" dirty="0" smtClean="0"/>
          </a:p>
          <a:p>
            <a:pPr marL="0" indent="0">
              <a:buNone/>
            </a:pPr>
            <a:r>
              <a:rPr kumimoji="1" lang="ja-JP" altLang="en-US" sz="4200" dirty="0" smtClean="0">
                <a:solidFill>
                  <a:srgbClr val="FF0000"/>
                </a:solidFill>
              </a:rPr>
              <a:t>・一般質問</a:t>
            </a:r>
            <a:endParaRPr kumimoji="1" lang="en-US" altLang="ja-JP" sz="4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sz="3900" dirty="0" smtClean="0"/>
              <a:t>６月１８日（木）、１９日（金）</a:t>
            </a:r>
            <a:endParaRPr lang="en-US" altLang="ja-JP" sz="3900" dirty="0" smtClean="0"/>
          </a:p>
          <a:p>
            <a:pPr marL="0" indent="0">
              <a:buNone/>
            </a:pPr>
            <a:r>
              <a:rPr lang="ja-JP" altLang="en-US" sz="4200" dirty="0" smtClean="0">
                <a:solidFill>
                  <a:srgbClr val="FF0000"/>
                </a:solidFill>
              </a:rPr>
              <a:t>・常任委員会</a:t>
            </a:r>
            <a:endParaRPr lang="en-US" altLang="ja-JP" sz="4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3200" dirty="0">
                <a:solidFill>
                  <a:srgbClr val="FF0000"/>
                </a:solidFill>
              </a:rPr>
              <a:t>　</a:t>
            </a:r>
            <a:r>
              <a:rPr lang="ja-JP" altLang="en-US" sz="3900" dirty="0" smtClean="0"/>
              <a:t>民生消防：２３日（火）、経済教育：２３日（火）</a:t>
            </a:r>
            <a:endParaRPr lang="en-US" altLang="ja-JP" sz="3900" dirty="0" smtClean="0"/>
          </a:p>
          <a:p>
            <a:pPr marL="0" indent="0">
              <a:buNone/>
            </a:pPr>
            <a:r>
              <a:rPr lang="ja-JP" altLang="en-US" sz="3900" dirty="0"/>
              <a:t>　</a:t>
            </a:r>
            <a:r>
              <a:rPr lang="ja-JP" altLang="en-US" sz="3900" dirty="0" smtClean="0"/>
              <a:t>建設水道：２４日（水）、総務：２４日（水）</a:t>
            </a:r>
            <a:endParaRPr lang="en-US" altLang="ja-JP" sz="3900" dirty="0" smtClean="0"/>
          </a:p>
          <a:p>
            <a:pPr marL="0" indent="0">
              <a:buNone/>
            </a:pPr>
            <a:r>
              <a:rPr kumimoji="1" lang="ja-JP" altLang="en-US" sz="4200" dirty="0" smtClean="0">
                <a:solidFill>
                  <a:srgbClr val="FF0000"/>
                </a:solidFill>
              </a:rPr>
              <a:t>・閉会</a:t>
            </a:r>
            <a:endParaRPr kumimoji="1" lang="en-US" altLang="ja-JP" sz="4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3900" dirty="0"/>
              <a:t>　</a:t>
            </a:r>
            <a:r>
              <a:rPr lang="ja-JP" altLang="en-US" sz="3900" dirty="0" smtClean="0"/>
              <a:t>６月２６日（金）</a:t>
            </a:r>
            <a:endParaRPr kumimoji="1" lang="ja-JP" altLang="en-US" sz="3900" dirty="0"/>
          </a:p>
        </p:txBody>
      </p:sp>
    </p:spTree>
    <p:extLst>
      <p:ext uri="{BB962C8B-B14F-4D97-AF65-F5344CB8AC3E}">
        <p14:creationId xmlns:p14="http://schemas.microsoft.com/office/powerpoint/2010/main" val="392819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61945" y="211872"/>
            <a:ext cx="9688552" cy="1271240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一般会計予算：４６３億５千万円、特別会計：３４３億５千万円、</a:t>
            </a:r>
            <a:r>
              <a:rPr lang="ja-JP" altLang="en-US" dirty="0">
                <a:solidFill>
                  <a:srgbClr val="FF0000"/>
                </a:solidFill>
              </a:rPr>
              <a:t>企業</a:t>
            </a:r>
            <a:r>
              <a:rPr lang="ja-JP" altLang="en-US" dirty="0" smtClean="0">
                <a:solidFill>
                  <a:srgbClr val="FF0000"/>
                </a:solidFill>
              </a:rPr>
              <a:t>会計：３５億７千万円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117280" y="1837824"/>
            <a:ext cx="10535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新しい総合計画のスタートを切る予算</a:t>
            </a:r>
            <a:endParaRPr kumimoji="1" lang="en-US" altLang="ja-JP" sz="3600" dirty="0" smtClean="0"/>
          </a:p>
          <a:p>
            <a:r>
              <a:rPr lang="ja-JP" altLang="en-US" sz="3600" dirty="0" smtClean="0"/>
              <a:t>（協働、市民目線での評価の導入、財政計画と連動）</a:t>
            </a:r>
            <a:endParaRPr kumimoji="1" lang="ja-JP" altLang="en-US" sz="3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17280" y="3311567"/>
            <a:ext cx="10033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予算額は少なくとも、新しいアイデアでチャレンジし市のブランドを高める事業に注目</a:t>
            </a:r>
            <a:endParaRPr kumimoji="1" lang="ja-JP" altLang="en-US" sz="3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17280" y="4785310"/>
            <a:ext cx="106961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将来世代に責任を持てるよう、自主財源の確保に努め、国・県の補助金を活用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95614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518209" y="111051"/>
            <a:ext cx="5235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0000"/>
                </a:solidFill>
              </a:rPr>
              <a:t>新たに開始する主な事業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73926" y="1078323"/>
            <a:ext cx="3044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0000"/>
                </a:solidFill>
              </a:rPr>
              <a:t>市民との対話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73925" y="1838661"/>
            <a:ext cx="9058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・エリア担当職員増（１人</a:t>
            </a:r>
            <a:r>
              <a:rPr lang="ja-JP" altLang="en-US" sz="3600" dirty="0" smtClean="0"/>
              <a:t>か</a:t>
            </a:r>
            <a:r>
              <a:rPr lang="ja-JP" altLang="en-US" sz="3600" dirty="0"/>
              <a:t>ら</a:t>
            </a:r>
            <a:r>
              <a:rPr kumimoji="1" lang="ja-JP" altLang="en-US" sz="3600" dirty="0" smtClean="0"/>
              <a:t>４人へ）</a:t>
            </a:r>
            <a:endParaRPr kumimoji="1" lang="en-US" altLang="ja-JP" sz="3600" dirty="0" smtClean="0"/>
          </a:p>
          <a:p>
            <a:r>
              <a:rPr lang="ja-JP" altLang="en-US" sz="3600" dirty="0"/>
              <a:t>　</a:t>
            </a:r>
            <a:r>
              <a:rPr lang="ja-JP" altLang="en-US" sz="3600" dirty="0" smtClean="0"/>
              <a:t>現在：鵜沼市民サービスセンターに配置</a:t>
            </a:r>
            <a:endParaRPr kumimoji="1" lang="en-US" altLang="ja-JP" sz="36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73925" y="3332215"/>
            <a:ext cx="4187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0000"/>
                </a:solidFill>
              </a:rPr>
              <a:t>環境に優しい社会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73925" y="4165728"/>
            <a:ext cx="117032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・小型家電リサイクルの回収場所増（２か所</a:t>
            </a:r>
            <a:r>
              <a:rPr lang="ja-JP" altLang="en-US" sz="3600" dirty="0" smtClean="0"/>
              <a:t>か</a:t>
            </a:r>
            <a:r>
              <a:rPr lang="ja-JP" altLang="en-US" sz="3600" dirty="0"/>
              <a:t>ら</a:t>
            </a:r>
            <a:r>
              <a:rPr kumimoji="1" lang="ja-JP" altLang="en-US" sz="3600" dirty="0" smtClean="0"/>
              <a:t>４か所へ）</a:t>
            </a:r>
            <a:endParaRPr kumimoji="1" lang="en-US" altLang="ja-JP" sz="3600" dirty="0" smtClean="0"/>
          </a:p>
          <a:p>
            <a:r>
              <a:rPr lang="ja-JP" altLang="en-US" sz="3600" dirty="0"/>
              <a:t>　</a:t>
            </a:r>
            <a:r>
              <a:rPr lang="ja-JP" altLang="en-US" sz="3600" dirty="0" smtClean="0"/>
              <a:t>現在：産業文化センター１階、北清掃センターに設置</a:t>
            </a:r>
            <a:endParaRPr kumimoji="1" lang="en-US" altLang="ja-JP" sz="3600" dirty="0" smtClean="0"/>
          </a:p>
          <a:p>
            <a:r>
              <a:rPr lang="ja-JP" altLang="en-US" sz="3600" dirty="0" smtClean="0"/>
              <a:t>・雑紙回収啓発（モデル地区指定、雑紙回収袋の配布）</a:t>
            </a:r>
            <a:endParaRPr lang="en-US" altLang="ja-JP" sz="3600" dirty="0" smtClean="0"/>
          </a:p>
          <a:p>
            <a:r>
              <a:rPr kumimoji="1" lang="ja-JP" altLang="en-US" sz="3600" dirty="0"/>
              <a:t>　</a:t>
            </a:r>
            <a:r>
              <a:rPr kumimoji="1" lang="ja-JP" altLang="en-US" sz="3600" dirty="0" smtClean="0"/>
              <a:t>ゴミ３</a:t>
            </a:r>
            <a:r>
              <a:rPr kumimoji="1" lang="en-US" altLang="ja-JP" sz="3600" dirty="0" smtClean="0"/>
              <a:t>,</a:t>
            </a:r>
            <a:r>
              <a:rPr kumimoji="1" lang="ja-JP" altLang="en-US" sz="3600" dirty="0" smtClean="0"/>
              <a:t>０００ｔ削減、１</a:t>
            </a:r>
            <a:r>
              <a:rPr kumimoji="1" lang="en-US" altLang="ja-JP" sz="3600" dirty="0" smtClean="0"/>
              <a:t>,</a:t>
            </a:r>
            <a:r>
              <a:rPr kumimoji="1" lang="ja-JP" altLang="en-US" sz="3600" dirty="0" smtClean="0"/>
              <a:t>２００万円の節約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15548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34897" y="1024986"/>
            <a:ext cx="117571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・学校</a:t>
            </a:r>
            <a:r>
              <a:rPr kumimoji="1" lang="en-US" altLang="ja-JP" sz="3600" dirty="0" smtClean="0"/>
              <a:t>ICT</a:t>
            </a:r>
            <a:r>
              <a:rPr kumimoji="1" lang="ja-JP" altLang="en-US" sz="3600" dirty="0" smtClean="0"/>
              <a:t>化推進（電子黒板、書画カメラ、デジタル教科書）</a:t>
            </a:r>
            <a:endParaRPr kumimoji="1" lang="en-US" altLang="ja-JP" sz="3600" dirty="0" smtClean="0"/>
          </a:p>
          <a:p>
            <a:r>
              <a:rPr lang="ja-JP" altLang="en-US" sz="3600" dirty="0" smtClean="0"/>
              <a:t>・小中学校冷暖房整備（２８年度までに全小中学校）</a:t>
            </a:r>
            <a:endParaRPr kumimoji="1" lang="en-US" altLang="ja-JP" sz="3600" dirty="0" smtClean="0"/>
          </a:p>
          <a:p>
            <a:r>
              <a:rPr lang="ja-JP" altLang="en-US" sz="3600" dirty="0" smtClean="0"/>
              <a:t>・防災キャンプ（避難所での宿泊体験、地震体験、防災検定）</a:t>
            </a:r>
            <a:endParaRPr lang="en-US" altLang="ja-JP" sz="3600" dirty="0" smtClean="0"/>
          </a:p>
          <a:p>
            <a:r>
              <a:rPr kumimoji="1" lang="ja-JP" altLang="en-US" sz="3600" dirty="0" smtClean="0"/>
              <a:t>・福祉体験学習（小学校高学年</a:t>
            </a:r>
            <a:r>
              <a:rPr kumimoji="1" lang="ja-JP" altLang="en-US" sz="3600" smtClean="0"/>
              <a:t>、福祉施設での体験）</a:t>
            </a:r>
            <a:endParaRPr kumimoji="1" lang="ja-JP" altLang="en-US" sz="36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12956" y="278780"/>
            <a:ext cx="4137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0000"/>
                </a:solidFill>
              </a:rPr>
              <a:t>教育環境の充実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12956" y="3987183"/>
            <a:ext cx="3802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0000"/>
                </a:solidFill>
              </a:rPr>
              <a:t>空き家実態調査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12956" y="4783104"/>
            <a:ext cx="105379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・空き家率：１３％（平成２５年度調査による）</a:t>
            </a:r>
            <a:endParaRPr kumimoji="1" lang="en-US" altLang="ja-JP" sz="3600" dirty="0" smtClean="0"/>
          </a:p>
          <a:p>
            <a:r>
              <a:rPr kumimoji="1" lang="ja-JP" altLang="en-US" sz="3600" dirty="0" smtClean="0"/>
              <a:t>・適切な管理がされていない空き家の実態を調査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77334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58283" y="345689"/>
            <a:ext cx="2464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0000"/>
                </a:solidFill>
              </a:rPr>
              <a:t>安全・安心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58283" y="1113184"/>
            <a:ext cx="111177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・高齢者被害防止推進モデル（県のモデル事業）</a:t>
            </a:r>
            <a:endParaRPr kumimoji="1" lang="en-US" altLang="ja-JP" sz="3600" dirty="0" smtClean="0"/>
          </a:p>
          <a:p>
            <a:r>
              <a:rPr lang="ja-JP" altLang="en-US" sz="3600" dirty="0" smtClean="0"/>
              <a:t>・認知症地域支援推進員配置</a:t>
            </a:r>
            <a:endParaRPr lang="en-US" altLang="ja-JP" sz="3600" dirty="0" smtClean="0"/>
          </a:p>
          <a:p>
            <a:r>
              <a:rPr lang="ja-JP" altLang="en-US" sz="3600" dirty="0" smtClean="0"/>
              <a:t>　７箇所の地域包括支援センターに１人ずつ配置</a:t>
            </a:r>
            <a:endParaRPr lang="en-US" altLang="ja-JP" sz="3600" dirty="0" smtClean="0"/>
          </a:p>
          <a:p>
            <a:r>
              <a:rPr lang="ja-JP" altLang="en-US" sz="3600" dirty="0" smtClean="0"/>
              <a:t>・認知症ケアパス作成支援</a:t>
            </a:r>
            <a:endParaRPr lang="en-US" altLang="ja-JP" sz="36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58283" y="3911217"/>
            <a:ext cx="2575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0000"/>
                </a:solidFill>
              </a:rPr>
              <a:t>自立支援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58283" y="4651464"/>
            <a:ext cx="112292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・ひとり親家庭自立支援</a:t>
            </a:r>
            <a:endParaRPr kumimoji="1" lang="en-US" altLang="ja-JP" sz="3600" dirty="0" smtClean="0"/>
          </a:p>
          <a:p>
            <a:r>
              <a:rPr kumimoji="1" lang="ja-JP" altLang="en-US" sz="3600" dirty="0" smtClean="0"/>
              <a:t>　資格取得支援（最大３年間）、高卒認定試験受講費支援</a:t>
            </a:r>
            <a:endParaRPr kumimoji="1" lang="en-US" altLang="ja-JP" sz="3600" dirty="0" smtClean="0"/>
          </a:p>
          <a:p>
            <a:r>
              <a:rPr lang="ja-JP" altLang="en-US" sz="3600" dirty="0" smtClean="0"/>
              <a:t>・生活困窮者自立支援（専属の担当者が継続的に支援）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21999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69073" y="464567"/>
            <a:ext cx="3189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0000"/>
                </a:solidFill>
              </a:rPr>
              <a:t>子育て支援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69073" y="1242960"/>
            <a:ext cx="113184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・「１才おめでとう」事業（誕生日に玩具のプレゼント）</a:t>
            </a:r>
            <a:endParaRPr kumimoji="1" lang="en-US" altLang="ja-JP" sz="3600" dirty="0" smtClean="0"/>
          </a:p>
          <a:p>
            <a:r>
              <a:rPr lang="ja-JP" altLang="en-US" sz="3600" dirty="0"/>
              <a:t>　</a:t>
            </a:r>
            <a:r>
              <a:rPr lang="ja-JP" altLang="en-US" sz="3600" dirty="0" smtClean="0"/>
              <a:t>関係者や市職員の温かい思い</a:t>
            </a:r>
            <a:endParaRPr kumimoji="1" lang="en-US" altLang="ja-JP" sz="3600" dirty="0" smtClean="0"/>
          </a:p>
          <a:p>
            <a:r>
              <a:rPr lang="ja-JP" altLang="en-US" sz="3600" dirty="0" smtClean="0"/>
              <a:t>・妊娠期から始めるハッピー子育て講座</a:t>
            </a:r>
            <a:endParaRPr lang="en-US" altLang="ja-JP" sz="3600" dirty="0" smtClean="0"/>
          </a:p>
          <a:p>
            <a:r>
              <a:rPr lang="ja-JP" altLang="en-US" sz="3600" dirty="0"/>
              <a:t>　</a:t>
            </a:r>
            <a:r>
              <a:rPr lang="ja-JP" altLang="en-US" sz="3600" dirty="0" smtClean="0"/>
              <a:t>助産師による講座（だっこの仕方、赤ちゃんとの信頼）</a:t>
            </a:r>
            <a:endParaRPr lang="en-US" altLang="ja-JP" sz="36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69073" y="3794232"/>
            <a:ext cx="2297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0000"/>
                </a:solidFill>
              </a:rPr>
              <a:t>健康増進</a:t>
            </a:r>
            <a:endParaRPr kumimoji="1" lang="en-US" altLang="ja-JP" sz="3600" dirty="0" smtClean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69073" y="4594301"/>
            <a:ext cx="107832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・４才児視力検査（弱視の早期発見、早期治療）</a:t>
            </a:r>
            <a:endParaRPr kumimoji="1" lang="en-US" altLang="ja-JP" sz="3600" dirty="0" smtClean="0"/>
          </a:p>
          <a:p>
            <a:r>
              <a:rPr lang="ja-JP" altLang="en-US" sz="3600" dirty="0" smtClean="0"/>
              <a:t>・</a:t>
            </a:r>
            <a:r>
              <a:rPr lang="ja-JP" altLang="en-US" sz="3600" dirty="0"/>
              <a:t>歯</a:t>
            </a:r>
            <a:r>
              <a:rPr lang="ja-JP" altLang="en-US" sz="3600" dirty="0" smtClean="0"/>
              <a:t>周病疾患検診（２０歳から７０歳までの５歳きざみ）</a:t>
            </a:r>
            <a:endParaRPr kumimoji="1" lang="en-US" altLang="ja-JP" sz="3600" dirty="0" smtClean="0"/>
          </a:p>
          <a:p>
            <a:r>
              <a:rPr lang="ja-JP" altLang="en-US" sz="3600" dirty="0" smtClean="0"/>
              <a:t>・歯科健診（７５歳以上対象、自己負担金：２００円）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29323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802888" y="544448"/>
            <a:ext cx="2977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0000"/>
                </a:solidFill>
              </a:rPr>
              <a:t>ブランド力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02887" y="1315206"/>
            <a:ext cx="113891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・シティプロモーション戦略作成</a:t>
            </a:r>
            <a:endParaRPr kumimoji="1" lang="en-US" altLang="ja-JP" sz="3600" dirty="0" smtClean="0"/>
          </a:p>
          <a:p>
            <a:r>
              <a:rPr lang="ja-JP" altLang="en-US" sz="3600" dirty="0"/>
              <a:t>　</a:t>
            </a:r>
            <a:r>
              <a:rPr lang="ja-JP" altLang="en-US" sz="3600" dirty="0" smtClean="0"/>
              <a:t>ニンジン選果場の建設助成</a:t>
            </a:r>
            <a:endParaRPr kumimoji="1" lang="en-US" altLang="ja-JP" sz="3600" dirty="0" smtClean="0"/>
          </a:p>
          <a:p>
            <a:r>
              <a:rPr lang="ja-JP" altLang="en-US" sz="3600" dirty="0"/>
              <a:t>　</a:t>
            </a:r>
            <a:r>
              <a:rPr lang="ja-JP" altLang="en-US" sz="3600" dirty="0" smtClean="0"/>
              <a:t>地域映画上映会（５月下旬）、</a:t>
            </a:r>
            <a:r>
              <a:rPr lang="en-US" altLang="ja-JP" sz="3600" dirty="0" smtClean="0"/>
              <a:t>CM</a:t>
            </a:r>
            <a:r>
              <a:rPr lang="ja-JP" altLang="en-US" sz="3600" dirty="0" smtClean="0"/>
              <a:t>制作ワークショップ</a:t>
            </a:r>
            <a:endParaRPr kumimoji="1" lang="en-US" altLang="ja-JP" sz="3600" dirty="0" smtClean="0"/>
          </a:p>
          <a:p>
            <a:r>
              <a:rPr lang="ja-JP" altLang="en-US" sz="3600" dirty="0" smtClean="0"/>
              <a:t>・航空宇宙科学博物館のリニューアル</a:t>
            </a:r>
            <a:endParaRPr lang="en-US" altLang="ja-JP" sz="3600" dirty="0" smtClean="0"/>
          </a:p>
          <a:p>
            <a:r>
              <a:rPr kumimoji="1" lang="ja-JP" altLang="en-US" sz="3600" dirty="0"/>
              <a:t>　</a:t>
            </a:r>
            <a:r>
              <a:rPr kumimoji="1" lang="ja-JP" altLang="en-US" sz="3600" dirty="0" smtClean="0"/>
              <a:t>７月を目途に基本構想策定、屋外遊具は３月に整備</a:t>
            </a:r>
            <a:endParaRPr kumimoji="1" lang="en-US" altLang="ja-JP" sz="36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02887" y="4301955"/>
            <a:ext cx="3282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0000"/>
                </a:solidFill>
              </a:rPr>
              <a:t>都市基盤整備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02887" y="5072713"/>
            <a:ext cx="113670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・新那加駅周辺整備（</a:t>
            </a:r>
            <a:r>
              <a:rPr kumimoji="1" lang="en-US" altLang="ja-JP" sz="3600" dirty="0" smtClean="0"/>
              <a:t>3,</a:t>
            </a:r>
            <a:r>
              <a:rPr kumimoji="1" lang="ja-JP" altLang="en-US" sz="3600" dirty="0" smtClean="0"/>
              <a:t>０００人</a:t>
            </a:r>
            <a:r>
              <a:rPr kumimoji="1" lang="en-US" altLang="ja-JP" sz="3600" dirty="0" smtClean="0"/>
              <a:t>/</a:t>
            </a:r>
            <a:r>
              <a:rPr kumimoji="1" lang="ja-JP" altLang="en-US" sz="3600" dirty="0" smtClean="0"/>
              <a:t>日でバリヤフリー化）</a:t>
            </a:r>
            <a:endParaRPr kumimoji="1" lang="en-US" altLang="ja-JP" sz="3600" dirty="0" smtClean="0"/>
          </a:p>
          <a:p>
            <a:r>
              <a:rPr kumimoji="1" lang="ja-JP" altLang="en-US" sz="3600" dirty="0" smtClean="0"/>
              <a:t>　連絡道にエレベーター設置、那加駅前トイレの設置</a:t>
            </a:r>
            <a:endParaRPr kumimoji="1" lang="en-US" altLang="ja-JP" sz="3600" dirty="0" smtClean="0"/>
          </a:p>
        </p:txBody>
      </p:sp>
    </p:spTree>
    <p:extLst>
      <p:ext uri="{BB962C8B-B14F-4D97-AF65-F5344CB8AC3E}">
        <p14:creationId xmlns:p14="http://schemas.microsoft.com/office/powerpoint/2010/main" val="421313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735980" y="474611"/>
            <a:ext cx="2620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0000"/>
                </a:solidFill>
              </a:rPr>
              <a:t>雇用促進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31662" y="1295711"/>
            <a:ext cx="105864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・</a:t>
            </a:r>
            <a:r>
              <a:rPr lang="en-US" altLang="ja-JP" sz="3600" dirty="0"/>
              <a:t>U</a:t>
            </a:r>
            <a:r>
              <a:rPr lang="ja-JP" altLang="en-US" sz="3600" dirty="0" smtClean="0"/>
              <a:t>　</a:t>
            </a:r>
            <a:r>
              <a:rPr lang="en-US" altLang="ja-JP" sz="3600" dirty="0" smtClean="0"/>
              <a:t>I</a:t>
            </a:r>
            <a:r>
              <a:rPr kumimoji="1" lang="ja-JP" altLang="en-US" sz="3600" dirty="0" smtClean="0"/>
              <a:t>ターン企業説明会支援（大都市圏の大学生対象に市内企業の情報提供）</a:t>
            </a:r>
            <a:endParaRPr kumimoji="1" lang="en-US" altLang="ja-JP" sz="3600" dirty="0" smtClean="0"/>
          </a:p>
          <a:p>
            <a:r>
              <a:rPr lang="ja-JP" altLang="en-US" sz="3600" dirty="0" smtClean="0"/>
              <a:t>・女性・高齢者雇用促進（事務局設置）</a:t>
            </a:r>
            <a:endParaRPr lang="en-US" altLang="ja-JP" sz="3600" dirty="0" smtClean="0"/>
          </a:p>
          <a:p>
            <a:r>
              <a:rPr kumimoji="1" lang="ja-JP" altLang="en-US" sz="3600" dirty="0"/>
              <a:t>　</a:t>
            </a:r>
            <a:r>
              <a:rPr kumimoji="1" lang="ja-JP" altLang="en-US" sz="3600" dirty="0" smtClean="0"/>
              <a:t>成果を上げている企業への訪問見学、雇用に関するセミナーの開催、雇用環境の整備）</a:t>
            </a:r>
            <a:endParaRPr kumimoji="1" lang="ja-JP" altLang="en-US" sz="36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35979" y="4346127"/>
            <a:ext cx="1683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0000"/>
                </a:solidFill>
              </a:rPr>
              <a:t>空コン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35979" y="5102493"/>
            <a:ext cx="104821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・航空宇宙科学博物館における婚活支援、市のブランドイメージの</a:t>
            </a:r>
            <a:r>
              <a:rPr kumimoji="1" lang="en-US" altLang="ja-JP" sz="3600" dirty="0" smtClean="0"/>
              <a:t>PR</a:t>
            </a:r>
            <a:r>
              <a:rPr kumimoji="1" lang="ja-JP" altLang="en-US" sz="3600" dirty="0" smtClean="0"/>
              <a:t>を兼ねる</a:t>
            </a:r>
            <a:endParaRPr kumimoji="1" lang="en-US" altLang="ja-JP" sz="3600" dirty="0" smtClean="0"/>
          </a:p>
        </p:txBody>
      </p:sp>
    </p:spTree>
    <p:extLst>
      <p:ext uri="{BB962C8B-B14F-4D97-AF65-F5344CB8AC3E}">
        <p14:creationId xmlns:p14="http://schemas.microsoft.com/office/powerpoint/2010/main" val="335531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929161" y="144966"/>
            <a:ext cx="89432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 smtClean="0">
                <a:solidFill>
                  <a:srgbClr val="FF0000"/>
                </a:solidFill>
              </a:rPr>
              <a:t>平成２６年度補正予算：約１９億円</a:t>
            </a:r>
            <a:endParaRPr kumimoji="1" lang="ja-JP" altLang="en-US" sz="4400" dirty="0">
              <a:solidFill>
                <a:srgbClr val="FF00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02165" y="1264177"/>
            <a:ext cx="5218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0000"/>
                </a:solidFill>
              </a:rPr>
              <a:t>プレミアム商品券発行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70155" y="1998238"/>
            <a:ext cx="61666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・今秋から</a:t>
            </a:r>
            <a:endParaRPr kumimoji="1" lang="en-US" altLang="ja-JP" sz="3600" dirty="0" smtClean="0"/>
          </a:p>
          <a:p>
            <a:r>
              <a:rPr kumimoji="1" lang="ja-JP" altLang="en-US" sz="3600" dirty="0" smtClean="0"/>
              <a:t>・プレミアム率：２０％</a:t>
            </a:r>
            <a:endParaRPr kumimoji="1" lang="en-US" altLang="ja-JP" sz="3600" dirty="0" smtClean="0"/>
          </a:p>
          <a:p>
            <a:r>
              <a:rPr kumimoji="1" lang="ja-JP" altLang="en-US" sz="3600" dirty="0" smtClean="0"/>
              <a:t>・１セット：１</a:t>
            </a:r>
            <a:r>
              <a:rPr kumimoji="1" lang="en-US" altLang="ja-JP" sz="3600" dirty="0" smtClean="0"/>
              <a:t>,</a:t>
            </a:r>
            <a:r>
              <a:rPr kumimoji="1" lang="ja-JP" altLang="en-US" sz="3600" dirty="0" smtClean="0"/>
              <a:t>０００円</a:t>
            </a:r>
            <a:r>
              <a:rPr kumimoji="1" lang="en-US" altLang="ja-JP" sz="3600" dirty="0" smtClean="0"/>
              <a:t>×</a:t>
            </a:r>
            <a:r>
              <a:rPr kumimoji="1" lang="ja-JP" altLang="en-US" sz="3600" dirty="0" smtClean="0"/>
              <a:t>１２枚</a:t>
            </a:r>
            <a:endParaRPr kumimoji="1" lang="ja-JP" altLang="en-US" sz="3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02165" y="3971314"/>
            <a:ext cx="3601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0000"/>
                </a:solidFill>
              </a:rPr>
              <a:t>公共交通の充実</a:t>
            </a:r>
            <a:endParaRPr kumimoji="1" lang="en-US" altLang="ja-JP" sz="3600" dirty="0" smtClean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70155" y="4758336"/>
            <a:ext cx="111289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・ふれあいバス・タクシー運行（１０月リニューアル）</a:t>
            </a:r>
            <a:endParaRPr kumimoji="1" lang="en-US" altLang="ja-JP" sz="3600" dirty="0" smtClean="0"/>
          </a:p>
          <a:p>
            <a:r>
              <a:rPr lang="ja-JP" altLang="en-US" sz="3600" dirty="0" smtClean="0"/>
              <a:t>・ふれあいバス利用促進</a:t>
            </a:r>
            <a:endParaRPr lang="en-US" altLang="ja-JP" sz="3600" dirty="0" smtClean="0"/>
          </a:p>
          <a:p>
            <a:r>
              <a:rPr kumimoji="1" lang="ja-JP" altLang="en-US" sz="3600" dirty="0"/>
              <a:t>　</a:t>
            </a:r>
            <a:r>
              <a:rPr lang="ja-JP" altLang="en-US" sz="3600" dirty="0" smtClean="0"/>
              <a:t>料金：１日乗り放題券、乗継券、待合場所整備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79365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6103</TotalTime>
  <Words>881</Words>
  <Application>Microsoft Office PowerPoint</Application>
  <PresentationFormat>ワイド画面</PresentationFormat>
  <Paragraphs>139</Paragraphs>
  <Slides>19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4" baseType="lpstr">
      <vt:lpstr>ＭＳ Ｐゴシック</vt:lpstr>
      <vt:lpstr>Arial</vt:lpstr>
      <vt:lpstr>Calibri</vt:lpstr>
      <vt:lpstr>Calibri Light</vt:lpstr>
      <vt:lpstr>Office テーマ</vt:lpstr>
      <vt:lpstr>第９回市政報告会</vt:lpstr>
      <vt:lpstr>一般会計予算：４６３億５千万円、特別会計：３４３億５千万円、企業会計：３５億７千万円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条例改正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意見交換</vt:lpstr>
      <vt:lpstr>６月議会の予定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第3回市政報告会</dc:title>
  <dc:creator>hiromitsu</dc:creator>
  <cp:lastModifiedBy>坂澤 博光</cp:lastModifiedBy>
  <cp:revision>454</cp:revision>
  <dcterms:created xsi:type="dcterms:W3CDTF">2013-10-16T10:26:16Z</dcterms:created>
  <dcterms:modified xsi:type="dcterms:W3CDTF">2020-05-05T23:15:33Z</dcterms:modified>
</cp:coreProperties>
</file>