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344" r:id="rId4"/>
    <p:sldId id="346" r:id="rId5"/>
    <p:sldId id="345" r:id="rId6"/>
    <p:sldId id="347" r:id="rId7"/>
    <p:sldId id="291" r:id="rId8"/>
    <p:sldId id="348" r:id="rId9"/>
    <p:sldId id="296" r:id="rId10"/>
    <p:sldId id="334" r:id="rId11"/>
    <p:sldId id="335" r:id="rId12"/>
    <p:sldId id="332" r:id="rId13"/>
    <p:sldId id="336" r:id="rId14"/>
    <p:sldId id="352" r:id="rId15"/>
    <p:sldId id="333" r:id="rId16"/>
    <p:sldId id="350" r:id="rId17"/>
    <p:sldId id="351" r:id="rId18"/>
    <p:sldId id="323" r:id="rId19"/>
    <p:sldId id="265" r:id="rId20"/>
    <p:sldId id="266" r:id="rId2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構成比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Sheet1!$A$2:$A$11</c:f>
              <c:strCache>
                <c:ptCount val="8"/>
                <c:pt idx="0">
                  <c:v>人件費</c:v>
                </c:pt>
                <c:pt idx="1">
                  <c:v>扶助費</c:v>
                </c:pt>
                <c:pt idx="2">
                  <c:v>公債費</c:v>
                </c:pt>
                <c:pt idx="3">
                  <c:v>物件費</c:v>
                </c:pt>
                <c:pt idx="4">
                  <c:v>補助費等</c:v>
                </c:pt>
                <c:pt idx="5">
                  <c:v>積立金</c:v>
                </c:pt>
                <c:pt idx="6">
                  <c:v>操出金</c:v>
                </c:pt>
                <c:pt idx="7">
                  <c:v>建設事業費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0.14000000000000001</c:v>
                </c:pt>
                <c:pt idx="1">
                  <c:v>0.21</c:v>
                </c:pt>
                <c:pt idx="2">
                  <c:v>0.11</c:v>
                </c:pt>
                <c:pt idx="3">
                  <c:v>0.16</c:v>
                </c:pt>
                <c:pt idx="4">
                  <c:v>0.05</c:v>
                </c:pt>
                <c:pt idx="5">
                  <c:v>7.0000000000000007E-2</c:v>
                </c:pt>
                <c:pt idx="6">
                  <c:v>0.1</c:v>
                </c:pt>
                <c:pt idx="7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8"/>
        <c:delete val="1"/>
      </c:legendEntry>
      <c:legendEntry>
        <c:idx val="9"/>
        <c:delete val="1"/>
      </c:legendEntry>
      <c:layout>
        <c:manualLayout>
          <c:xMode val="edge"/>
          <c:yMode val="edge"/>
          <c:x val="0.79919508447134757"/>
          <c:y val="9.2856231984729837E-2"/>
          <c:w val="0.19142981576138188"/>
          <c:h val="0.826498472779375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職員数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１７年度</c:v>
                </c:pt>
                <c:pt idx="1">
                  <c:v>１８年度</c:v>
                </c:pt>
                <c:pt idx="2">
                  <c:v>２１年度</c:v>
                </c:pt>
                <c:pt idx="3">
                  <c:v>２２年度</c:v>
                </c:pt>
                <c:pt idx="4">
                  <c:v>２６年度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1125</c:v>
                </c:pt>
                <c:pt idx="1">
                  <c:v>1108</c:v>
                </c:pt>
                <c:pt idx="2">
                  <c:v>1005</c:v>
                </c:pt>
                <c:pt idx="3" formatCode="General">
                  <c:v>963</c:v>
                </c:pt>
                <c:pt idx="4" formatCode="General">
                  <c:v>831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人件費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１７年度</c:v>
                </c:pt>
                <c:pt idx="1">
                  <c:v>１８年度</c:v>
                </c:pt>
                <c:pt idx="2">
                  <c:v>２１年度</c:v>
                </c:pt>
                <c:pt idx="3">
                  <c:v>２２年度</c:v>
                </c:pt>
                <c:pt idx="4">
                  <c:v>２６年度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965</c:v>
                </c:pt>
                <c:pt idx="1">
                  <c:v>938</c:v>
                </c:pt>
                <c:pt idx="2">
                  <c:v>840</c:v>
                </c:pt>
                <c:pt idx="3">
                  <c:v>800</c:v>
                </c:pt>
                <c:pt idx="4">
                  <c:v>674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5974288"/>
        <c:axId val="505979776"/>
      </c:barChart>
      <c:catAx>
        <c:axId val="50597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05979776"/>
        <c:crosses val="autoZero"/>
        <c:auto val="1"/>
        <c:lblAlgn val="ctr"/>
        <c:lblOffset val="100"/>
        <c:noMultiLvlLbl val="0"/>
      </c:catAx>
      <c:valAx>
        <c:axId val="505979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05974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97026365863848"/>
          <c:y val="0.24413089049391667"/>
          <c:w val="0.12197816198707948"/>
          <c:h val="0.230488051766236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321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147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106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307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87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72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671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840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750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827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015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72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44462" y="1714792"/>
            <a:ext cx="6705600" cy="976893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第１１回市政報告会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694090" y="4291530"/>
            <a:ext cx="4606344" cy="1510873"/>
          </a:xfrm>
        </p:spPr>
        <p:txBody>
          <a:bodyPr/>
          <a:lstStyle/>
          <a:p>
            <a:r>
              <a:rPr kumimoji="1" lang="ja-JP" altLang="en-US" sz="3600" dirty="0" smtClean="0"/>
              <a:t>平成２７年１０月２４日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市議会議員　坂澤博光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0838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43944" y="422768"/>
            <a:ext cx="8590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</a:t>
            </a:r>
            <a:r>
              <a:rPr kumimoji="1" lang="ja-JP" altLang="en-US" sz="3600" dirty="0" smtClean="0"/>
              <a:t>　各務原市総合計画との位置づけは</a:t>
            </a:r>
            <a:endParaRPr kumimoji="1" lang="ja-JP" altLang="en-US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3944" y="1198473"/>
            <a:ext cx="115480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rgbClr val="00B050"/>
                </a:solidFill>
              </a:rPr>
              <a:t>・各務原市総合計画は、本市の最上位の計画</a:t>
            </a:r>
            <a:endParaRPr lang="en-US" altLang="ja-JP" sz="3600" dirty="0" smtClean="0">
              <a:solidFill>
                <a:srgbClr val="00B050"/>
              </a:solidFill>
            </a:endParaRPr>
          </a:p>
          <a:p>
            <a:r>
              <a:rPr kumimoji="1" lang="ja-JP" altLang="en-US" sz="3600" dirty="0" smtClean="0">
                <a:solidFill>
                  <a:srgbClr val="00B050"/>
                </a:solidFill>
              </a:rPr>
              <a:t>・総合計画の諸施策を人口減少歯止めの視点から再編成</a:t>
            </a:r>
            <a:endParaRPr kumimoji="1" lang="en-US" altLang="ja-JP" sz="3600" dirty="0" smtClean="0">
              <a:solidFill>
                <a:srgbClr val="00B050"/>
              </a:solidFill>
            </a:endParaRPr>
          </a:p>
          <a:p>
            <a:r>
              <a:rPr lang="ja-JP" altLang="en-US" sz="3600" dirty="0" smtClean="0">
                <a:solidFill>
                  <a:srgbClr val="00B050"/>
                </a:solidFill>
              </a:rPr>
              <a:t>・「しあわせ指標」と「定住人口の目標値」を設定</a:t>
            </a:r>
            <a:endParaRPr kumimoji="1" lang="ja-JP" altLang="en-US" sz="3600" dirty="0">
              <a:solidFill>
                <a:srgbClr val="00B05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3943" y="3824433"/>
            <a:ext cx="8448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</a:t>
            </a:r>
            <a:r>
              <a:rPr kumimoji="1" lang="ja-JP" altLang="en-US" sz="3600" dirty="0" smtClean="0"/>
              <a:t>　地方版総合戦略の施策の方向性は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3944" y="4659611"/>
            <a:ext cx="111531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B050"/>
                </a:solidFill>
              </a:rPr>
              <a:t>・継続する事業に先駆性を秘めた事業を織り込む</a:t>
            </a:r>
            <a:endParaRPr kumimoji="1" lang="en-US" altLang="ja-JP" sz="3600" dirty="0" smtClean="0">
              <a:solidFill>
                <a:srgbClr val="00B050"/>
              </a:solidFill>
            </a:endParaRPr>
          </a:p>
          <a:p>
            <a:r>
              <a:rPr lang="ja-JP" altLang="en-US" sz="3600" dirty="0" smtClean="0">
                <a:solidFill>
                  <a:srgbClr val="00B050"/>
                </a:solidFill>
              </a:rPr>
              <a:t>・航空宇宙科学博物館のリニューアルでは岐阜県と連携</a:t>
            </a:r>
            <a:endParaRPr lang="en-US" altLang="ja-JP" sz="3600" dirty="0" smtClean="0">
              <a:solidFill>
                <a:srgbClr val="00B050"/>
              </a:solidFill>
            </a:endParaRPr>
          </a:p>
          <a:p>
            <a:r>
              <a:rPr kumimoji="1" lang="ja-JP" altLang="en-US" sz="3600" dirty="0" smtClean="0">
                <a:solidFill>
                  <a:srgbClr val="00B050"/>
                </a:solidFill>
              </a:rPr>
              <a:t>・広域連携協定（本市、関市、美濃加茂市）の締結</a:t>
            </a:r>
            <a:endParaRPr kumimoji="1" lang="ja-JP" altLang="en-US" sz="3600" dirty="0">
              <a:solidFill>
                <a:srgbClr val="00B05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19735" y="4848458"/>
            <a:ext cx="663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答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1794076"/>
            <a:ext cx="663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答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83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37882" y="470078"/>
            <a:ext cx="9015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</a:t>
            </a:r>
            <a:r>
              <a:rPr kumimoji="1" lang="ja-JP" altLang="en-US" sz="3600" dirty="0" smtClean="0"/>
              <a:t>　目標設定と効果検証・改善する仕組みか</a:t>
            </a:r>
            <a:endParaRPr kumimoji="1" lang="ja-JP" altLang="en-US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1340" y="1321953"/>
            <a:ext cx="109773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B050"/>
                </a:solidFill>
              </a:rPr>
              <a:t>・人口減少の克服と地方創生の実現は「結果重視」で</a:t>
            </a:r>
            <a:endParaRPr kumimoji="1" lang="en-US" altLang="ja-JP" sz="3600" dirty="0" smtClean="0">
              <a:solidFill>
                <a:srgbClr val="00B050"/>
              </a:solidFill>
            </a:endParaRPr>
          </a:p>
          <a:p>
            <a:r>
              <a:rPr lang="ja-JP" altLang="en-US" sz="3600" dirty="0" smtClean="0">
                <a:solidFill>
                  <a:srgbClr val="00B050"/>
                </a:solidFill>
              </a:rPr>
              <a:t>・数値目標、重要業績評価指数を設定し成果を測定</a:t>
            </a:r>
            <a:endParaRPr lang="en-US" altLang="ja-JP" sz="3600" dirty="0" smtClean="0">
              <a:solidFill>
                <a:srgbClr val="00B050"/>
              </a:solidFill>
            </a:endParaRPr>
          </a:p>
          <a:p>
            <a:r>
              <a:rPr kumimoji="1" lang="ja-JP" altLang="en-US" sz="3600" dirty="0" smtClean="0">
                <a:solidFill>
                  <a:srgbClr val="00B050"/>
                </a:solidFill>
              </a:rPr>
              <a:t>・「総合計画」で設定した数値目標を共有</a:t>
            </a:r>
            <a:endParaRPr kumimoji="1" lang="en-US" altLang="ja-JP" sz="3600" dirty="0" smtClean="0">
              <a:solidFill>
                <a:srgbClr val="00B050"/>
              </a:solidFill>
            </a:endParaRPr>
          </a:p>
          <a:p>
            <a:r>
              <a:rPr lang="ja-JP" altLang="en-US" sz="3600" dirty="0" smtClean="0">
                <a:solidFill>
                  <a:srgbClr val="00B050"/>
                </a:solidFill>
              </a:rPr>
              <a:t>・産業界・教育機関・金融機関などの外部有識者が参画する組織を設置し検証</a:t>
            </a:r>
            <a:endParaRPr lang="en-US" altLang="ja-JP" sz="3600" dirty="0" smtClean="0">
              <a:solidFill>
                <a:srgbClr val="00B050"/>
              </a:solidFill>
            </a:endParaRPr>
          </a:p>
          <a:p>
            <a:r>
              <a:rPr kumimoji="1" lang="ja-JP" altLang="en-US" sz="3600" dirty="0" smtClean="0">
                <a:solidFill>
                  <a:srgbClr val="00B050"/>
                </a:solidFill>
              </a:rPr>
              <a:t>・計画期間は平成３１年度までの５年間で、「しあわせを実感できるまち」をつくるという視点で見直す</a:t>
            </a:r>
            <a:endParaRPr kumimoji="1" lang="ja-JP" altLang="en-US" sz="3600" dirty="0">
              <a:solidFill>
                <a:srgbClr val="00B05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7322" y="2852510"/>
            <a:ext cx="541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答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60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039831" y="164725"/>
            <a:ext cx="592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マイナンバー制度について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4071" y="938552"/>
            <a:ext cx="9739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</a:t>
            </a:r>
            <a:r>
              <a:rPr kumimoji="1" lang="ja-JP" altLang="en-US" sz="3600" dirty="0" smtClean="0"/>
              <a:t>　マイナンバー制度の概要並びに利点は。</a:t>
            </a:r>
            <a:endParaRPr kumimoji="1" lang="en-US" altLang="ja-JP" sz="36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6238" y="1884780"/>
            <a:ext cx="107102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B050"/>
                </a:solidFill>
              </a:rPr>
              <a:t>・社会保障や税、災害対策の分野で情報を管理するため一人一つの番号を付して、個人の情報を識別・連携させる制度</a:t>
            </a:r>
            <a:endParaRPr kumimoji="1" lang="en-US" altLang="ja-JP" sz="3600" dirty="0" smtClean="0">
              <a:solidFill>
                <a:srgbClr val="00B050"/>
              </a:solidFill>
            </a:endParaRPr>
          </a:p>
          <a:p>
            <a:r>
              <a:rPr lang="ja-JP" altLang="en-US" sz="3600" dirty="0" smtClean="0">
                <a:solidFill>
                  <a:srgbClr val="00B050"/>
                </a:solidFill>
              </a:rPr>
              <a:t>・脱税、不正受給</a:t>
            </a:r>
            <a:r>
              <a:rPr lang="ja-JP" altLang="en-US" sz="3600" dirty="0">
                <a:solidFill>
                  <a:srgbClr val="00B050"/>
                </a:solidFill>
              </a:rPr>
              <a:t>の</a:t>
            </a:r>
            <a:r>
              <a:rPr lang="ja-JP" altLang="en-US" sz="3600" dirty="0" smtClean="0">
                <a:solidFill>
                  <a:srgbClr val="00B050"/>
                </a:solidFill>
              </a:rPr>
              <a:t>防止</a:t>
            </a:r>
            <a:endParaRPr lang="en-US" altLang="ja-JP" sz="3600" dirty="0" smtClean="0">
              <a:solidFill>
                <a:srgbClr val="00B050"/>
              </a:solidFill>
            </a:endParaRPr>
          </a:p>
          <a:p>
            <a:r>
              <a:rPr kumimoji="1" lang="ja-JP" altLang="en-US" sz="3600" dirty="0" smtClean="0">
                <a:solidFill>
                  <a:srgbClr val="00B050"/>
                </a:solidFill>
              </a:rPr>
              <a:t>・年金、社会福祉、税の手続きに必要な所得証明や住民票などの添付が不要</a:t>
            </a:r>
            <a:endParaRPr kumimoji="1" lang="en-US" altLang="ja-JP" sz="3600" dirty="0" smtClean="0">
              <a:solidFill>
                <a:srgbClr val="00B050"/>
              </a:solidFill>
            </a:endParaRPr>
          </a:p>
          <a:p>
            <a:r>
              <a:rPr lang="ja-JP" altLang="en-US" sz="3600" dirty="0" smtClean="0">
                <a:solidFill>
                  <a:srgbClr val="00B050"/>
                </a:solidFill>
              </a:rPr>
              <a:t>・行政機関の情報の照合、転記、入力に要している時間や労力の削減</a:t>
            </a:r>
            <a:endParaRPr kumimoji="1" lang="ja-JP" altLang="en-US" sz="3600" dirty="0">
              <a:solidFill>
                <a:srgbClr val="00B05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4071" y="3598606"/>
            <a:ext cx="607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答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1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82955" y="186745"/>
            <a:ext cx="11243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</a:t>
            </a:r>
            <a:r>
              <a:rPr kumimoji="1" lang="ja-JP" altLang="en-US" sz="3600" dirty="0" smtClean="0"/>
              <a:t>　個人（支援を必要とする方を含む）に対する周知は。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25124" y="1082034"/>
            <a:ext cx="114668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rgbClr val="00B050"/>
                </a:solidFill>
              </a:rPr>
              <a:t>・国がテレビや新聞等で広報しており、市のホームページ、広報かかみがはら、広報用ポスター掲示や広報（回覧用）</a:t>
            </a:r>
            <a:endParaRPr lang="en-US" altLang="ja-JP" sz="3600" dirty="0">
              <a:solidFill>
                <a:srgbClr val="00B050"/>
              </a:solidFill>
            </a:endParaRPr>
          </a:p>
          <a:p>
            <a:r>
              <a:rPr kumimoji="1" lang="ja-JP" altLang="en-US" sz="3600" dirty="0" smtClean="0">
                <a:solidFill>
                  <a:srgbClr val="00B050"/>
                </a:solidFill>
              </a:rPr>
              <a:t>・ホームページで音声による説明が聞ける</a:t>
            </a:r>
            <a:endParaRPr kumimoji="1" lang="en-US" altLang="ja-JP" sz="3600" dirty="0" smtClean="0">
              <a:solidFill>
                <a:srgbClr val="00B050"/>
              </a:solidFill>
            </a:endParaRPr>
          </a:p>
          <a:p>
            <a:r>
              <a:rPr lang="ja-JP" altLang="en-US" sz="3600" dirty="0" smtClean="0">
                <a:solidFill>
                  <a:srgbClr val="00B050"/>
                </a:solidFill>
              </a:rPr>
              <a:t>・税務署や市商工会議所がセミナー開催</a:t>
            </a:r>
            <a:endParaRPr kumimoji="1" lang="ja-JP" altLang="en-US" sz="3600" dirty="0">
              <a:solidFill>
                <a:srgbClr val="00B05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82955" y="3535872"/>
            <a:ext cx="11204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</a:t>
            </a:r>
            <a:r>
              <a:rPr kumimoji="1" lang="ja-JP" altLang="en-US" sz="3600" dirty="0" smtClean="0"/>
              <a:t>　個人情報漏えいや成りすましに対する対策は。</a:t>
            </a:r>
            <a:endParaRPr kumimoji="1" lang="ja-JP" altLang="en-US" sz="3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25124" y="4449956"/>
            <a:ext cx="10976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rgbClr val="00B050"/>
                </a:solidFill>
              </a:rPr>
              <a:t>・接続制御、接続記録の保存、取り扱い職員の限定</a:t>
            </a:r>
            <a:endParaRPr lang="en-US" altLang="ja-JP" sz="3600" dirty="0" smtClean="0">
              <a:solidFill>
                <a:srgbClr val="00B050"/>
              </a:solidFill>
            </a:endParaRPr>
          </a:p>
          <a:p>
            <a:r>
              <a:rPr lang="ja-JP" altLang="en-US" sz="3600" dirty="0" smtClean="0">
                <a:solidFill>
                  <a:srgbClr val="00B050"/>
                </a:solidFill>
              </a:rPr>
              <a:t>・通知カードの送付を住民票の住所へ簡易書留で送る</a:t>
            </a:r>
            <a:endParaRPr lang="en-US" altLang="ja-JP" sz="3600" dirty="0" smtClean="0">
              <a:solidFill>
                <a:srgbClr val="00B050"/>
              </a:solidFill>
            </a:endParaRPr>
          </a:p>
          <a:p>
            <a:r>
              <a:rPr lang="ja-JP" altLang="en-US" sz="3600" dirty="0" smtClean="0">
                <a:solidFill>
                  <a:srgbClr val="00B050"/>
                </a:solidFill>
              </a:rPr>
              <a:t>・個人番号カード交付の際、顔認証システム活用</a:t>
            </a:r>
            <a:endParaRPr kumimoji="1" lang="ja-JP" altLang="en-US" sz="3600" dirty="0">
              <a:solidFill>
                <a:srgbClr val="00B05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8490" y="1728365"/>
            <a:ext cx="489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答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201" y="5020213"/>
            <a:ext cx="560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答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70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71222" y="321972"/>
            <a:ext cx="8963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0070C0"/>
                </a:solidFill>
              </a:rPr>
              <a:t>マイナンバー制度（これだけは大切）</a:t>
            </a:r>
            <a:endParaRPr kumimoji="1" lang="ja-JP" altLang="en-US" sz="40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02275" y="1687133"/>
            <a:ext cx="1101143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rgbClr val="FF0000"/>
                </a:solidFill>
              </a:rPr>
              <a:t>・通知カード、個人番号カードを無くさない（保管場所を忘れない</a:t>
            </a:r>
            <a:r>
              <a:rPr lang="ja-JP" altLang="en-US" sz="5400" dirty="0" smtClean="0">
                <a:solidFill>
                  <a:srgbClr val="FF0000"/>
                </a:solidFill>
              </a:rPr>
              <a:t>ように）</a:t>
            </a:r>
            <a:endParaRPr kumimoji="1" lang="en-US" altLang="ja-JP" sz="5400" dirty="0" smtClean="0">
              <a:solidFill>
                <a:srgbClr val="FF0000"/>
              </a:solidFill>
            </a:endParaRPr>
          </a:p>
          <a:p>
            <a:endParaRPr lang="en-US" altLang="ja-JP" sz="5400" dirty="0">
              <a:solidFill>
                <a:srgbClr val="FF0000"/>
              </a:solidFill>
            </a:endParaRPr>
          </a:p>
          <a:p>
            <a:r>
              <a:rPr kumimoji="1" lang="ja-JP" altLang="en-US" sz="5400" dirty="0" smtClean="0">
                <a:solidFill>
                  <a:srgbClr val="FF0000"/>
                </a:solidFill>
              </a:rPr>
              <a:t>・他の人に番号を教えない（電話で聞かれた場合を含む）</a:t>
            </a:r>
            <a:endParaRPr kumimoji="1" lang="ja-JP" alt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06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43841" y="243866"/>
            <a:ext cx="7414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各務原市防災キャンプの成果と課題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9324" y="1347296"/>
            <a:ext cx="112239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B050"/>
                </a:solidFill>
              </a:rPr>
              <a:t>・県防災</a:t>
            </a:r>
            <a:r>
              <a:rPr lang="ja-JP" altLang="en-US" sz="3600" dirty="0">
                <a:solidFill>
                  <a:srgbClr val="00B050"/>
                </a:solidFill>
              </a:rPr>
              <a:t>セ</a:t>
            </a:r>
            <a:r>
              <a:rPr kumimoji="1" lang="ja-JP" altLang="en-US" sz="3600" dirty="0" smtClean="0">
                <a:solidFill>
                  <a:srgbClr val="00B050"/>
                </a:solidFill>
              </a:rPr>
              <a:t>ンターで地震体験や車両見学</a:t>
            </a:r>
            <a:endParaRPr kumimoji="1" lang="en-US" altLang="ja-JP" sz="3600" dirty="0" smtClean="0">
              <a:solidFill>
                <a:srgbClr val="00B050"/>
              </a:solidFill>
            </a:endParaRPr>
          </a:p>
          <a:p>
            <a:r>
              <a:rPr lang="ja-JP" altLang="en-US" sz="3600" dirty="0" smtClean="0">
                <a:solidFill>
                  <a:srgbClr val="00B050"/>
                </a:solidFill>
              </a:rPr>
              <a:t>・桜体育館で炊き出し訓練、避難所体験</a:t>
            </a:r>
            <a:endParaRPr lang="en-US" altLang="ja-JP" sz="3600" dirty="0" smtClean="0">
              <a:solidFill>
                <a:srgbClr val="00B050"/>
              </a:solidFill>
            </a:endParaRPr>
          </a:p>
          <a:p>
            <a:r>
              <a:rPr kumimoji="1" lang="ja-JP" altLang="en-US" sz="3600" dirty="0" smtClean="0">
                <a:solidFill>
                  <a:srgbClr val="00B050"/>
                </a:solidFill>
              </a:rPr>
              <a:t>・ジュニア防災検定の受験、根尾谷地震断層観察館見学</a:t>
            </a:r>
            <a:endParaRPr kumimoji="1" lang="en-US" altLang="ja-JP" sz="3600" dirty="0" smtClean="0">
              <a:solidFill>
                <a:srgbClr val="00B050"/>
              </a:solidFill>
            </a:endParaRPr>
          </a:p>
          <a:p>
            <a:r>
              <a:rPr kumimoji="1" lang="ja-JP" altLang="en-US" sz="3600" dirty="0" smtClean="0">
                <a:solidFill>
                  <a:srgbClr val="00B050"/>
                </a:solidFill>
              </a:rPr>
              <a:t>・ジュニア防災検定の事前課題で家族と一緒に考えた</a:t>
            </a:r>
            <a:endParaRPr kumimoji="1" lang="en-US" altLang="ja-JP" sz="3600" dirty="0" smtClean="0">
              <a:solidFill>
                <a:srgbClr val="00B050"/>
              </a:solidFill>
            </a:endParaRPr>
          </a:p>
          <a:p>
            <a:r>
              <a:rPr lang="ja-JP" altLang="en-US" sz="3600" dirty="0" smtClean="0">
                <a:solidFill>
                  <a:srgbClr val="00B050"/>
                </a:solidFill>
              </a:rPr>
              <a:t>・「防災キャンプに参加して良かった」、　</a:t>
            </a:r>
            <a:r>
              <a:rPr kumimoji="1" lang="ja-JP" altLang="en-US" sz="3600" dirty="0" smtClean="0">
                <a:solidFill>
                  <a:srgbClr val="00B050"/>
                </a:solidFill>
              </a:rPr>
              <a:t>「防災意識が高まった」との回答</a:t>
            </a:r>
            <a:endParaRPr kumimoji="1" lang="en-US" altLang="ja-JP" sz="3600" dirty="0" smtClean="0">
              <a:solidFill>
                <a:srgbClr val="00B050"/>
              </a:solidFill>
            </a:endParaRPr>
          </a:p>
          <a:p>
            <a:r>
              <a:rPr lang="ja-JP" altLang="en-US" sz="3600" dirty="0" smtClean="0">
                <a:solidFill>
                  <a:srgbClr val="00B050"/>
                </a:solidFill>
              </a:rPr>
              <a:t>・いかに実際の避難所に近づけるか（子供だけではない）</a:t>
            </a:r>
            <a:endParaRPr lang="en-US" altLang="ja-JP" sz="3600" dirty="0" smtClean="0">
              <a:solidFill>
                <a:srgbClr val="00B050"/>
              </a:solidFill>
            </a:endParaRPr>
          </a:p>
          <a:p>
            <a:r>
              <a:rPr kumimoji="1" lang="ja-JP" altLang="en-US" sz="3600" dirty="0" smtClean="0">
                <a:solidFill>
                  <a:srgbClr val="00B050"/>
                </a:solidFill>
              </a:rPr>
              <a:t>・防災推進委員の活用</a:t>
            </a:r>
            <a:endParaRPr lang="en-US" altLang="ja-JP" sz="3600" dirty="0">
              <a:solidFill>
                <a:srgbClr val="00B05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7484" y="3286287"/>
            <a:ext cx="559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答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47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013656" y="231820"/>
            <a:ext cx="5859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市役所職員の管理計画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8939" y="1262130"/>
            <a:ext cx="118056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・平成１６年１１月羽島郡川島町と合併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・事務事業の再編・整理、機構改革、民間委託の推進</a:t>
            </a:r>
            <a:endParaRPr lang="en-US" altLang="ja-JP" sz="3600" dirty="0" smtClean="0"/>
          </a:p>
          <a:p>
            <a:r>
              <a:rPr lang="ja-JP" altLang="en-US" sz="3600" dirty="0" smtClean="0"/>
              <a:t>・１７年度比、職員数：約２６％削減、人権費：約２９億円削減</a:t>
            </a:r>
            <a:endParaRPr lang="en-US" altLang="ja-JP" sz="3600" dirty="0" smtClean="0"/>
          </a:p>
          <a:p>
            <a:r>
              <a:rPr lang="ja-JP" altLang="en-US" sz="3600" dirty="0" smtClean="0"/>
              <a:t>・類似団体（８５都市）との比較（人口１万人当たり職員数</a:t>
            </a:r>
            <a:r>
              <a:rPr lang="ja-JP" altLang="en-US" sz="3600" dirty="0"/>
              <a:t>）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１１位（教育消防含む）、１位（一般行政職員のみ）</a:t>
            </a:r>
            <a:endParaRPr lang="en-US" altLang="ja-JP" sz="3600" dirty="0" smtClean="0"/>
          </a:p>
          <a:p>
            <a:r>
              <a:rPr lang="ja-JP" altLang="en-US" sz="3600" dirty="0" smtClean="0"/>
              <a:t>・岐阜県（２１市」）内では３位、１位</a:t>
            </a:r>
            <a:endParaRPr lang="en-US" altLang="ja-JP" sz="3600" dirty="0" smtClean="0"/>
          </a:p>
          <a:p>
            <a:r>
              <a:rPr lang="ja-JP" altLang="en-US" sz="3600" dirty="0" smtClean="0"/>
              <a:t>・２６年度からの再任用制度を活用しながら、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削減から質の向上へと転換</a:t>
            </a: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298891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15177" y="218941"/>
            <a:ext cx="5214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0070C0"/>
                </a:solidFill>
              </a:rPr>
              <a:t>職員数、人件費の変化</a:t>
            </a:r>
            <a:endParaRPr kumimoji="1" lang="ja-JP" altLang="en-US" sz="4000" dirty="0">
              <a:solidFill>
                <a:srgbClr val="0070C0"/>
              </a:solidFill>
            </a:endParaRPr>
          </a:p>
        </p:txBody>
      </p:sp>
      <p:graphicFrame>
        <p:nvGraphicFramePr>
          <p:cNvPr id="9" name="グラフ 8"/>
          <p:cNvGraphicFramePr/>
          <p:nvPr>
            <p:extLst>
              <p:ext uri="{D42A27DB-BD31-4B8C-83A1-F6EECF244321}">
                <p14:modId xmlns:p14="http://schemas.microsoft.com/office/powerpoint/2010/main" val="1209221776"/>
              </p:ext>
            </p:extLst>
          </p:nvPr>
        </p:nvGraphicFramePr>
        <p:xfrm>
          <a:off x="1710027" y="1154328"/>
          <a:ext cx="9159533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2786926" y="1302318"/>
            <a:ext cx="1036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1,125</a:t>
            </a:r>
            <a:r>
              <a:rPr kumimoji="1" lang="ja-JP" altLang="en-US" b="1" dirty="0" smtClean="0"/>
              <a:t>人</a:t>
            </a:r>
            <a:endParaRPr kumimoji="1" lang="ja-JP" altLang="en-US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92190" y="1959555"/>
            <a:ext cx="1362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965</a:t>
            </a:r>
            <a:r>
              <a:rPr lang="ja-JP" altLang="en-US" sz="1600" dirty="0" smtClean="0"/>
              <a:t>千万円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152456" y="1442233"/>
            <a:ext cx="752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1,108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17880" y="2092649"/>
            <a:ext cx="618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93</a:t>
            </a:r>
            <a:r>
              <a:rPr lang="en-US" altLang="ja-JP" dirty="0"/>
              <a:t>8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568432" y="1780824"/>
            <a:ext cx="752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1,105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348569" y="2515153"/>
            <a:ext cx="663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83</a:t>
            </a:r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823550" y="3111986"/>
            <a:ext cx="61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67</a:t>
            </a:r>
            <a:r>
              <a:rPr lang="en-US" altLang="ja-JP" dirty="0"/>
              <a:t>4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016751" y="2474863"/>
            <a:ext cx="54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84</a:t>
            </a:r>
            <a:r>
              <a:rPr lang="en-US" altLang="ja-JP" dirty="0"/>
              <a:t>0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434233" y="2639241"/>
            <a:ext cx="633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80</a:t>
            </a:r>
            <a:r>
              <a:rPr lang="en-US" altLang="ja-JP" dirty="0"/>
              <a:t>0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984408" y="1965490"/>
            <a:ext cx="631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96</a:t>
            </a:r>
            <a:r>
              <a:rPr lang="en-US" altLang="ja-JP" dirty="0"/>
              <a:t>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709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415884" y="524108"/>
            <a:ext cx="20295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要望</a:t>
            </a:r>
            <a:r>
              <a:rPr lang="ja-JP" altLang="en-US" sz="4400" dirty="0">
                <a:solidFill>
                  <a:srgbClr val="FF0000"/>
                </a:solidFill>
              </a:rPr>
              <a:t>書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14306" y="1585044"/>
            <a:ext cx="10222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</a:t>
            </a:r>
            <a:r>
              <a:rPr lang="ja-JP" altLang="en-US" sz="3600" dirty="0" smtClean="0"/>
              <a:t>共同墓地の草刈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・歩道の平滑化（８町内西側道路沿い）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・横断歩道手前の道路標示の設置（入会町）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・空き地雑草の草刈（入会町）</a:t>
            </a:r>
            <a:endParaRPr kumimoji="1"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126784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53840" y="518425"/>
            <a:ext cx="2831864" cy="897005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意見交換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32148" y="2675631"/>
            <a:ext cx="8006471" cy="775907"/>
          </a:xfrm>
        </p:spPr>
        <p:txBody>
          <a:bodyPr>
            <a:noAutofit/>
          </a:bodyPr>
          <a:lstStyle/>
          <a:p>
            <a:r>
              <a:rPr kumimoji="1" lang="ja-JP" altLang="en-US" sz="4000" dirty="0" smtClean="0"/>
              <a:t>疑問やお困りのことがあればどうぞ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4131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48323" y="0"/>
            <a:ext cx="4649457" cy="844196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平成２６年度決算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74320" y="978796"/>
            <a:ext cx="117271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・収入：４８２億５</a:t>
            </a:r>
            <a:r>
              <a:rPr lang="en-US" altLang="ja-JP" sz="3600" dirty="0" smtClean="0"/>
              <a:t>,</a:t>
            </a:r>
            <a:r>
              <a:rPr lang="ja-JP" altLang="en-US" sz="3600" dirty="0" smtClean="0"/>
              <a:t>０００万円（昨年３</a:t>
            </a:r>
            <a:r>
              <a:rPr lang="en-US" altLang="ja-JP" sz="3600" dirty="0" smtClean="0"/>
              <a:t>.</a:t>
            </a:r>
            <a:r>
              <a:rPr lang="ja-JP" altLang="en-US" sz="3600" dirty="0" smtClean="0"/>
              <a:t>２％増）</a:t>
            </a:r>
            <a:endParaRPr lang="en-US" altLang="ja-JP" sz="3600" dirty="0" smtClean="0"/>
          </a:p>
          <a:p>
            <a:r>
              <a:rPr lang="ja-JP" altLang="en-US" sz="3600" dirty="0" smtClean="0"/>
              <a:t>・支出：４５６億１</a:t>
            </a:r>
            <a:r>
              <a:rPr lang="en-US" altLang="ja-JP" sz="3600" dirty="0" smtClean="0"/>
              <a:t>,</a:t>
            </a:r>
            <a:r>
              <a:rPr lang="ja-JP" altLang="en-US" sz="3600" dirty="0" smtClean="0"/>
              <a:t>０００万円（昨年比４</a:t>
            </a:r>
            <a:r>
              <a:rPr lang="en-US" altLang="ja-JP" sz="3600" dirty="0" smtClean="0"/>
              <a:t>.</a:t>
            </a:r>
            <a:r>
              <a:rPr lang="ja-JP" altLang="en-US" sz="3600" dirty="0" smtClean="0"/>
              <a:t>６％増）、１</a:t>
            </a:r>
            <a:r>
              <a:rPr lang="en-US" altLang="ja-JP" sz="3600" dirty="0" smtClean="0"/>
              <a:t>.</a:t>
            </a:r>
            <a:r>
              <a:rPr lang="ja-JP" altLang="en-US" sz="3600" dirty="0" smtClean="0"/>
              <a:t>６７倍</a:t>
            </a:r>
            <a:endParaRPr lang="en-US" altLang="ja-JP" sz="3600" dirty="0" smtClean="0"/>
          </a:p>
          <a:p>
            <a:r>
              <a:rPr lang="ja-JP" altLang="en-US" sz="3600" dirty="0" smtClean="0"/>
              <a:t>・翌年度への繰り越しを除いた額：約２４億円の黒字</a:t>
            </a:r>
            <a:endParaRPr lang="en-US" altLang="ja-JP" sz="3600" dirty="0" smtClean="0"/>
          </a:p>
          <a:p>
            <a:r>
              <a:rPr lang="ja-JP" altLang="en-US" sz="3600" dirty="0" smtClean="0"/>
              <a:t>・財政力指数：０．８６５（昨年：０．８６２）</a:t>
            </a:r>
            <a:endParaRPr lang="en-US" altLang="ja-JP" sz="3600" dirty="0" smtClean="0"/>
          </a:p>
          <a:p>
            <a:r>
              <a:rPr lang="ja-JP" altLang="en-US" sz="3600" dirty="0" smtClean="0"/>
              <a:t>・経常収支比率：８９</a:t>
            </a:r>
            <a:r>
              <a:rPr lang="en-US" altLang="ja-JP" sz="3600" dirty="0" smtClean="0"/>
              <a:t>.</a:t>
            </a:r>
            <a:r>
              <a:rPr lang="ja-JP" altLang="en-US" sz="3600" dirty="0" smtClean="0"/>
              <a:t>３％（昨年：８３．１％）</a:t>
            </a:r>
            <a:endParaRPr lang="en-US" altLang="ja-JP" sz="3600" dirty="0" smtClean="0"/>
          </a:p>
          <a:p>
            <a:r>
              <a:rPr lang="ja-JP" altLang="en-US" sz="3600" dirty="0" smtClean="0"/>
              <a:t>・実質赤字比率、連結実質赤字比率：算定しなくてよい</a:t>
            </a:r>
            <a:endParaRPr lang="en-US" altLang="ja-JP" sz="3600" dirty="0" smtClean="0"/>
          </a:p>
          <a:p>
            <a:r>
              <a:rPr lang="ja-JP" altLang="en-US" sz="3600" dirty="0" smtClean="0"/>
              <a:t>・実質公債費比率：０</a:t>
            </a:r>
            <a:r>
              <a:rPr lang="en-US" altLang="ja-JP" sz="3600" dirty="0" smtClean="0"/>
              <a:t>.</a:t>
            </a:r>
            <a:r>
              <a:rPr lang="ja-JP" altLang="en-US" sz="3600" dirty="0" smtClean="0"/>
              <a:t>７％（昨年：０</a:t>
            </a:r>
            <a:r>
              <a:rPr lang="en-US" altLang="ja-JP" sz="3600" dirty="0" smtClean="0"/>
              <a:t>.</a:t>
            </a:r>
            <a:r>
              <a:rPr lang="ja-JP" altLang="en-US" sz="3600" dirty="0" smtClean="0"/>
              <a:t>７％）</a:t>
            </a:r>
            <a:endParaRPr lang="en-US" altLang="ja-JP" sz="3600" dirty="0" smtClean="0"/>
          </a:p>
          <a:p>
            <a:r>
              <a:rPr lang="ja-JP" altLang="en-US" sz="3600" dirty="0" smtClean="0"/>
              <a:t>・将来負担比率（事務組合・公社含む）：算定しなくてよい</a:t>
            </a:r>
            <a:endParaRPr lang="en-US" altLang="ja-JP" sz="3600" dirty="0" smtClean="0"/>
          </a:p>
          <a:p>
            <a:r>
              <a:rPr lang="ja-JP" altLang="en-US" sz="3600" dirty="0" smtClean="0"/>
              <a:t>・資金不足比率（水道・下水道事業）：不足無し</a:t>
            </a: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95614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49879" y="159063"/>
            <a:ext cx="4139069" cy="897005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１２月議会の予定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460642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4200" dirty="0" smtClean="0">
                <a:solidFill>
                  <a:srgbClr val="FF0000"/>
                </a:solidFill>
              </a:rPr>
              <a:t>開会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900" dirty="0" smtClean="0"/>
              <a:t>１</a:t>
            </a:r>
            <a:r>
              <a:rPr lang="ja-JP" altLang="en-US" sz="3900" dirty="0"/>
              <a:t>１</a:t>
            </a:r>
            <a:r>
              <a:rPr lang="ja-JP" altLang="en-US" sz="3900" dirty="0" smtClean="0"/>
              <a:t>月３０日（月）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4200" dirty="0" smtClean="0">
                <a:solidFill>
                  <a:srgbClr val="FF0000"/>
                </a:solidFill>
              </a:rPr>
              <a:t>・一般質問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900" dirty="0" smtClean="0"/>
              <a:t>１</a:t>
            </a:r>
            <a:r>
              <a:rPr lang="ja-JP" altLang="en-US" sz="3900" dirty="0"/>
              <a:t>２</a:t>
            </a:r>
            <a:r>
              <a:rPr lang="ja-JP" altLang="en-US" sz="3900" dirty="0" smtClean="0"/>
              <a:t>月１４日（月）、１５日（火）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4200" dirty="0" smtClean="0">
                <a:solidFill>
                  <a:srgbClr val="FF0000"/>
                </a:solidFill>
              </a:rPr>
              <a:t>・常任委員会</a:t>
            </a:r>
            <a:endParaRPr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rgbClr val="FF0000"/>
                </a:solidFill>
              </a:rPr>
              <a:t>　</a:t>
            </a:r>
            <a:r>
              <a:rPr lang="ja-JP" altLang="en-US" sz="3900" dirty="0" smtClean="0"/>
              <a:t>民生消防：１７日（木）、経済教育：１７日（木）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建設水道：１８日（金）、総務：１８日（金）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4200" dirty="0" smtClean="0">
                <a:solidFill>
                  <a:srgbClr val="FF0000"/>
                </a:solidFill>
              </a:rPr>
              <a:t>・閉会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１２月２２日（火）</a:t>
            </a:r>
            <a:endParaRPr kumimoji="1" lang="ja-JP" altLang="en-US" sz="3900" dirty="0"/>
          </a:p>
        </p:txBody>
      </p:sp>
    </p:spTree>
    <p:extLst>
      <p:ext uri="{BB962C8B-B14F-4D97-AF65-F5344CB8AC3E}">
        <p14:creationId xmlns:p14="http://schemas.microsoft.com/office/powerpoint/2010/main" val="39281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837904" y="103032"/>
            <a:ext cx="31939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収入の状況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2057" y="888343"/>
            <a:ext cx="108356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・自主財源と依存財源の比率：６：４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・市税：２０７億７</a:t>
            </a:r>
            <a:r>
              <a:rPr lang="en-US" altLang="ja-JP" sz="3600" dirty="0"/>
              <a:t>,</a:t>
            </a:r>
            <a:r>
              <a:rPr lang="ja-JP" altLang="en-US" sz="3600" dirty="0" smtClean="0"/>
              <a:t>０００万円（昨年比０</a:t>
            </a:r>
            <a:r>
              <a:rPr lang="en-US" altLang="ja-JP" sz="3600" dirty="0" smtClean="0"/>
              <a:t>.</a:t>
            </a:r>
            <a:r>
              <a:rPr lang="ja-JP" altLang="en-US" sz="3600" dirty="0" smtClean="0"/>
              <a:t>１％増）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・市税の収入に占める割合：４３</a:t>
            </a:r>
            <a:r>
              <a:rPr lang="en-US" altLang="ja-JP" sz="3600" dirty="0" smtClean="0"/>
              <a:t>.</a:t>
            </a:r>
            <a:r>
              <a:rPr lang="ja-JP" altLang="en-US" sz="3600" dirty="0" smtClean="0"/>
              <a:t>１％（昨年４４</a:t>
            </a:r>
            <a:r>
              <a:rPr lang="en-US" altLang="ja-JP" sz="3600" dirty="0" smtClean="0"/>
              <a:t>.</a:t>
            </a:r>
            <a:r>
              <a:rPr lang="ja-JP" altLang="en-US" sz="3600" dirty="0" smtClean="0"/>
              <a:t>４％）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・個人市民税：約７８億円</a:t>
            </a:r>
            <a:endParaRPr kumimoji="1" lang="en-US" altLang="ja-JP" sz="3600" dirty="0" smtClean="0"/>
          </a:p>
          <a:p>
            <a:r>
              <a:rPr lang="ja-JP" altLang="en-US" sz="3600" dirty="0"/>
              <a:t>・</a:t>
            </a:r>
            <a:r>
              <a:rPr lang="ja-JP" altLang="en-US" sz="3600" dirty="0" smtClean="0"/>
              <a:t>法人市民税：約１５億円（個人と法人の比率：５：１）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・固定資産税：約８８億円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・都市計画税：約１５億円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・たばこ、軽自動車：１１億円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2057" y="5412658"/>
            <a:ext cx="114521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・標準財政規模：約２７３億円（家庭の年収に相当）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・貯金：２３７億円、借金：３７９億円（返済必要額は７２億円）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2483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064981"/>
              </p:ext>
            </p:extLst>
          </p:nvPr>
        </p:nvGraphicFramePr>
        <p:xfrm>
          <a:off x="221226" y="280219"/>
          <a:ext cx="11798710" cy="61264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15689"/>
                <a:gridCol w="99830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区　分</a:t>
                      </a:r>
                      <a:endParaRPr kumimoji="1" lang="ja-JP" altLang="en-US" sz="3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支出目的　（支出は標準財政規模の１</a:t>
                      </a:r>
                      <a:r>
                        <a:rPr kumimoji="1" lang="en-US" altLang="ja-JP" sz="3600" dirty="0" smtClean="0"/>
                        <a:t>.</a:t>
                      </a:r>
                      <a:r>
                        <a:rPr kumimoji="1" lang="ja-JP" altLang="en-US" sz="3600" dirty="0" smtClean="0"/>
                        <a:t>６７倍）</a:t>
                      </a:r>
                      <a:endParaRPr kumimoji="1" lang="ja-JP" altLang="en-US" sz="3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総務費</a:t>
                      </a:r>
                      <a:endParaRPr kumimoji="1" lang="ja-JP" altLang="en-US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・ＪＲ那加駅前駐輪場整備、文化会館整備</a:t>
                      </a:r>
                      <a:endParaRPr kumimoji="1" lang="en-US" altLang="ja-JP" sz="3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民生費</a:t>
                      </a:r>
                      <a:endParaRPr kumimoji="1" lang="ja-JP" altLang="en-US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・介護保険施設補助</a:t>
                      </a:r>
                      <a:endParaRPr kumimoji="1" lang="en-US" altLang="ja-JP" sz="3600" dirty="0" smtClean="0"/>
                    </a:p>
                    <a:p>
                      <a:r>
                        <a:rPr kumimoji="1" lang="ja-JP" altLang="en-US" sz="3600" dirty="0" smtClean="0"/>
                        <a:t>・鵜沼西、蘇原保育所改修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衛生費</a:t>
                      </a:r>
                      <a:endParaRPr kumimoji="1" lang="ja-JP" altLang="en-US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・北清掃センター溶融炉耐火物補修、</a:t>
                      </a:r>
                      <a:endParaRPr kumimoji="1" lang="en-US" altLang="ja-JP" sz="3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土木費</a:t>
                      </a:r>
                      <a:endParaRPr kumimoji="1" lang="ja-JP" altLang="en-US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・防犯灯ＬＥＤ化事業、・犬山東町線バイパス整備</a:t>
                      </a:r>
                      <a:endParaRPr kumimoji="1" lang="en-US" altLang="ja-JP" sz="3600" dirty="0" smtClean="0"/>
                    </a:p>
                    <a:p>
                      <a:r>
                        <a:rPr kumimoji="1" lang="ja-JP" altLang="en-US" sz="3600" dirty="0" smtClean="0"/>
                        <a:t>・那加東陸橋長寿命化事業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消防費</a:t>
                      </a:r>
                      <a:endParaRPr kumimoji="1" lang="ja-JP" altLang="en-US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・救急車、消防車の更新</a:t>
                      </a:r>
                      <a:endParaRPr kumimoji="1" lang="en-US" altLang="ja-JP" sz="3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教育費</a:t>
                      </a:r>
                      <a:endParaRPr kumimoji="1" lang="ja-JP" altLang="en-US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・小学校耐震補強、冷暖房設備整備</a:t>
                      </a:r>
                      <a:endParaRPr kumimoji="1" lang="en-US" altLang="ja-JP" sz="3600" dirty="0" smtClean="0"/>
                    </a:p>
                    <a:p>
                      <a:r>
                        <a:rPr kumimoji="1" lang="ja-JP" altLang="en-US" sz="3600" dirty="0" smtClean="0"/>
                        <a:t>・中学校体育館改修、総合運動公園再整備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70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278253" y="185609"/>
            <a:ext cx="36885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支出（性質別）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graphicFrame>
        <p:nvGraphicFramePr>
          <p:cNvPr id="9" name="グラフ 8"/>
          <p:cNvGraphicFramePr/>
          <p:nvPr>
            <p:extLst>
              <p:ext uri="{D42A27DB-BD31-4B8C-83A1-F6EECF244321}">
                <p14:modId xmlns:p14="http://schemas.microsoft.com/office/powerpoint/2010/main" val="3730237132"/>
              </p:ext>
            </p:extLst>
          </p:nvPr>
        </p:nvGraphicFramePr>
        <p:xfrm>
          <a:off x="2193397" y="1196666"/>
          <a:ext cx="9177609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6172184" y="2171466"/>
            <a:ext cx="1220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14</a:t>
            </a:r>
            <a:r>
              <a:rPr kumimoji="1" lang="ja-JP" altLang="en-US" sz="3600" dirty="0" smtClean="0"/>
              <a:t>％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613151" y="5392807"/>
            <a:ext cx="1286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/>
              <a:t>1</a:t>
            </a:r>
            <a:r>
              <a:rPr lang="en-US" altLang="ja-JP" sz="3600" dirty="0" smtClean="0"/>
              <a:t>1</a:t>
            </a:r>
            <a:r>
              <a:rPr kumimoji="1" lang="ja-JP" altLang="en-US" sz="3600" dirty="0" smtClean="0"/>
              <a:t>％</a:t>
            </a:r>
            <a:endParaRPr kumimoji="1" lang="ja-JP" altLang="en-US" sz="3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946558" y="5637144"/>
            <a:ext cx="1215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16</a:t>
            </a:r>
            <a:r>
              <a:rPr kumimoji="1" lang="ja-JP" altLang="en-US" sz="3600" dirty="0" smtClean="0"/>
              <a:t>％</a:t>
            </a:r>
            <a:endParaRPr kumimoji="1" lang="ja-JP" altLang="en-US" sz="3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24511" y="4873979"/>
            <a:ext cx="1024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/>
              <a:t>5</a:t>
            </a:r>
            <a:r>
              <a:rPr kumimoji="1" lang="ja-JP" altLang="en-US" sz="3600" dirty="0" smtClean="0"/>
              <a:t>％</a:t>
            </a:r>
            <a:endParaRPr kumimoji="1" lang="ja-JP" altLang="en-US" sz="3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570523" y="4137052"/>
            <a:ext cx="970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/>
              <a:t>7</a:t>
            </a:r>
            <a:r>
              <a:rPr kumimoji="1" lang="ja-JP" altLang="en-US" sz="3600" dirty="0" smtClean="0"/>
              <a:t>％</a:t>
            </a:r>
            <a:endParaRPr kumimoji="1" lang="ja-JP" altLang="en-US" sz="3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35691" y="3132625"/>
            <a:ext cx="122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10</a:t>
            </a:r>
            <a:r>
              <a:rPr kumimoji="1" lang="ja-JP" altLang="en-US" sz="3600" dirty="0" smtClean="0"/>
              <a:t>％</a:t>
            </a:r>
            <a:endParaRPr kumimoji="1" lang="ja-JP" altLang="en-US" sz="3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81190" y="2374800"/>
            <a:ext cx="1170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16</a:t>
            </a:r>
            <a:r>
              <a:rPr kumimoji="1" lang="ja-JP" altLang="en-US" sz="3600" dirty="0" smtClean="0"/>
              <a:t>％</a:t>
            </a:r>
            <a:endParaRPr kumimoji="1" lang="ja-JP" altLang="en-US" sz="36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829112" y="3813886"/>
            <a:ext cx="1126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 smtClean="0"/>
              <a:t>2</a:t>
            </a:r>
            <a:r>
              <a:rPr lang="en-US" altLang="ja-JP" sz="3600" dirty="0"/>
              <a:t>1</a:t>
            </a:r>
            <a:r>
              <a:rPr kumimoji="1" lang="ja-JP" altLang="en-US" sz="3600" dirty="0" smtClean="0"/>
              <a:t>％</a:t>
            </a:r>
            <a:endParaRPr kumimoji="1" lang="ja-JP" altLang="en-US" sz="3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712552" y="3295057"/>
            <a:ext cx="1828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 smtClean="0"/>
              <a:t>96</a:t>
            </a:r>
            <a:r>
              <a:rPr lang="en-US" altLang="ja-JP" sz="3600" dirty="0"/>
              <a:t>6</a:t>
            </a:r>
            <a:r>
              <a:rPr kumimoji="1" lang="ja-JP" altLang="en-US" sz="3200" dirty="0" smtClean="0"/>
              <a:t>千万</a:t>
            </a:r>
            <a:endParaRPr kumimoji="1" lang="ja-JP" altLang="en-US" sz="32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100487" y="1606685"/>
            <a:ext cx="1828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647</a:t>
            </a:r>
            <a:r>
              <a:rPr kumimoji="1" lang="ja-JP" altLang="en-US" sz="3200" dirty="0" smtClean="0"/>
              <a:t>千万</a:t>
            </a:r>
            <a:endParaRPr kumimoji="1" lang="ja-JP" altLang="en-US" sz="3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342122" y="4873978"/>
            <a:ext cx="1828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 smtClean="0"/>
              <a:t>49</a:t>
            </a:r>
            <a:r>
              <a:rPr lang="en-US" altLang="ja-JP" sz="3600" dirty="0"/>
              <a:t>9</a:t>
            </a:r>
            <a:r>
              <a:rPr kumimoji="1" lang="ja-JP" altLang="en-US" sz="3200" dirty="0" smtClean="0"/>
              <a:t>千万</a:t>
            </a:r>
            <a:endParaRPr kumimoji="1" lang="ja-JP" altLang="en-US" sz="32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50958" y="5115595"/>
            <a:ext cx="1828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 smtClean="0"/>
              <a:t>70</a:t>
            </a:r>
            <a:r>
              <a:rPr lang="en-US" altLang="ja-JP" sz="3600" dirty="0"/>
              <a:t>7</a:t>
            </a:r>
            <a:r>
              <a:rPr kumimoji="1" lang="ja-JP" altLang="en-US" sz="3200" dirty="0" smtClean="0"/>
              <a:t>千万</a:t>
            </a:r>
            <a:endParaRPr kumimoji="1" lang="ja-JP" altLang="en-US" sz="3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211867" y="1785733"/>
            <a:ext cx="1828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 smtClean="0"/>
              <a:t>7</a:t>
            </a:r>
            <a:r>
              <a:rPr lang="en-US" altLang="ja-JP" sz="3600" dirty="0"/>
              <a:t>0</a:t>
            </a:r>
            <a:r>
              <a:rPr kumimoji="1" lang="en-US" altLang="ja-JP" sz="3600" dirty="0" smtClean="0"/>
              <a:t>7</a:t>
            </a:r>
            <a:r>
              <a:rPr kumimoji="1" lang="ja-JP" altLang="en-US" sz="3200" dirty="0" smtClean="0"/>
              <a:t>千万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25812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03787" y="370970"/>
            <a:ext cx="103238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一般会計補正予算：２億９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,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０００万円増額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8941" y="1564736"/>
            <a:ext cx="1197305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・クラウドファンディング支援（本市、関市、美濃加茂市）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・航空宇宙科学博物館リニューアル</a:t>
            </a:r>
            <a:endParaRPr lang="en-US" altLang="ja-JP" sz="3600" dirty="0" smtClean="0"/>
          </a:p>
          <a:p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基本計画及び展示・建築設計、収蔵庫増設、映像制作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航空機設計・製造疑似体験プログラム構築事業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・消防士の救助訓練用シミュレーター２体購入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kumimoji="1" lang="ja-JP" altLang="en-US" sz="3600" dirty="0" smtClean="0"/>
              <a:t>（計３ケ所：みどり坂、尾崎、南出張所）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・避難所用パーテーション購入</a:t>
            </a:r>
            <a:endParaRPr lang="en-US" altLang="ja-JP" sz="3600" dirty="0" smtClean="0"/>
          </a:p>
          <a:p>
            <a:r>
              <a:rPr lang="ja-JP" altLang="en-US" sz="3600" dirty="0" smtClean="0"/>
              <a:t>　（３０張配置</a:t>
            </a:r>
            <a:r>
              <a:rPr lang="en-US" altLang="ja-JP" sz="3600" dirty="0" smtClean="0"/>
              <a:t>/</a:t>
            </a:r>
            <a:r>
              <a:rPr lang="ja-JP" altLang="en-US" sz="3600" dirty="0" smtClean="0"/>
              <a:t>１８の１次避難所）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8026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71638" y="133862"/>
            <a:ext cx="2520175" cy="783451"/>
          </a:xfrm>
        </p:spPr>
        <p:txBody>
          <a:bodyPr>
            <a:no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条例改正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6269" y="1094293"/>
            <a:ext cx="109622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</a:t>
            </a:r>
            <a:r>
              <a:rPr lang="ja-JP" altLang="en-US" sz="3600" dirty="0" smtClean="0"/>
              <a:t>マイナンバー制導入に伴う、個人情報保護条例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・通知カード及び個人番号カードの再交付手数料設定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・伊木の森フィールドアスレチック施設の廃止</a:t>
            </a:r>
            <a:endParaRPr lang="en-US" altLang="ja-JP" sz="3600" dirty="0" smtClean="0"/>
          </a:p>
          <a:p>
            <a:r>
              <a:rPr lang="ja-JP" altLang="en-US" sz="3600" dirty="0" smtClean="0"/>
              <a:t>（利用時間：９時から１７時、フィールドアスレチック廃止）</a:t>
            </a:r>
            <a:endParaRPr kumimoji="1" lang="en-US" altLang="ja-JP" sz="36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170564" y="3987242"/>
            <a:ext cx="35030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財産の取得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8649" y="4933663"/>
            <a:ext cx="103668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・東部方面消防署（北分署）に配置予定の消防ポンプ自動車を、約３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５００万円で取得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6431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10464" y="339213"/>
            <a:ext cx="73741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子宮頸がんワクチンの副反応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16193" y="1880419"/>
            <a:ext cx="10338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・政府に対し医療支援実施を求める意見書を可決（地方自治法第９９条による）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16194" y="3852514"/>
            <a:ext cx="11002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・一般質問に対する答弁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本市として、他市事例を参考に緊急的支援を検討</a:t>
            </a:r>
            <a:endParaRPr lang="en-US" altLang="ja-JP" sz="3600" dirty="0" smtClean="0"/>
          </a:p>
          <a:p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医療費や通院費を対象に医療手当相当額を支援予定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5705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642837" y="167267"/>
            <a:ext cx="52745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スパークの一般質問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23603" y="1104549"/>
            <a:ext cx="6999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rgbClr val="0070C0"/>
                </a:solidFill>
              </a:rPr>
              <a:t>地方版総合戦略の策定について</a:t>
            </a:r>
            <a:endParaRPr kumimoji="1" lang="en-US" altLang="ja-JP" sz="3600" dirty="0" smtClean="0">
              <a:solidFill>
                <a:srgbClr val="0070C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8291" y="2814653"/>
            <a:ext cx="113336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B050"/>
                </a:solidFill>
              </a:rPr>
              <a:t>・人口ビジョンの考察を踏まえ、「産業・雇用」「子育て・</a:t>
            </a:r>
            <a:endParaRPr kumimoji="1" lang="en-US" altLang="ja-JP" sz="3600" dirty="0" smtClean="0">
              <a:solidFill>
                <a:srgbClr val="00B050"/>
              </a:solidFill>
            </a:endParaRPr>
          </a:p>
          <a:p>
            <a:r>
              <a:rPr kumimoji="1" lang="ja-JP" altLang="en-US" sz="3600" dirty="0" smtClean="0">
                <a:solidFill>
                  <a:srgbClr val="00B050"/>
                </a:solidFill>
              </a:rPr>
              <a:t>教育」「魅力向上」を基本目標に素案を策定</a:t>
            </a:r>
            <a:endParaRPr kumimoji="1" lang="en-US" altLang="ja-JP" sz="3600" dirty="0" smtClean="0">
              <a:solidFill>
                <a:srgbClr val="00B050"/>
              </a:solidFill>
            </a:endParaRPr>
          </a:p>
          <a:p>
            <a:r>
              <a:rPr lang="ja-JP" altLang="en-US" sz="3600" dirty="0" smtClean="0">
                <a:solidFill>
                  <a:srgbClr val="00B050"/>
                </a:solidFill>
              </a:rPr>
              <a:t>・調査研究を行う部会を庁内に設置、専門的な知見を有する機関との意見交換会の開催</a:t>
            </a:r>
            <a:endParaRPr lang="en-US" altLang="ja-JP" sz="3600" dirty="0" smtClean="0">
              <a:solidFill>
                <a:srgbClr val="00B050"/>
              </a:solidFill>
            </a:endParaRPr>
          </a:p>
          <a:p>
            <a:r>
              <a:rPr kumimoji="1" lang="ja-JP" altLang="en-US" sz="3600" dirty="0" smtClean="0">
                <a:solidFill>
                  <a:srgbClr val="00B050"/>
                </a:solidFill>
              </a:rPr>
              <a:t>・議会に報告し、パブコメを経て、１０月中に「しあわせ実感かかみがはら総合戦略」として公表予定</a:t>
            </a:r>
            <a:r>
              <a:rPr lang="ja-JP" altLang="en-US" sz="3600" dirty="0" smtClean="0">
                <a:solidFill>
                  <a:srgbClr val="00B050"/>
                </a:solidFill>
              </a:rPr>
              <a:t>　　</a:t>
            </a:r>
            <a:endParaRPr kumimoji="1" lang="en-US" altLang="ja-JP" sz="3600" dirty="0" smtClean="0">
              <a:solidFill>
                <a:srgbClr val="00B05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6823" y="1959601"/>
            <a:ext cx="7830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</a:t>
            </a:r>
            <a:r>
              <a:rPr lang="ja-JP" altLang="en-US" sz="3600" dirty="0" smtClean="0"/>
              <a:t>　地方版総合戦略の策定状況は。</a:t>
            </a:r>
            <a:endParaRPr kumimoji="1" lang="en-US" altLang="ja-JP" sz="36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6385" y="4016426"/>
            <a:ext cx="560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答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53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8868</TotalTime>
  <Words>1148</Words>
  <Application>Microsoft Office PowerPoint</Application>
  <PresentationFormat>ワイド画面</PresentationFormat>
  <Paragraphs>168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5" baseType="lpstr">
      <vt:lpstr>ＭＳ Ｐゴシック</vt:lpstr>
      <vt:lpstr>Arial</vt:lpstr>
      <vt:lpstr>Calibri</vt:lpstr>
      <vt:lpstr>Calibri Light</vt:lpstr>
      <vt:lpstr>Office テーマ</vt:lpstr>
      <vt:lpstr>第１１回市政報告会</vt:lpstr>
      <vt:lpstr>平成２６年度決算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条例改正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意見交換</vt:lpstr>
      <vt:lpstr>１２月議会の予定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第3回市政報告会</dc:title>
  <dc:creator>hiromitsu</dc:creator>
  <cp:lastModifiedBy>坂澤 博光</cp:lastModifiedBy>
  <cp:revision>597</cp:revision>
  <dcterms:created xsi:type="dcterms:W3CDTF">2013-10-16T10:26:16Z</dcterms:created>
  <dcterms:modified xsi:type="dcterms:W3CDTF">2020-05-05T23:17:21Z</dcterms:modified>
</cp:coreProperties>
</file>