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291" r:id="rId4"/>
    <p:sldId id="296" r:id="rId5"/>
    <p:sldId id="334" r:id="rId6"/>
    <p:sldId id="335" r:id="rId7"/>
    <p:sldId id="332" r:id="rId8"/>
    <p:sldId id="336" r:id="rId9"/>
    <p:sldId id="333" r:id="rId10"/>
    <p:sldId id="337" r:id="rId11"/>
    <p:sldId id="340" r:id="rId12"/>
    <p:sldId id="325" r:id="rId13"/>
    <p:sldId id="326" r:id="rId14"/>
    <p:sldId id="338" r:id="rId15"/>
    <p:sldId id="344" r:id="rId16"/>
    <p:sldId id="327" r:id="rId17"/>
    <p:sldId id="328" r:id="rId18"/>
    <p:sldId id="330" r:id="rId19"/>
    <p:sldId id="329" r:id="rId20"/>
    <p:sldId id="331" r:id="rId21"/>
    <p:sldId id="323" r:id="rId22"/>
    <p:sldId id="265" r:id="rId23"/>
    <p:sldId id="266"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84321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98147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50106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202307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8787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5472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56671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32840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84750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58827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44015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35724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44462" y="1714792"/>
            <a:ext cx="6705600" cy="976893"/>
          </a:xfrm>
        </p:spPr>
        <p:txBody>
          <a:bodyPr>
            <a:normAutofit/>
          </a:bodyPr>
          <a:lstStyle/>
          <a:p>
            <a:r>
              <a:rPr kumimoji="1" lang="ja-JP" altLang="en-US" dirty="0" smtClean="0">
                <a:solidFill>
                  <a:srgbClr val="0070C0"/>
                </a:solidFill>
              </a:rPr>
              <a:t>第１０回市政報告会</a:t>
            </a:r>
            <a:endParaRPr kumimoji="1" lang="ja-JP" altLang="en-US" dirty="0">
              <a:solidFill>
                <a:srgbClr val="0070C0"/>
              </a:solidFill>
            </a:endParaRPr>
          </a:p>
        </p:txBody>
      </p:sp>
      <p:sp>
        <p:nvSpPr>
          <p:cNvPr id="3" name="サブタイトル 2"/>
          <p:cNvSpPr>
            <a:spLocks noGrp="1"/>
          </p:cNvSpPr>
          <p:nvPr>
            <p:ph type="subTitle" idx="1"/>
          </p:nvPr>
        </p:nvSpPr>
        <p:spPr>
          <a:xfrm>
            <a:off x="3694090" y="4291530"/>
            <a:ext cx="4606344" cy="1510873"/>
          </a:xfrm>
        </p:spPr>
        <p:txBody>
          <a:bodyPr/>
          <a:lstStyle/>
          <a:p>
            <a:r>
              <a:rPr kumimoji="1" lang="ja-JP" altLang="en-US" sz="3600" dirty="0" smtClean="0"/>
              <a:t>平成２７年７月２５日</a:t>
            </a:r>
            <a:endParaRPr kumimoji="1" lang="en-US" altLang="ja-JP" sz="3600" dirty="0" smtClean="0"/>
          </a:p>
          <a:p>
            <a:r>
              <a:rPr lang="ja-JP" altLang="en-US" sz="3600" dirty="0" smtClean="0"/>
              <a:t>市議会議員　坂澤博光</a:t>
            </a:r>
            <a:endParaRPr kumimoji="1" lang="ja-JP" altLang="en-US" sz="3600" dirty="0"/>
          </a:p>
        </p:txBody>
      </p:sp>
    </p:spTree>
    <p:extLst>
      <p:ext uri="{BB962C8B-B14F-4D97-AF65-F5344CB8AC3E}">
        <p14:creationId xmlns:p14="http://schemas.microsoft.com/office/powerpoint/2010/main" val="908384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0456" y="759854"/>
            <a:ext cx="8899302" cy="646331"/>
          </a:xfrm>
          <a:prstGeom prst="rect">
            <a:avLst/>
          </a:prstGeom>
          <a:noFill/>
        </p:spPr>
        <p:txBody>
          <a:bodyPr wrap="square" rtlCol="0">
            <a:spAutoFit/>
          </a:bodyPr>
          <a:lstStyle/>
          <a:p>
            <a:r>
              <a:rPr kumimoji="1" lang="ja-JP" altLang="en-US" sz="3600" dirty="0" smtClean="0">
                <a:solidFill>
                  <a:srgbClr val="0070C0"/>
                </a:solidFill>
              </a:rPr>
              <a:t>問</a:t>
            </a:r>
            <a:r>
              <a:rPr kumimoji="1" lang="ja-JP" altLang="en-US" sz="3600" dirty="0" smtClean="0"/>
              <a:t>　補助教材の適正使用を促しているか</a:t>
            </a:r>
            <a:endParaRPr kumimoji="1" lang="ja-JP" altLang="en-US" sz="3600" dirty="0"/>
          </a:p>
        </p:txBody>
      </p:sp>
      <p:sp>
        <p:nvSpPr>
          <p:cNvPr id="4" name="テキスト ボックス 3"/>
          <p:cNvSpPr txBox="1"/>
          <p:nvPr/>
        </p:nvSpPr>
        <p:spPr>
          <a:xfrm>
            <a:off x="270456" y="1648495"/>
            <a:ext cx="11921544" cy="3970318"/>
          </a:xfrm>
          <a:prstGeom prst="rect">
            <a:avLst/>
          </a:prstGeom>
          <a:noFill/>
        </p:spPr>
        <p:txBody>
          <a:bodyPr wrap="square" rtlCol="0">
            <a:spAutoFit/>
          </a:bodyPr>
          <a:lstStyle/>
          <a:p>
            <a:r>
              <a:rPr kumimoji="1" lang="ja-JP" altLang="en-US" sz="3600" dirty="0" smtClean="0">
                <a:solidFill>
                  <a:srgbClr val="00B050"/>
                </a:solidFill>
              </a:rPr>
              <a:t>答・小中学校管理規則に基づき、各学校</a:t>
            </a:r>
            <a:r>
              <a:rPr lang="ja-JP" altLang="en-US" sz="3600" dirty="0">
                <a:solidFill>
                  <a:srgbClr val="00B050"/>
                </a:solidFill>
              </a:rPr>
              <a:t>の</a:t>
            </a:r>
            <a:r>
              <a:rPr kumimoji="1" lang="ja-JP" altLang="en-US" sz="3600" dirty="0" smtClean="0">
                <a:solidFill>
                  <a:srgbClr val="00B050"/>
                </a:solidFill>
              </a:rPr>
              <a:t>審査会で審議</a:t>
            </a:r>
            <a:endParaRPr kumimoji="1" lang="en-US" altLang="ja-JP" sz="3600" dirty="0" smtClean="0">
              <a:solidFill>
                <a:srgbClr val="00B050"/>
              </a:solidFill>
            </a:endParaRPr>
          </a:p>
          <a:p>
            <a:r>
              <a:rPr lang="ja-JP" altLang="en-US" sz="3600" dirty="0" smtClean="0">
                <a:solidFill>
                  <a:srgbClr val="00B050"/>
                </a:solidFill>
              </a:rPr>
              <a:t>　 ・教育委員会への届け出（必要に応じ内容確認）</a:t>
            </a:r>
            <a:endParaRPr lang="en-US" altLang="ja-JP" sz="3600" dirty="0" smtClean="0">
              <a:solidFill>
                <a:srgbClr val="00B050"/>
              </a:solidFill>
            </a:endParaRPr>
          </a:p>
          <a:p>
            <a:r>
              <a:rPr lang="ja-JP" altLang="en-US" sz="3600" dirty="0" smtClean="0">
                <a:solidFill>
                  <a:srgbClr val="00B050"/>
                </a:solidFill>
              </a:rPr>
              <a:t>　 ・学習指導要領の趣旨に従っているか、児童生徒の心身</a:t>
            </a:r>
            <a:r>
              <a:rPr lang="en-US" altLang="ja-JP" sz="3600" dirty="0" smtClean="0">
                <a:solidFill>
                  <a:srgbClr val="00B050"/>
                </a:solidFill>
              </a:rPr>
              <a:t/>
            </a:r>
            <a:br>
              <a:rPr lang="en-US" altLang="ja-JP" sz="3600" dirty="0" smtClean="0">
                <a:solidFill>
                  <a:srgbClr val="00B050"/>
                </a:solidFill>
              </a:rPr>
            </a:br>
            <a:r>
              <a:rPr lang="ja-JP" altLang="en-US" sz="3600" dirty="0" smtClean="0">
                <a:solidFill>
                  <a:srgbClr val="00B050"/>
                </a:solidFill>
              </a:rPr>
              <a:t>　　の発達段階に即しているかに留意</a:t>
            </a:r>
            <a:endParaRPr lang="en-US" altLang="ja-JP" sz="3600" dirty="0" smtClean="0">
              <a:solidFill>
                <a:srgbClr val="00B050"/>
              </a:solidFill>
            </a:endParaRPr>
          </a:p>
          <a:p>
            <a:r>
              <a:rPr lang="ja-JP" altLang="en-US" sz="3600" dirty="0" smtClean="0">
                <a:solidFill>
                  <a:srgbClr val="00B050"/>
                </a:solidFill>
              </a:rPr>
              <a:t>　 ・</a:t>
            </a:r>
            <a:r>
              <a:rPr kumimoji="1" lang="ja-JP" altLang="en-US" sz="3600" dirty="0" smtClean="0">
                <a:solidFill>
                  <a:srgbClr val="00B050"/>
                </a:solidFill>
              </a:rPr>
              <a:t>年度途中に無償提供があった場合、教育委員会を通じた</a:t>
            </a:r>
            <a:r>
              <a:rPr kumimoji="1" lang="en-US" altLang="ja-JP" sz="3600" dirty="0" smtClean="0">
                <a:solidFill>
                  <a:srgbClr val="00B050"/>
                </a:solidFill>
              </a:rPr>
              <a:t/>
            </a:r>
            <a:br>
              <a:rPr kumimoji="1" lang="en-US" altLang="ja-JP" sz="3600" dirty="0" smtClean="0">
                <a:solidFill>
                  <a:srgbClr val="00B050"/>
                </a:solidFill>
              </a:rPr>
            </a:br>
            <a:r>
              <a:rPr kumimoji="1" lang="ja-JP" altLang="en-US" sz="3600" dirty="0" smtClean="0">
                <a:solidFill>
                  <a:srgbClr val="00B050"/>
                </a:solidFill>
              </a:rPr>
              <a:t>　　もの以外は採用しない</a:t>
            </a:r>
            <a:endParaRPr kumimoji="1" lang="en-US" altLang="ja-JP" sz="3600" dirty="0" smtClean="0">
              <a:solidFill>
                <a:srgbClr val="00B050"/>
              </a:solidFill>
            </a:endParaRPr>
          </a:p>
          <a:p>
            <a:r>
              <a:rPr lang="ja-JP" altLang="en-US" sz="3600" dirty="0" smtClean="0">
                <a:solidFill>
                  <a:srgbClr val="00B050"/>
                </a:solidFill>
              </a:rPr>
              <a:t>　 ・教育委員会が不適切と認めた場合、使用を禁止</a:t>
            </a:r>
            <a:endParaRPr kumimoji="1" lang="ja-JP" altLang="en-US" sz="3600" dirty="0">
              <a:solidFill>
                <a:srgbClr val="00B050"/>
              </a:solidFill>
            </a:endParaRPr>
          </a:p>
        </p:txBody>
      </p:sp>
    </p:spTree>
    <p:extLst>
      <p:ext uri="{BB962C8B-B14F-4D97-AF65-F5344CB8AC3E}">
        <p14:creationId xmlns:p14="http://schemas.microsoft.com/office/powerpoint/2010/main" val="206317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956197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42540" y="485866"/>
            <a:ext cx="6409731" cy="769441"/>
          </a:xfrm>
          <a:prstGeom prst="rect">
            <a:avLst/>
          </a:prstGeom>
          <a:noFill/>
        </p:spPr>
        <p:txBody>
          <a:bodyPr wrap="square" rtlCol="0">
            <a:spAutoFit/>
          </a:bodyPr>
          <a:lstStyle/>
          <a:p>
            <a:r>
              <a:rPr kumimoji="1" lang="ja-JP" altLang="en-US" sz="4400" dirty="0" smtClean="0">
                <a:solidFill>
                  <a:srgbClr val="FF0000"/>
                </a:solidFill>
              </a:rPr>
              <a:t>本庁舎建て替えについて</a:t>
            </a:r>
            <a:endParaRPr kumimoji="1" lang="ja-JP" altLang="en-US" sz="4400" dirty="0">
              <a:solidFill>
                <a:srgbClr val="FF0000"/>
              </a:solidFill>
            </a:endParaRPr>
          </a:p>
        </p:txBody>
      </p:sp>
      <p:sp>
        <p:nvSpPr>
          <p:cNvPr id="3" name="テキスト ボックス 2"/>
          <p:cNvSpPr txBox="1"/>
          <p:nvPr/>
        </p:nvSpPr>
        <p:spPr>
          <a:xfrm>
            <a:off x="982013" y="1726409"/>
            <a:ext cx="10071279" cy="646331"/>
          </a:xfrm>
          <a:prstGeom prst="rect">
            <a:avLst/>
          </a:prstGeom>
          <a:noFill/>
        </p:spPr>
        <p:txBody>
          <a:bodyPr wrap="square" rtlCol="0">
            <a:spAutoFit/>
          </a:bodyPr>
          <a:lstStyle/>
          <a:p>
            <a:r>
              <a:rPr kumimoji="1" lang="ja-JP" altLang="en-US" sz="3600" dirty="0" smtClean="0"/>
              <a:t>東海、東南海、南海地震の発生が高い確率で予測</a:t>
            </a:r>
            <a:endParaRPr kumimoji="1" lang="ja-JP" altLang="en-US" sz="3600" dirty="0"/>
          </a:p>
        </p:txBody>
      </p:sp>
      <p:sp>
        <p:nvSpPr>
          <p:cNvPr id="4" name="テキスト ボックス 3"/>
          <p:cNvSpPr txBox="1"/>
          <p:nvPr/>
        </p:nvSpPr>
        <p:spPr>
          <a:xfrm>
            <a:off x="895080" y="3047723"/>
            <a:ext cx="10245144" cy="2308324"/>
          </a:xfrm>
          <a:prstGeom prst="rect">
            <a:avLst/>
          </a:prstGeom>
          <a:noFill/>
        </p:spPr>
        <p:txBody>
          <a:bodyPr wrap="square" rtlCol="0">
            <a:spAutoFit/>
          </a:bodyPr>
          <a:lstStyle/>
          <a:p>
            <a:r>
              <a:rPr kumimoji="1" lang="ja-JP" altLang="en-US" sz="3600" dirty="0" smtClean="0"/>
              <a:t>・公共施設の１００％耐震化（１９８１年以降に建設）</a:t>
            </a:r>
            <a:endParaRPr kumimoji="1" lang="en-US" altLang="ja-JP" sz="3600" dirty="0" smtClean="0"/>
          </a:p>
          <a:p>
            <a:r>
              <a:rPr lang="ja-JP" altLang="en-US" sz="3600" dirty="0" smtClean="0"/>
              <a:t>平成２６年度中に全ての小中学校の耐震化が完了</a:t>
            </a:r>
            <a:endParaRPr lang="en-US" altLang="ja-JP" sz="3600" dirty="0" smtClean="0"/>
          </a:p>
          <a:p>
            <a:endParaRPr kumimoji="1" lang="en-US" altLang="ja-JP" sz="3600" dirty="0" smtClean="0"/>
          </a:p>
          <a:p>
            <a:r>
              <a:rPr lang="ja-JP" altLang="en-US" sz="3600" dirty="0" smtClean="0"/>
              <a:t>・本庁舎の耐震診断（新耐震基準ではない建物）</a:t>
            </a:r>
            <a:endParaRPr kumimoji="1" lang="ja-JP" altLang="en-US" sz="3600" dirty="0"/>
          </a:p>
        </p:txBody>
      </p:sp>
    </p:spTree>
    <p:extLst>
      <p:ext uri="{BB962C8B-B14F-4D97-AF65-F5344CB8AC3E}">
        <p14:creationId xmlns:p14="http://schemas.microsoft.com/office/powerpoint/2010/main" val="1527558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40530" y="73047"/>
            <a:ext cx="4995548" cy="707886"/>
          </a:xfrm>
          <a:prstGeom prst="rect">
            <a:avLst/>
          </a:prstGeom>
          <a:noFill/>
        </p:spPr>
        <p:txBody>
          <a:bodyPr wrap="square" rtlCol="0">
            <a:spAutoFit/>
          </a:bodyPr>
          <a:lstStyle/>
          <a:p>
            <a:r>
              <a:rPr kumimoji="1" lang="ja-JP" altLang="en-US" sz="4000" dirty="0" smtClean="0">
                <a:solidFill>
                  <a:srgbClr val="FF0000"/>
                </a:solidFill>
              </a:rPr>
              <a:t>耐震診断結果（Ｉｓ値）</a:t>
            </a:r>
            <a:endParaRPr kumimoji="1" lang="ja-JP" altLang="en-US" sz="4000" dirty="0">
              <a:solidFill>
                <a:srgbClr val="FF0000"/>
              </a:solidFill>
            </a:endParaRPr>
          </a:p>
        </p:txBody>
      </p:sp>
      <p:graphicFrame>
        <p:nvGraphicFramePr>
          <p:cNvPr id="3" name="表 2"/>
          <p:cNvGraphicFramePr>
            <a:graphicFrameLocks noGrp="1"/>
          </p:cNvGraphicFramePr>
          <p:nvPr>
            <p:extLst>
              <p:ext uri="{D42A27DB-BD31-4B8C-83A1-F6EECF244321}">
                <p14:modId xmlns:p14="http://schemas.microsoft.com/office/powerpoint/2010/main" val="4222561301"/>
              </p:ext>
            </p:extLst>
          </p:nvPr>
        </p:nvGraphicFramePr>
        <p:xfrm>
          <a:off x="710253" y="1123689"/>
          <a:ext cx="6802908" cy="5210373"/>
        </p:xfrm>
        <a:graphic>
          <a:graphicData uri="http://schemas.openxmlformats.org/drawingml/2006/table">
            <a:tbl>
              <a:tblPr firstRow="1">
                <a:tableStyleId>{F5AB1C69-6EDB-4FF4-983F-18BD219EF322}</a:tableStyleId>
              </a:tblPr>
              <a:tblGrid>
                <a:gridCol w="1531502"/>
                <a:gridCol w="2551471"/>
                <a:gridCol w="2719935"/>
              </a:tblGrid>
              <a:tr h="537512">
                <a:tc>
                  <a:txBody>
                    <a:bodyPr/>
                    <a:lstStyle/>
                    <a:p>
                      <a:pPr algn="ctr"/>
                      <a:r>
                        <a:rPr kumimoji="1" lang="ja-JP" altLang="en-US" sz="3600" dirty="0" smtClean="0"/>
                        <a:t>階</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dirty="0" smtClean="0"/>
                        <a:t>東西方向</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dirty="0" smtClean="0"/>
                        <a:t>南北方向</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52899">
                <a:tc>
                  <a:txBody>
                    <a:bodyPr/>
                    <a:lstStyle/>
                    <a:p>
                      <a:pPr algn="ctr"/>
                      <a:r>
                        <a:rPr kumimoji="1" lang="ja-JP" altLang="en-US" sz="3600" dirty="0" smtClean="0"/>
                        <a:t>６</a:t>
                      </a:r>
                      <a:endParaRPr kumimoji="1" lang="ja-JP" altLang="en-US" sz="3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dirty="0" smtClean="0">
                          <a:solidFill>
                            <a:srgbClr val="FF0000"/>
                          </a:solidFill>
                        </a:rPr>
                        <a:t>０、５０</a:t>
                      </a:r>
                      <a:endParaRPr kumimoji="1" lang="ja-JP" altLang="en-US" sz="3600"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dirty="0" smtClean="0"/>
                        <a:t>０、６３</a:t>
                      </a:r>
                      <a:endParaRPr kumimoji="1" lang="ja-JP" altLang="en-US" sz="3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52899">
                <a:tc>
                  <a:txBody>
                    <a:bodyPr/>
                    <a:lstStyle/>
                    <a:p>
                      <a:pPr algn="ctr"/>
                      <a:r>
                        <a:rPr kumimoji="1" lang="ja-JP" altLang="en-US" sz="3600" dirty="0" smtClean="0"/>
                        <a:t>５</a:t>
                      </a:r>
                      <a:endParaRPr kumimoji="1" lang="ja-JP" altLang="en-US" sz="3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dirty="0" smtClean="0"/>
                        <a:t>０、６５</a:t>
                      </a:r>
                      <a:endParaRPr kumimoji="1" lang="ja-JP" altLang="en-US" sz="3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dirty="0" smtClean="0">
                          <a:solidFill>
                            <a:srgbClr val="FF0000"/>
                          </a:solidFill>
                        </a:rPr>
                        <a:t>０、５２</a:t>
                      </a:r>
                      <a:endParaRPr kumimoji="1" lang="ja-JP" altLang="en-US" sz="3600"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52899">
                <a:tc>
                  <a:txBody>
                    <a:bodyPr/>
                    <a:lstStyle/>
                    <a:p>
                      <a:pPr algn="ctr"/>
                      <a:r>
                        <a:rPr kumimoji="1" lang="ja-JP" altLang="en-US" sz="3600" dirty="0" smtClean="0"/>
                        <a:t>４</a:t>
                      </a:r>
                      <a:endParaRPr kumimoji="1" lang="ja-JP" altLang="en-US" sz="3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dirty="0" smtClean="0">
                          <a:solidFill>
                            <a:srgbClr val="FF0000"/>
                          </a:solidFill>
                        </a:rPr>
                        <a:t>０、４０</a:t>
                      </a:r>
                      <a:endParaRPr kumimoji="1" lang="ja-JP" altLang="en-US" sz="3600"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dirty="0" smtClean="0">
                          <a:solidFill>
                            <a:srgbClr val="FF0000"/>
                          </a:solidFill>
                        </a:rPr>
                        <a:t>０、４６</a:t>
                      </a:r>
                      <a:endParaRPr kumimoji="1" lang="ja-JP" altLang="en-US" sz="3600"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52899">
                <a:tc>
                  <a:txBody>
                    <a:bodyPr/>
                    <a:lstStyle/>
                    <a:p>
                      <a:pPr algn="ctr"/>
                      <a:r>
                        <a:rPr kumimoji="1" lang="ja-JP" altLang="en-US" sz="3600" dirty="0" smtClean="0"/>
                        <a:t>３</a:t>
                      </a:r>
                      <a:endParaRPr kumimoji="1" lang="ja-JP" altLang="en-US" sz="3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dirty="0" smtClean="0">
                          <a:solidFill>
                            <a:srgbClr val="FF0000"/>
                          </a:solidFill>
                        </a:rPr>
                        <a:t>０、３９</a:t>
                      </a:r>
                      <a:endParaRPr kumimoji="1" lang="ja-JP" altLang="en-US" sz="3600"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dirty="0" smtClean="0">
                          <a:solidFill>
                            <a:srgbClr val="FF0000"/>
                          </a:solidFill>
                        </a:rPr>
                        <a:t>０、４０</a:t>
                      </a:r>
                      <a:endParaRPr kumimoji="1" lang="ja-JP" altLang="en-US" sz="3600"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52899">
                <a:tc>
                  <a:txBody>
                    <a:bodyPr/>
                    <a:lstStyle/>
                    <a:p>
                      <a:pPr algn="ctr"/>
                      <a:r>
                        <a:rPr kumimoji="1" lang="ja-JP" altLang="en-US" sz="3600" dirty="0" smtClean="0"/>
                        <a:t>２</a:t>
                      </a:r>
                      <a:endParaRPr kumimoji="1" lang="ja-JP" altLang="en-US" sz="3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dirty="0" smtClean="0">
                          <a:solidFill>
                            <a:srgbClr val="FF0000"/>
                          </a:solidFill>
                        </a:rPr>
                        <a:t>０、３６</a:t>
                      </a:r>
                      <a:endParaRPr kumimoji="1" lang="ja-JP" altLang="en-US" sz="3600"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dirty="0" smtClean="0">
                          <a:solidFill>
                            <a:srgbClr val="FF0000"/>
                          </a:solidFill>
                        </a:rPr>
                        <a:t>０、３７</a:t>
                      </a:r>
                      <a:endParaRPr kumimoji="1" lang="ja-JP" altLang="en-US" sz="3600"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52899">
                <a:tc>
                  <a:txBody>
                    <a:bodyPr/>
                    <a:lstStyle/>
                    <a:p>
                      <a:pPr algn="ctr"/>
                      <a:r>
                        <a:rPr kumimoji="1" lang="ja-JP" altLang="en-US" sz="3600" dirty="0" smtClean="0"/>
                        <a:t>１</a:t>
                      </a:r>
                      <a:endParaRPr kumimoji="1" lang="ja-JP" altLang="en-US" sz="3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dirty="0" smtClean="0">
                          <a:solidFill>
                            <a:srgbClr val="FF0000"/>
                          </a:solidFill>
                        </a:rPr>
                        <a:t>０、３４</a:t>
                      </a:r>
                      <a:endParaRPr kumimoji="1" lang="ja-JP" altLang="en-US" sz="3600"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b="1" dirty="0" smtClean="0">
                          <a:solidFill>
                            <a:srgbClr val="FF0000"/>
                          </a:solidFill>
                        </a:rPr>
                        <a:t>０、２８</a:t>
                      </a:r>
                      <a:endParaRPr kumimoji="1" lang="ja-JP" altLang="en-US" sz="36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52899">
                <a:tc>
                  <a:txBody>
                    <a:bodyPr/>
                    <a:lstStyle/>
                    <a:p>
                      <a:pPr algn="ctr"/>
                      <a:r>
                        <a:rPr kumimoji="1" lang="ja-JP" altLang="en-US" sz="3600" dirty="0" smtClean="0"/>
                        <a:t>Ｂ１</a:t>
                      </a:r>
                      <a:endParaRPr kumimoji="1" lang="ja-JP" altLang="en-US" sz="3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dirty="0" smtClean="0">
                          <a:solidFill>
                            <a:srgbClr val="FF0000"/>
                          </a:solidFill>
                        </a:rPr>
                        <a:t>０、４４</a:t>
                      </a:r>
                      <a:endParaRPr kumimoji="1" lang="ja-JP" altLang="en-US" sz="3600"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3600" dirty="0" smtClean="0">
                          <a:solidFill>
                            <a:srgbClr val="FF0000"/>
                          </a:solidFill>
                        </a:rPr>
                        <a:t>０、４０</a:t>
                      </a:r>
                      <a:endParaRPr kumimoji="1" lang="ja-JP" altLang="en-US" sz="3600"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4" name="テキスト ボックス 3"/>
          <p:cNvSpPr txBox="1"/>
          <p:nvPr/>
        </p:nvSpPr>
        <p:spPr>
          <a:xfrm>
            <a:off x="7919884" y="1194619"/>
            <a:ext cx="4114800" cy="1754326"/>
          </a:xfrm>
          <a:prstGeom prst="rect">
            <a:avLst/>
          </a:prstGeom>
          <a:noFill/>
        </p:spPr>
        <p:txBody>
          <a:bodyPr wrap="square" rtlCol="0">
            <a:spAutoFit/>
          </a:bodyPr>
          <a:lstStyle/>
          <a:p>
            <a:r>
              <a:rPr kumimoji="1" lang="ja-JP" altLang="en-US" sz="3600" dirty="0" smtClean="0"/>
              <a:t>Ｉｓ値：地震に対する安全性を示す指標で、</a:t>
            </a:r>
            <a:r>
              <a:rPr kumimoji="1" lang="ja-JP" altLang="en-US" sz="3600" dirty="0" smtClean="0">
                <a:solidFill>
                  <a:srgbClr val="FF0000"/>
                </a:solidFill>
              </a:rPr>
              <a:t>０、６以上</a:t>
            </a:r>
            <a:r>
              <a:rPr kumimoji="1" lang="ja-JP" altLang="en-US" sz="3600" dirty="0" smtClean="0"/>
              <a:t>必要</a:t>
            </a:r>
            <a:endParaRPr kumimoji="1" lang="ja-JP" altLang="en-US" sz="3600" dirty="0"/>
          </a:p>
        </p:txBody>
      </p:sp>
      <p:sp>
        <p:nvSpPr>
          <p:cNvPr id="5" name="テキスト ボックス 4"/>
          <p:cNvSpPr txBox="1"/>
          <p:nvPr/>
        </p:nvSpPr>
        <p:spPr>
          <a:xfrm>
            <a:off x="8023123" y="3362631"/>
            <a:ext cx="4011561" cy="2308324"/>
          </a:xfrm>
          <a:prstGeom prst="rect">
            <a:avLst/>
          </a:prstGeom>
          <a:noFill/>
        </p:spPr>
        <p:txBody>
          <a:bodyPr wrap="square" rtlCol="0">
            <a:spAutoFit/>
          </a:bodyPr>
          <a:lstStyle/>
          <a:p>
            <a:r>
              <a:rPr kumimoji="1" lang="ja-JP" altLang="en-US" sz="3600" dirty="0" smtClean="0"/>
              <a:t>１階の南北方向は、</a:t>
            </a:r>
            <a:r>
              <a:rPr kumimoji="1" lang="ja-JP" altLang="en-US" sz="3600" dirty="0" smtClean="0">
                <a:solidFill>
                  <a:srgbClr val="FF0000"/>
                </a:solidFill>
              </a:rPr>
              <a:t>０、２８</a:t>
            </a:r>
            <a:r>
              <a:rPr kumimoji="1" lang="ja-JP" altLang="en-US" sz="3600" dirty="0" smtClean="0"/>
              <a:t>で倒壊又は崩壊する</a:t>
            </a:r>
            <a:r>
              <a:rPr kumimoji="1" lang="ja-JP" altLang="en-US" sz="3600" dirty="0" smtClean="0">
                <a:solidFill>
                  <a:srgbClr val="FF0000"/>
                </a:solidFill>
              </a:rPr>
              <a:t>危険性が高い</a:t>
            </a:r>
            <a:endParaRPr kumimoji="1" lang="ja-JP" altLang="en-US" sz="3600" dirty="0">
              <a:solidFill>
                <a:srgbClr val="FF0000"/>
              </a:solidFill>
            </a:endParaRPr>
          </a:p>
        </p:txBody>
      </p:sp>
    </p:spTree>
    <p:extLst>
      <p:ext uri="{BB962C8B-B14F-4D97-AF65-F5344CB8AC3E}">
        <p14:creationId xmlns:p14="http://schemas.microsoft.com/office/powerpoint/2010/main" val="2279209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81836" y="0"/>
            <a:ext cx="5743977" cy="769441"/>
          </a:xfrm>
          <a:prstGeom prst="rect">
            <a:avLst/>
          </a:prstGeom>
          <a:noFill/>
        </p:spPr>
        <p:txBody>
          <a:bodyPr wrap="square" rtlCol="0">
            <a:spAutoFit/>
          </a:bodyPr>
          <a:lstStyle/>
          <a:p>
            <a:r>
              <a:rPr kumimoji="1" lang="ja-JP" altLang="en-US" sz="4400" dirty="0" smtClean="0">
                <a:solidFill>
                  <a:srgbClr val="FF0000"/>
                </a:solidFill>
              </a:rPr>
              <a:t>構造耐震指標（Ｉｓ値）</a:t>
            </a:r>
            <a:endParaRPr kumimoji="1" lang="ja-JP" altLang="en-US" sz="4400" dirty="0">
              <a:solidFill>
                <a:srgbClr val="FF0000"/>
              </a:solidFill>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 y="1755551"/>
            <a:ext cx="6946900" cy="4686300"/>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149423185"/>
              </p:ext>
            </p:extLst>
          </p:nvPr>
        </p:nvGraphicFramePr>
        <p:xfrm>
          <a:off x="7109585" y="1111607"/>
          <a:ext cx="4675032" cy="5212080"/>
        </p:xfrm>
        <a:graphic>
          <a:graphicData uri="http://schemas.openxmlformats.org/drawingml/2006/table">
            <a:tbl>
              <a:tblPr>
                <a:tableStyleId>{5C22544A-7EE6-4342-B048-85BDC9FD1C3A}</a:tableStyleId>
              </a:tblPr>
              <a:tblGrid>
                <a:gridCol w="2060622"/>
                <a:gridCol w="2614410"/>
              </a:tblGrid>
              <a:tr h="1265421">
                <a:tc>
                  <a:txBody>
                    <a:bodyPr/>
                    <a:lstStyle/>
                    <a:p>
                      <a:pPr algn="ctr"/>
                      <a:r>
                        <a:rPr kumimoji="1" lang="ja-JP" altLang="en-US" sz="3600" dirty="0" smtClean="0">
                          <a:solidFill>
                            <a:srgbClr val="FF0000"/>
                          </a:solidFill>
                        </a:rPr>
                        <a:t>０、６以上</a:t>
                      </a:r>
                      <a:endParaRPr kumimoji="1" lang="ja-JP" altLang="en-US" sz="3600" dirty="0">
                        <a:solidFill>
                          <a:srgbClr val="FF0000"/>
                        </a:solidFill>
                      </a:endParaRPr>
                    </a:p>
                  </a:txBody>
                  <a:tcPr anchor="ctr"/>
                </a:tc>
                <a:tc>
                  <a:txBody>
                    <a:bodyPr/>
                    <a:lstStyle/>
                    <a:p>
                      <a:r>
                        <a:rPr kumimoji="1" lang="ja-JP" altLang="en-US" sz="3600" dirty="0" smtClean="0">
                          <a:solidFill>
                            <a:srgbClr val="FF0000"/>
                          </a:solidFill>
                        </a:rPr>
                        <a:t>倒壊又は倒壊する危険性が低い</a:t>
                      </a:r>
                      <a:endParaRPr kumimoji="1" lang="ja-JP" altLang="en-US" sz="3600" dirty="0">
                        <a:solidFill>
                          <a:srgbClr val="FF0000"/>
                        </a:solidFill>
                      </a:endParaRPr>
                    </a:p>
                  </a:txBody>
                  <a:tcPr/>
                </a:tc>
              </a:tr>
              <a:tr h="1700011">
                <a:tc>
                  <a:txBody>
                    <a:bodyPr/>
                    <a:lstStyle/>
                    <a:p>
                      <a:r>
                        <a:rPr kumimoji="1" lang="ja-JP" altLang="en-US" sz="3600" dirty="0" smtClean="0"/>
                        <a:t>０、３以上</a:t>
                      </a:r>
                      <a:endParaRPr kumimoji="1" lang="en-US" altLang="ja-JP" sz="3600" dirty="0" smtClean="0"/>
                    </a:p>
                    <a:p>
                      <a:r>
                        <a:rPr kumimoji="1" lang="ja-JP" altLang="en-US" sz="3600" dirty="0" smtClean="0"/>
                        <a:t>０、６未満</a:t>
                      </a:r>
                      <a:endParaRPr kumimoji="1" lang="ja-JP" altLang="en-US" sz="3600" dirty="0"/>
                    </a:p>
                  </a:txBody>
                  <a:tcPr anchor="ctr"/>
                </a:tc>
                <a:tc>
                  <a:txBody>
                    <a:bodyPr/>
                    <a:lstStyle/>
                    <a:p>
                      <a:r>
                        <a:rPr kumimoji="1" lang="ja-JP" altLang="en-US" sz="3600" dirty="0" smtClean="0"/>
                        <a:t>倒壊又は倒壊の危険性がある</a:t>
                      </a:r>
                      <a:endParaRPr kumimoji="1" lang="ja-JP" altLang="en-US" sz="3600" dirty="0"/>
                    </a:p>
                  </a:txBody>
                  <a:tcPr/>
                </a:tc>
              </a:tr>
              <a:tr h="1339402">
                <a:tc>
                  <a:txBody>
                    <a:bodyPr/>
                    <a:lstStyle/>
                    <a:p>
                      <a:r>
                        <a:rPr kumimoji="1" lang="ja-JP" altLang="en-US" sz="3600" dirty="0" smtClean="0">
                          <a:solidFill>
                            <a:srgbClr val="FF0000"/>
                          </a:solidFill>
                        </a:rPr>
                        <a:t>０、３未満</a:t>
                      </a:r>
                      <a:endParaRPr kumimoji="1" lang="ja-JP" altLang="en-US" sz="3600" dirty="0">
                        <a:solidFill>
                          <a:srgbClr val="FF0000"/>
                        </a:solidFill>
                      </a:endParaRPr>
                    </a:p>
                  </a:txBody>
                  <a:tcPr anchor="ctr"/>
                </a:tc>
                <a:tc>
                  <a:txBody>
                    <a:bodyPr/>
                    <a:lstStyle/>
                    <a:p>
                      <a:r>
                        <a:rPr kumimoji="1" lang="ja-JP" altLang="en-US" sz="3600" dirty="0" smtClean="0">
                          <a:solidFill>
                            <a:srgbClr val="FF0000"/>
                          </a:solidFill>
                        </a:rPr>
                        <a:t>倒壊又は倒壊の危険性が高い</a:t>
                      </a:r>
                      <a:endParaRPr kumimoji="1" lang="ja-JP" altLang="en-US" sz="3600" dirty="0">
                        <a:solidFill>
                          <a:srgbClr val="FF0000"/>
                        </a:solidFill>
                      </a:endParaRPr>
                    </a:p>
                  </a:txBody>
                  <a:tcPr/>
                </a:tc>
              </a:tr>
            </a:tbl>
          </a:graphicData>
        </a:graphic>
      </p:graphicFrame>
    </p:spTree>
    <p:extLst>
      <p:ext uri="{BB962C8B-B14F-4D97-AF65-F5344CB8AC3E}">
        <p14:creationId xmlns:p14="http://schemas.microsoft.com/office/powerpoint/2010/main" val="2215851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6418" y="147301"/>
            <a:ext cx="1226050" cy="1809884"/>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634" y="134825"/>
            <a:ext cx="1419225" cy="177165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9925" y="134825"/>
            <a:ext cx="1943100" cy="177165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2318" y="2414386"/>
            <a:ext cx="1200150" cy="1771650"/>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9564" y="2414386"/>
            <a:ext cx="1419225" cy="1771650"/>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9925" y="2414386"/>
            <a:ext cx="1943100" cy="1771650"/>
          </a:xfrm>
          <a:prstGeom prst="rect">
            <a:avLst/>
          </a:prstGeom>
        </p:spPr>
      </p:pic>
      <p:pic>
        <p:nvPicPr>
          <p:cNvPr id="8" name="図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0533" y="4735804"/>
            <a:ext cx="1200150" cy="1771650"/>
          </a:xfrm>
          <a:prstGeom prst="rect">
            <a:avLst/>
          </a:prstGeom>
        </p:spPr>
      </p:pic>
      <p:pic>
        <p:nvPicPr>
          <p:cNvPr id="9" name="図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9564" y="4735804"/>
            <a:ext cx="1419225" cy="1771650"/>
          </a:xfrm>
          <a:prstGeom prst="rect">
            <a:avLst/>
          </a:prstGeom>
        </p:spPr>
      </p:pic>
      <p:pic>
        <p:nvPicPr>
          <p:cNvPr id="10" name="図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69925" y="4735804"/>
            <a:ext cx="1943100" cy="1771650"/>
          </a:xfrm>
          <a:prstGeom prst="rect">
            <a:avLst/>
          </a:prstGeom>
        </p:spPr>
      </p:pic>
      <p:sp>
        <p:nvSpPr>
          <p:cNvPr id="11" name="テキスト ボックス 10"/>
          <p:cNvSpPr txBox="1"/>
          <p:nvPr/>
        </p:nvSpPr>
        <p:spPr>
          <a:xfrm>
            <a:off x="1146219" y="727203"/>
            <a:ext cx="1210614" cy="707886"/>
          </a:xfrm>
          <a:prstGeom prst="rect">
            <a:avLst/>
          </a:prstGeom>
          <a:noFill/>
        </p:spPr>
        <p:txBody>
          <a:bodyPr wrap="square" rtlCol="0">
            <a:spAutoFit/>
          </a:bodyPr>
          <a:lstStyle/>
          <a:p>
            <a:r>
              <a:rPr kumimoji="1" lang="ja-JP" altLang="en-US" sz="4000" dirty="0" smtClean="0"/>
              <a:t>中破</a:t>
            </a:r>
            <a:endParaRPr kumimoji="1" lang="ja-JP" altLang="en-US" sz="4000" dirty="0"/>
          </a:p>
        </p:txBody>
      </p:sp>
      <p:sp>
        <p:nvSpPr>
          <p:cNvPr id="12" name="テキスト ボックス 11"/>
          <p:cNvSpPr txBox="1"/>
          <p:nvPr/>
        </p:nvSpPr>
        <p:spPr>
          <a:xfrm>
            <a:off x="1146219" y="2756079"/>
            <a:ext cx="1210614" cy="707886"/>
          </a:xfrm>
          <a:prstGeom prst="rect">
            <a:avLst/>
          </a:prstGeom>
          <a:noFill/>
        </p:spPr>
        <p:txBody>
          <a:bodyPr wrap="square" rtlCol="0">
            <a:spAutoFit/>
          </a:bodyPr>
          <a:lstStyle/>
          <a:p>
            <a:r>
              <a:rPr lang="ja-JP" altLang="en-US" sz="4000" dirty="0" smtClean="0"/>
              <a:t>大</a:t>
            </a:r>
            <a:r>
              <a:rPr kumimoji="1" lang="ja-JP" altLang="en-US" sz="4000" dirty="0" smtClean="0"/>
              <a:t>破</a:t>
            </a:r>
            <a:endParaRPr kumimoji="1" lang="ja-JP" altLang="en-US" sz="4000" dirty="0"/>
          </a:p>
        </p:txBody>
      </p:sp>
      <p:sp>
        <p:nvSpPr>
          <p:cNvPr id="13" name="テキスト ボックス 12"/>
          <p:cNvSpPr txBox="1"/>
          <p:nvPr/>
        </p:nvSpPr>
        <p:spPr>
          <a:xfrm>
            <a:off x="1146219" y="5074503"/>
            <a:ext cx="1210614" cy="707886"/>
          </a:xfrm>
          <a:prstGeom prst="rect">
            <a:avLst/>
          </a:prstGeom>
          <a:noFill/>
        </p:spPr>
        <p:txBody>
          <a:bodyPr wrap="square" rtlCol="0">
            <a:spAutoFit/>
          </a:bodyPr>
          <a:lstStyle/>
          <a:p>
            <a:r>
              <a:rPr lang="ja-JP" altLang="en-US" sz="4000" dirty="0"/>
              <a:t>崩壊</a:t>
            </a:r>
            <a:endParaRPr kumimoji="1" lang="ja-JP" altLang="en-US" sz="4000" dirty="0"/>
          </a:p>
        </p:txBody>
      </p:sp>
    </p:spTree>
    <p:extLst>
      <p:ext uri="{BB962C8B-B14F-4D97-AF65-F5344CB8AC3E}">
        <p14:creationId xmlns:p14="http://schemas.microsoft.com/office/powerpoint/2010/main" val="3881895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36027" y="280219"/>
            <a:ext cx="3878826" cy="707886"/>
          </a:xfrm>
          <a:prstGeom prst="rect">
            <a:avLst/>
          </a:prstGeom>
          <a:noFill/>
        </p:spPr>
        <p:txBody>
          <a:bodyPr wrap="square" rtlCol="0">
            <a:spAutoFit/>
          </a:bodyPr>
          <a:lstStyle/>
          <a:p>
            <a:r>
              <a:rPr kumimoji="1" lang="ja-JP" altLang="en-US" sz="4000" dirty="0" smtClean="0">
                <a:solidFill>
                  <a:srgbClr val="FF0000"/>
                </a:solidFill>
              </a:rPr>
              <a:t>耐震化整備方法</a:t>
            </a:r>
            <a:endParaRPr kumimoji="1" lang="ja-JP" altLang="en-US" sz="4000" dirty="0">
              <a:solidFill>
                <a:srgbClr val="FF0000"/>
              </a:solidFill>
            </a:endParaRPr>
          </a:p>
        </p:txBody>
      </p:sp>
      <p:graphicFrame>
        <p:nvGraphicFramePr>
          <p:cNvPr id="4" name="表 3"/>
          <p:cNvGraphicFramePr>
            <a:graphicFrameLocks noGrp="1"/>
          </p:cNvGraphicFramePr>
          <p:nvPr>
            <p:extLst>
              <p:ext uri="{D42A27DB-BD31-4B8C-83A1-F6EECF244321}">
                <p14:modId xmlns:p14="http://schemas.microsoft.com/office/powerpoint/2010/main" val="526911168"/>
              </p:ext>
            </p:extLst>
          </p:nvPr>
        </p:nvGraphicFramePr>
        <p:xfrm>
          <a:off x="988141" y="1412841"/>
          <a:ext cx="10368116" cy="4701785"/>
        </p:xfrm>
        <a:graphic>
          <a:graphicData uri="http://schemas.openxmlformats.org/drawingml/2006/table">
            <a:tbl>
              <a:tblPr>
                <a:tableStyleId>{5C22544A-7EE6-4342-B048-85BDC9FD1C3A}</a:tableStyleId>
              </a:tblPr>
              <a:tblGrid>
                <a:gridCol w="2684207"/>
                <a:gridCol w="7683909"/>
              </a:tblGrid>
              <a:tr h="1138630">
                <a:tc>
                  <a:txBody>
                    <a:bodyPr/>
                    <a:lstStyle/>
                    <a:p>
                      <a:pPr algn="ctr"/>
                      <a:r>
                        <a:rPr kumimoji="1" lang="ja-JP" altLang="en-US" sz="3600" dirty="0" smtClean="0"/>
                        <a:t>耐震補強</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3600" dirty="0" smtClean="0"/>
                        <a:t>庁舎外部、内部に耐震補強ブレースや耐震補強壁を設置、設備の全面改修</a:t>
                      </a:r>
                      <a:endParaRPr kumimoji="1" lang="ja-JP" altLang="en-US" sz="3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106130">
                <a:tc>
                  <a:txBody>
                    <a:bodyPr/>
                    <a:lstStyle/>
                    <a:p>
                      <a:pPr algn="ctr"/>
                      <a:r>
                        <a:rPr kumimoji="1" lang="ja-JP" altLang="en-US" sz="3600" dirty="0" smtClean="0"/>
                        <a:t>免震補強</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3600" dirty="0" smtClean="0"/>
                        <a:t>庁舎の基礎部分に免震装置を設置、設備の全面改修</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135625">
                <a:tc>
                  <a:txBody>
                    <a:bodyPr/>
                    <a:lstStyle/>
                    <a:p>
                      <a:pPr algn="ctr"/>
                      <a:r>
                        <a:rPr kumimoji="1" lang="ja-JP" altLang="en-US" sz="3600" dirty="0" smtClean="0"/>
                        <a:t>建て替え</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3600" dirty="0" smtClean="0"/>
                        <a:t>庁舎の建て替え</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179871">
                <a:tc>
                  <a:txBody>
                    <a:bodyPr/>
                    <a:lstStyle/>
                    <a:p>
                      <a:r>
                        <a:rPr kumimoji="1" lang="ja-JP" altLang="en-US" sz="3600" dirty="0" smtClean="0"/>
                        <a:t>現庁舎＋防災拠点建設</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3600" dirty="0" smtClean="0"/>
                        <a:t>本庁舎を耐震補強し、防災拠点庁舎を建設</a:t>
                      </a:r>
                      <a:endParaRPr kumimoji="1" lang="ja-JP" altLang="en-US" sz="3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01653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29896" y="132736"/>
            <a:ext cx="5132439" cy="707886"/>
          </a:xfrm>
          <a:prstGeom prst="rect">
            <a:avLst/>
          </a:prstGeom>
          <a:noFill/>
        </p:spPr>
        <p:txBody>
          <a:bodyPr wrap="square" rtlCol="0">
            <a:spAutoFit/>
          </a:bodyPr>
          <a:lstStyle/>
          <a:p>
            <a:r>
              <a:rPr kumimoji="1" lang="ja-JP" altLang="en-US" sz="4000" dirty="0" smtClean="0">
                <a:solidFill>
                  <a:srgbClr val="FF0000"/>
                </a:solidFill>
              </a:rPr>
              <a:t>最適整備方法の検討</a:t>
            </a:r>
            <a:endParaRPr kumimoji="1" lang="ja-JP" altLang="en-US" sz="4000" dirty="0">
              <a:solidFill>
                <a:srgbClr val="FF0000"/>
              </a:solidFill>
            </a:endParaRPr>
          </a:p>
        </p:txBody>
      </p:sp>
      <p:graphicFrame>
        <p:nvGraphicFramePr>
          <p:cNvPr id="3" name="表 2"/>
          <p:cNvGraphicFramePr>
            <a:graphicFrameLocks noGrp="1"/>
          </p:cNvGraphicFramePr>
          <p:nvPr>
            <p:extLst>
              <p:ext uri="{D42A27DB-BD31-4B8C-83A1-F6EECF244321}">
                <p14:modId xmlns:p14="http://schemas.microsoft.com/office/powerpoint/2010/main" val="4040090028"/>
              </p:ext>
            </p:extLst>
          </p:nvPr>
        </p:nvGraphicFramePr>
        <p:xfrm>
          <a:off x="541166" y="1098200"/>
          <a:ext cx="11036941" cy="5229733"/>
        </p:xfrm>
        <a:graphic>
          <a:graphicData uri="http://schemas.openxmlformats.org/drawingml/2006/table">
            <a:tbl>
              <a:tblPr>
                <a:tableStyleId>{5C22544A-7EE6-4342-B048-85BDC9FD1C3A}</a:tableStyleId>
              </a:tblPr>
              <a:tblGrid>
                <a:gridCol w="2704310"/>
                <a:gridCol w="8332631"/>
              </a:tblGrid>
              <a:tr h="1234823">
                <a:tc>
                  <a:txBody>
                    <a:bodyPr/>
                    <a:lstStyle/>
                    <a:p>
                      <a:pPr algn="ctr"/>
                      <a:r>
                        <a:rPr kumimoji="1" lang="ja-JP" altLang="en-US" sz="3600" dirty="0" smtClean="0"/>
                        <a:t>安全性</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3600" dirty="0" smtClean="0"/>
                        <a:t>耐震性、防災拠点としての役割、ライフラインの機能維持、防犯性</a:t>
                      </a:r>
                      <a:endParaRPr kumimoji="1" lang="ja-JP" altLang="en-US" sz="3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324578">
                <a:tc>
                  <a:txBody>
                    <a:bodyPr/>
                    <a:lstStyle/>
                    <a:p>
                      <a:pPr algn="ctr"/>
                      <a:r>
                        <a:rPr kumimoji="1" lang="ja-JP" altLang="en-US" sz="3600" dirty="0" smtClean="0"/>
                        <a:t>機能性</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3600" dirty="0" smtClean="0"/>
                        <a:t>利便性、ユニバーサルデザイン、会議室・打ち合わせ室、トイレ、情報化対応性</a:t>
                      </a:r>
                      <a:endParaRPr kumimoji="1" lang="ja-JP" altLang="en-US" sz="3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673013">
                <a:tc>
                  <a:txBody>
                    <a:bodyPr/>
                    <a:lstStyle/>
                    <a:p>
                      <a:pPr algn="ctr"/>
                      <a:r>
                        <a:rPr kumimoji="1" lang="ja-JP" altLang="en-US" sz="3600" dirty="0" smtClean="0"/>
                        <a:t>経済性</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3600" dirty="0" smtClean="0"/>
                        <a:t>建設後４２年経過（補強しても２０年後には建て替え）、ライフサイクルコスト、設備の全面改修</a:t>
                      </a:r>
                      <a:endParaRPr kumimoji="1" lang="ja-JP" altLang="en-US" sz="3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932972">
                <a:tc>
                  <a:txBody>
                    <a:bodyPr/>
                    <a:lstStyle/>
                    <a:p>
                      <a:pPr algn="ctr"/>
                      <a:r>
                        <a:rPr kumimoji="1" lang="ja-JP" altLang="en-US" sz="3600" dirty="0" smtClean="0"/>
                        <a:t>環境保全性</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3600" dirty="0" smtClean="0"/>
                        <a:t>環境負荷低減、自然エネルギーの活用</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24013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88890" y="427703"/>
            <a:ext cx="5648633" cy="707886"/>
          </a:xfrm>
          <a:prstGeom prst="rect">
            <a:avLst/>
          </a:prstGeom>
          <a:noFill/>
        </p:spPr>
        <p:txBody>
          <a:bodyPr wrap="square" rtlCol="0">
            <a:spAutoFit/>
          </a:bodyPr>
          <a:lstStyle/>
          <a:p>
            <a:r>
              <a:rPr kumimoji="1" lang="ja-JP" altLang="en-US" sz="4000" dirty="0" smtClean="0">
                <a:solidFill>
                  <a:srgbClr val="FF0000"/>
                </a:solidFill>
              </a:rPr>
              <a:t>新庁舎建設候補エリア</a:t>
            </a:r>
            <a:endParaRPr kumimoji="1" lang="ja-JP" altLang="en-US" sz="4000" dirty="0">
              <a:solidFill>
                <a:srgbClr val="FF0000"/>
              </a:solidFill>
            </a:endParaRPr>
          </a:p>
        </p:txBody>
      </p:sp>
      <p:graphicFrame>
        <p:nvGraphicFramePr>
          <p:cNvPr id="3" name="表 2"/>
          <p:cNvGraphicFramePr>
            <a:graphicFrameLocks noGrp="1"/>
          </p:cNvGraphicFramePr>
          <p:nvPr>
            <p:extLst>
              <p:ext uri="{D42A27DB-BD31-4B8C-83A1-F6EECF244321}">
                <p14:modId xmlns:p14="http://schemas.microsoft.com/office/powerpoint/2010/main" val="3918641467"/>
              </p:ext>
            </p:extLst>
          </p:nvPr>
        </p:nvGraphicFramePr>
        <p:xfrm>
          <a:off x="870156" y="1752053"/>
          <a:ext cx="10338618" cy="4176799"/>
        </p:xfrm>
        <a:graphic>
          <a:graphicData uri="http://schemas.openxmlformats.org/drawingml/2006/table">
            <a:tbl>
              <a:tblPr>
                <a:tableStyleId>{5C22544A-7EE6-4342-B048-85BDC9FD1C3A}</a:tableStyleId>
              </a:tblPr>
              <a:tblGrid>
                <a:gridCol w="2723946"/>
                <a:gridCol w="7614672"/>
              </a:tblGrid>
              <a:tr h="1271366">
                <a:tc>
                  <a:txBody>
                    <a:bodyPr/>
                    <a:lstStyle/>
                    <a:p>
                      <a:pPr algn="ctr"/>
                      <a:r>
                        <a:rPr kumimoji="1" lang="ja-JP" altLang="en-US" sz="3600" dirty="0" smtClean="0"/>
                        <a:t>Ａエリア</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3600" dirty="0" smtClean="0"/>
                        <a:t>①本庁舎敷地、②総合福祉会館跡地、③市民公園駐車場跡地、④学びの森</a:t>
                      </a:r>
                      <a:endParaRPr kumimoji="1" lang="ja-JP" altLang="en-US" sz="3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401097">
                <a:tc>
                  <a:txBody>
                    <a:bodyPr/>
                    <a:lstStyle/>
                    <a:p>
                      <a:pPr algn="ctr"/>
                      <a:r>
                        <a:rPr kumimoji="1" lang="ja-JP" altLang="en-US" sz="3600" dirty="0" smtClean="0"/>
                        <a:t>Ｂエリア</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3600" dirty="0" smtClean="0"/>
                        <a:t>中央小学校付近</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504336">
                <a:tc>
                  <a:txBody>
                    <a:bodyPr/>
                    <a:lstStyle/>
                    <a:p>
                      <a:pPr algn="ctr"/>
                      <a:r>
                        <a:rPr kumimoji="1" lang="ja-JP" altLang="en-US" sz="3600" dirty="0" smtClean="0"/>
                        <a:t>Ｃエリア</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3600" dirty="0" smtClean="0"/>
                        <a:t>ＪＲ各務原駅北側付近</a:t>
                      </a:r>
                      <a:endParaRPr kumimoji="1" lang="ja-JP" altLang="en-US" sz="36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46750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36723" y="442452"/>
            <a:ext cx="5574890" cy="707886"/>
          </a:xfrm>
          <a:prstGeom prst="rect">
            <a:avLst/>
          </a:prstGeom>
          <a:noFill/>
        </p:spPr>
        <p:txBody>
          <a:bodyPr wrap="square" rtlCol="0">
            <a:spAutoFit/>
          </a:bodyPr>
          <a:lstStyle/>
          <a:p>
            <a:r>
              <a:rPr kumimoji="1" lang="ja-JP" altLang="en-US" sz="4000" dirty="0" smtClean="0">
                <a:solidFill>
                  <a:srgbClr val="FF0000"/>
                </a:solidFill>
              </a:rPr>
              <a:t>建設候補エリアの検討</a:t>
            </a:r>
            <a:endParaRPr kumimoji="1" lang="ja-JP" altLang="en-US" sz="4000" dirty="0">
              <a:solidFill>
                <a:srgbClr val="FF0000"/>
              </a:solidFill>
            </a:endParaRPr>
          </a:p>
        </p:txBody>
      </p:sp>
      <p:sp>
        <p:nvSpPr>
          <p:cNvPr id="3" name="テキスト ボックス 2"/>
          <p:cNvSpPr txBox="1"/>
          <p:nvPr/>
        </p:nvSpPr>
        <p:spPr>
          <a:xfrm>
            <a:off x="1032387" y="1578077"/>
            <a:ext cx="10677832" cy="1754326"/>
          </a:xfrm>
          <a:prstGeom prst="rect">
            <a:avLst/>
          </a:prstGeom>
          <a:noFill/>
        </p:spPr>
        <p:txBody>
          <a:bodyPr wrap="square" rtlCol="0">
            <a:spAutoFit/>
          </a:bodyPr>
          <a:lstStyle/>
          <a:p>
            <a:r>
              <a:rPr kumimoji="1" lang="ja-JP" altLang="en-US" sz="3600" dirty="0" smtClean="0"/>
              <a:t>・地方自治法第４条の規定</a:t>
            </a:r>
            <a:endParaRPr kumimoji="1" lang="en-US" altLang="ja-JP" sz="3600" dirty="0" smtClean="0"/>
          </a:p>
          <a:p>
            <a:r>
              <a:rPr kumimoji="1" lang="ja-JP" altLang="en-US" sz="3600" dirty="0" smtClean="0"/>
              <a:t>住民の利用に最も便利、交通の事情、他の官公署との関係等について適当な考慮を払わなければならない</a:t>
            </a:r>
            <a:endParaRPr kumimoji="1" lang="ja-JP" altLang="en-US" sz="3600" dirty="0"/>
          </a:p>
        </p:txBody>
      </p:sp>
      <p:sp>
        <p:nvSpPr>
          <p:cNvPr id="4" name="テキスト ボックス 3"/>
          <p:cNvSpPr txBox="1"/>
          <p:nvPr/>
        </p:nvSpPr>
        <p:spPr>
          <a:xfrm>
            <a:off x="1032387" y="3760142"/>
            <a:ext cx="9586452" cy="2862322"/>
          </a:xfrm>
          <a:prstGeom prst="rect">
            <a:avLst/>
          </a:prstGeom>
          <a:noFill/>
        </p:spPr>
        <p:txBody>
          <a:bodyPr wrap="square" rtlCol="0">
            <a:spAutoFit/>
          </a:bodyPr>
          <a:lstStyle/>
          <a:p>
            <a:r>
              <a:rPr kumimoji="1" lang="ja-JP" altLang="en-US" sz="3600" dirty="0" smtClean="0"/>
              <a:t>・建設候補エリア選定の考慮事項</a:t>
            </a:r>
            <a:endParaRPr kumimoji="1" lang="en-US" altLang="ja-JP" sz="3600" dirty="0" smtClean="0"/>
          </a:p>
          <a:p>
            <a:r>
              <a:rPr lang="ja-JP" altLang="en-US" sz="3600" dirty="0" smtClean="0"/>
              <a:t>①駅からのアクセス</a:t>
            </a:r>
            <a:endParaRPr lang="en-US" altLang="ja-JP" sz="3600" dirty="0" smtClean="0"/>
          </a:p>
          <a:p>
            <a:r>
              <a:rPr kumimoji="1" lang="ja-JP" altLang="en-US" sz="3600" dirty="0" smtClean="0"/>
              <a:t>②他の官公署からのアクセス</a:t>
            </a:r>
            <a:endParaRPr kumimoji="1" lang="en-US" altLang="ja-JP" sz="3600" dirty="0" smtClean="0"/>
          </a:p>
          <a:p>
            <a:r>
              <a:rPr lang="ja-JP" altLang="en-US" sz="3600" dirty="0" smtClean="0"/>
              <a:t>③地理中心や人口重心からの距離</a:t>
            </a:r>
            <a:endParaRPr lang="en-US" altLang="ja-JP" sz="3600" dirty="0" smtClean="0"/>
          </a:p>
          <a:p>
            <a:r>
              <a:rPr kumimoji="1" lang="ja-JP" altLang="en-US" sz="3600" dirty="0" smtClean="0"/>
              <a:t>④市有地又は広い敷地の確保</a:t>
            </a:r>
            <a:endParaRPr kumimoji="1" lang="ja-JP" altLang="en-US" sz="3600" dirty="0"/>
          </a:p>
        </p:txBody>
      </p:sp>
    </p:spTree>
    <p:extLst>
      <p:ext uri="{BB962C8B-B14F-4D97-AF65-F5344CB8AC3E}">
        <p14:creationId xmlns:p14="http://schemas.microsoft.com/office/powerpoint/2010/main" val="1562780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7855" y="469450"/>
            <a:ext cx="8191148" cy="844196"/>
          </a:xfrm>
        </p:spPr>
        <p:txBody>
          <a:bodyPr>
            <a:normAutofit/>
          </a:bodyPr>
          <a:lstStyle/>
          <a:p>
            <a:r>
              <a:rPr kumimoji="1" lang="ja-JP" altLang="en-US" dirty="0" smtClean="0">
                <a:solidFill>
                  <a:srgbClr val="FF0000"/>
                </a:solidFill>
              </a:rPr>
              <a:t>一般会計補正予算：２千５百万円</a:t>
            </a:r>
            <a:endParaRPr kumimoji="1" lang="ja-JP" altLang="en-US" dirty="0">
              <a:solidFill>
                <a:srgbClr val="FF0000"/>
              </a:solidFill>
            </a:endParaRPr>
          </a:p>
        </p:txBody>
      </p:sp>
      <p:sp>
        <p:nvSpPr>
          <p:cNvPr id="3" name="テキスト ボックス 2"/>
          <p:cNvSpPr txBox="1"/>
          <p:nvPr/>
        </p:nvSpPr>
        <p:spPr>
          <a:xfrm>
            <a:off x="962733" y="2168551"/>
            <a:ext cx="10535744" cy="2862322"/>
          </a:xfrm>
          <a:prstGeom prst="rect">
            <a:avLst/>
          </a:prstGeom>
          <a:noFill/>
        </p:spPr>
        <p:txBody>
          <a:bodyPr wrap="square" rtlCol="0">
            <a:spAutoFit/>
          </a:bodyPr>
          <a:lstStyle/>
          <a:p>
            <a:r>
              <a:rPr lang="ja-JP" altLang="en-US" sz="3600" dirty="0" smtClean="0"/>
              <a:t>・平成２７年度から開始される認定こども園の施設整備にあたり、新たな交付制度での補助をするため</a:t>
            </a:r>
            <a:endParaRPr lang="en-US" altLang="ja-JP" sz="3600" dirty="0" smtClean="0"/>
          </a:p>
          <a:p>
            <a:r>
              <a:rPr kumimoji="1" lang="ja-JP" altLang="en-US" sz="3600" dirty="0" smtClean="0"/>
              <a:t>・文科省、防衛省からの補助金減額に伴う繰越金からの補てん</a:t>
            </a:r>
            <a:endParaRPr kumimoji="1" lang="en-US" altLang="ja-JP" sz="3600" dirty="0" smtClean="0"/>
          </a:p>
          <a:p>
            <a:r>
              <a:rPr lang="ja-JP" altLang="en-US" sz="3600" dirty="0" smtClean="0"/>
              <a:t>・私立保育所施設整備費の助成費の増額</a:t>
            </a:r>
            <a:endParaRPr kumimoji="1" lang="en-US" altLang="ja-JP" sz="3600" dirty="0" smtClean="0"/>
          </a:p>
        </p:txBody>
      </p:sp>
    </p:spTree>
    <p:extLst>
      <p:ext uri="{BB962C8B-B14F-4D97-AF65-F5344CB8AC3E}">
        <p14:creationId xmlns:p14="http://schemas.microsoft.com/office/powerpoint/2010/main" val="9561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41406" y="855407"/>
            <a:ext cx="5088194" cy="769441"/>
          </a:xfrm>
          <a:prstGeom prst="rect">
            <a:avLst/>
          </a:prstGeom>
          <a:noFill/>
        </p:spPr>
        <p:txBody>
          <a:bodyPr wrap="square" rtlCol="0">
            <a:spAutoFit/>
          </a:bodyPr>
          <a:lstStyle/>
          <a:p>
            <a:r>
              <a:rPr kumimoji="1" lang="ja-JP" altLang="en-US" sz="4400" dirty="0" smtClean="0">
                <a:solidFill>
                  <a:srgbClr val="FF0000"/>
                </a:solidFill>
              </a:rPr>
              <a:t>本庁舎の整備方法</a:t>
            </a:r>
            <a:endParaRPr kumimoji="1" lang="ja-JP" altLang="en-US" sz="4400" dirty="0">
              <a:solidFill>
                <a:srgbClr val="FF0000"/>
              </a:solidFill>
            </a:endParaRPr>
          </a:p>
        </p:txBody>
      </p:sp>
      <p:sp>
        <p:nvSpPr>
          <p:cNvPr id="3" name="テキスト ボックス 2"/>
          <p:cNvSpPr txBox="1"/>
          <p:nvPr/>
        </p:nvSpPr>
        <p:spPr>
          <a:xfrm>
            <a:off x="847720" y="2890477"/>
            <a:ext cx="10190720" cy="1015663"/>
          </a:xfrm>
          <a:prstGeom prst="rect">
            <a:avLst/>
          </a:prstGeom>
          <a:noFill/>
        </p:spPr>
        <p:txBody>
          <a:bodyPr wrap="square" rtlCol="0">
            <a:spAutoFit/>
          </a:bodyPr>
          <a:lstStyle/>
          <a:p>
            <a:r>
              <a:rPr kumimoji="1" lang="ja-JP" altLang="en-US" sz="6000" dirty="0" smtClean="0">
                <a:solidFill>
                  <a:srgbClr val="0070C0"/>
                </a:solidFill>
              </a:rPr>
              <a:t>現庁舎周辺に建て替えが最適</a:t>
            </a:r>
            <a:endParaRPr kumimoji="1" lang="ja-JP" altLang="en-US" sz="6000" dirty="0">
              <a:solidFill>
                <a:srgbClr val="0070C0"/>
              </a:solidFill>
            </a:endParaRPr>
          </a:p>
        </p:txBody>
      </p:sp>
    </p:spTree>
    <p:extLst>
      <p:ext uri="{BB962C8B-B14F-4D97-AF65-F5344CB8AC3E}">
        <p14:creationId xmlns:p14="http://schemas.microsoft.com/office/powerpoint/2010/main" val="1448812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15884" y="524108"/>
            <a:ext cx="2029522" cy="769441"/>
          </a:xfrm>
          <a:prstGeom prst="rect">
            <a:avLst/>
          </a:prstGeom>
          <a:noFill/>
        </p:spPr>
        <p:txBody>
          <a:bodyPr wrap="square" rtlCol="0">
            <a:spAutoFit/>
          </a:bodyPr>
          <a:lstStyle/>
          <a:p>
            <a:r>
              <a:rPr kumimoji="1" lang="ja-JP" altLang="en-US" sz="4400" dirty="0" smtClean="0">
                <a:solidFill>
                  <a:srgbClr val="FF0000"/>
                </a:solidFill>
              </a:rPr>
              <a:t>要望</a:t>
            </a:r>
            <a:r>
              <a:rPr lang="ja-JP" altLang="en-US" sz="4400" dirty="0">
                <a:solidFill>
                  <a:srgbClr val="FF0000"/>
                </a:solidFill>
              </a:rPr>
              <a:t>書</a:t>
            </a:r>
            <a:endParaRPr kumimoji="1" lang="ja-JP" altLang="en-US" sz="4400" dirty="0">
              <a:solidFill>
                <a:srgbClr val="FF0000"/>
              </a:solidFill>
            </a:endParaRPr>
          </a:p>
        </p:txBody>
      </p:sp>
      <p:sp>
        <p:nvSpPr>
          <p:cNvPr id="3" name="テキスト ボックス 2"/>
          <p:cNvSpPr txBox="1"/>
          <p:nvPr/>
        </p:nvSpPr>
        <p:spPr>
          <a:xfrm>
            <a:off x="1214306" y="1585044"/>
            <a:ext cx="10222133" cy="4524315"/>
          </a:xfrm>
          <a:prstGeom prst="rect">
            <a:avLst/>
          </a:prstGeom>
          <a:noFill/>
        </p:spPr>
        <p:txBody>
          <a:bodyPr wrap="square" rtlCol="0">
            <a:spAutoFit/>
          </a:bodyPr>
          <a:lstStyle/>
          <a:p>
            <a:r>
              <a:rPr kumimoji="1" lang="ja-JP" altLang="en-US" sz="3600" dirty="0" smtClean="0"/>
              <a:t>・雄飛ケ丘公園側溝の清掃（電話ボックス付近）</a:t>
            </a:r>
            <a:endParaRPr kumimoji="1" lang="en-US" altLang="ja-JP" sz="3600" dirty="0" smtClean="0"/>
          </a:p>
          <a:p>
            <a:r>
              <a:rPr kumimoji="1" lang="ja-JP" altLang="en-US" sz="3600" dirty="0" smtClean="0"/>
              <a:t>・雑草の除去（入会町３）</a:t>
            </a:r>
            <a:endParaRPr kumimoji="1" lang="en-US" altLang="ja-JP" sz="3600" dirty="0" smtClean="0"/>
          </a:p>
          <a:p>
            <a:r>
              <a:rPr kumimoji="1" lang="ja-JP" altLang="en-US" sz="3600" dirty="0" smtClean="0"/>
              <a:t>・カーブミラーの設置（ユーエス通り、不動丘北）</a:t>
            </a:r>
            <a:endParaRPr kumimoji="1" lang="en-US" altLang="ja-JP" sz="3600" dirty="0" smtClean="0"/>
          </a:p>
          <a:p>
            <a:r>
              <a:rPr lang="ja-JP" altLang="en-US" sz="3600" dirty="0" smtClean="0"/>
              <a:t>・用水路土手の環境整備（不動丘北）</a:t>
            </a:r>
            <a:endParaRPr lang="en-US" altLang="ja-JP" sz="3600" dirty="0" smtClean="0"/>
          </a:p>
          <a:p>
            <a:r>
              <a:rPr kumimoji="1" lang="ja-JP" altLang="en-US" sz="3600" dirty="0" smtClean="0"/>
              <a:t>・川島三輪線の交差点に横断歩道を（巾下町）</a:t>
            </a:r>
            <a:endParaRPr kumimoji="1" lang="en-US" altLang="ja-JP" sz="3600" dirty="0" smtClean="0"/>
          </a:p>
          <a:p>
            <a:r>
              <a:rPr lang="ja-JP" altLang="en-US" sz="3600" dirty="0" smtClean="0"/>
              <a:t>・巾下用水を横切る水門の処置</a:t>
            </a:r>
            <a:endParaRPr kumimoji="1" lang="en-US" altLang="ja-JP" sz="3600" dirty="0" smtClean="0"/>
          </a:p>
          <a:p>
            <a:r>
              <a:rPr lang="ja-JP" altLang="en-US" sz="3600" dirty="0" smtClean="0"/>
              <a:t>・カーブミラーの設置（不動丘牧田ビル出口付近）</a:t>
            </a:r>
            <a:endParaRPr lang="en-US" altLang="ja-JP" sz="3600" dirty="0" smtClean="0"/>
          </a:p>
          <a:p>
            <a:r>
              <a:rPr kumimoji="1" lang="ja-JP" altLang="en-US" sz="3600" dirty="0" smtClean="0"/>
              <a:t>・巾下用水路側帯の雑草の処理</a:t>
            </a:r>
            <a:endParaRPr kumimoji="1" lang="ja-JP" altLang="en-US" sz="3600" dirty="0"/>
          </a:p>
        </p:txBody>
      </p:sp>
    </p:spTree>
    <p:extLst>
      <p:ext uri="{BB962C8B-B14F-4D97-AF65-F5344CB8AC3E}">
        <p14:creationId xmlns:p14="http://schemas.microsoft.com/office/powerpoint/2010/main" val="1267841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53840" y="518425"/>
            <a:ext cx="2831864" cy="897005"/>
          </a:xfrm>
        </p:spPr>
        <p:txBody>
          <a:bodyPr/>
          <a:lstStyle/>
          <a:p>
            <a:r>
              <a:rPr kumimoji="1" lang="ja-JP" altLang="en-US" dirty="0" smtClean="0">
                <a:solidFill>
                  <a:srgbClr val="FF0000"/>
                </a:solidFill>
              </a:rPr>
              <a:t>意見交換</a:t>
            </a:r>
            <a:endParaRPr kumimoji="1" lang="ja-JP" altLang="en-US" dirty="0">
              <a:solidFill>
                <a:srgbClr val="FF0000"/>
              </a:solidFill>
            </a:endParaRPr>
          </a:p>
        </p:txBody>
      </p:sp>
      <p:sp>
        <p:nvSpPr>
          <p:cNvPr id="3" name="コンテンツ プレースホルダー 2"/>
          <p:cNvSpPr>
            <a:spLocks noGrp="1"/>
          </p:cNvSpPr>
          <p:nvPr>
            <p:ph idx="1"/>
          </p:nvPr>
        </p:nvSpPr>
        <p:spPr>
          <a:xfrm>
            <a:off x="2332148" y="2675631"/>
            <a:ext cx="8006471" cy="775907"/>
          </a:xfrm>
        </p:spPr>
        <p:txBody>
          <a:bodyPr>
            <a:noAutofit/>
          </a:bodyPr>
          <a:lstStyle/>
          <a:p>
            <a:r>
              <a:rPr kumimoji="1" lang="ja-JP" altLang="en-US" sz="4000" dirty="0" smtClean="0"/>
              <a:t>疑問やお困りのことがあればどうぞ</a:t>
            </a:r>
            <a:endParaRPr kumimoji="1" lang="ja-JP" altLang="en-US" sz="4000" dirty="0"/>
          </a:p>
        </p:txBody>
      </p:sp>
    </p:spTree>
    <p:extLst>
      <p:ext uri="{BB962C8B-B14F-4D97-AF65-F5344CB8AC3E}">
        <p14:creationId xmlns:p14="http://schemas.microsoft.com/office/powerpoint/2010/main" val="3413122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49879" y="159063"/>
            <a:ext cx="4139069" cy="897005"/>
          </a:xfrm>
        </p:spPr>
        <p:txBody>
          <a:bodyPr>
            <a:normAutofit/>
          </a:bodyPr>
          <a:lstStyle/>
          <a:p>
            <a:r>
              <a:rPr kumimoji="1" lang="ja-JP" altLang="en-US" dirty="0" smtClean="0">
                <a:solidFill>
                  <a:srgbClr val="0070C0"/>
                </a:solidFill>
              </a:rPr>
              <a:t>９月議会の予定</a:t>
            </a:r>
            <a:endParaRPr kumimoji="1" lang="ja-JP" altLang="en-US" dirty="0">
              <a:solidFill>
                <a:srgbClr val="0070C0"/>
              </a:solidFill>
            </a:endParaRPr>
          </a:p>
        </p:txBody>
      </p:sp>
      <p:sp>
        <p:nvSpPr>
          <p:cNvPr id="3" name="コンテンツ プレースホルダー 2"/>
          <p:cNvSpPr>
            <a:spLocks noGrp="1"/>
          </p:cNvSpPr>
          <p:nvPr>
            <p:ph idx="1"/>
          </p:nvPr>
        </p:nvSpPr>
        <p:spPr>
          <a:xfrm>
            <a:off x="838200" y="1056068"/>
            <a:ext cx="10515600" cy="5460642"/>
          </a:xfrm>
        </p:spPr>
        <p:txBody>
          <a:bodyPr>
            <a:normAutofit fontScale="92500" lnSpcReduction="10000"/>
          </a:bodyPr>
          <a:lstStyle/>
          <a:p>
            <a:r>
              <a:rPr kumimoji="1" lang="ja-JP" altLang="en-US" sz="4200" dirty="0" smtClean="0">
                <a:solidFill>
                  <a:srgbClr val="FF0000"/>
                </a:solidFill>
              </a:rPr>
              <a:t>開会</a:t>
            </a:r>
            <a:endParaRPr kumimoji="1" lang="en-US" altLang="ja-JP" sz="4200" dirty="0" smtClean="0">
              <a:solidFill>
                <a:srgbClr val="FF0000"/>
              </a:solidFill>
            </a:endParaRPr>
          </a:p>
          <a:p>
            <a:pPr marL="0" indent="0">
              <a:buNone/>
            </a:pPr>
            <a:r>
              <a:rPr lang="ja-JP" altLang="en-US" dirty="0"/>
              <a:t>　</a:t>
            </a:r>
            <a:r>
              <a:rPr lang="ja-JP" altLang="en-US" sz="3900" dirty="0" smtClean="0"/>
              <a:t>８月３１日（月）</a:t>
            </a:r>
            <a:endParaRPr lang="en-US" altLang="ja-JP" sz="3900" dirty="0" smtClean="0"/>
          </a:p>
          <a:p>
            <a:pPr marL="0" indent="0">
              <a:buNone/>
            </a:pPr>
            <a:r>
              <a:rPr kumimoji="1" lang="ja-JP" altLang="en-US" sz="4200" dirty="0" smtClean="0">
                <a:solidFill>
                  <a:srgbClr val="FF0000"/>
                </a:solidFill>
              </a:rPr>
              <a:t>・一般質問</a:t>
            </a:r>
            <a:endParaRPr kumimoji="1" lang="en-US" altLang="ja-JP" sz="4200" dirty="0" smtClean="0">
              <a:solidFill>
                <a:srgbClr val="FF0000"/>
              </a:solidFill>
            </a:endParaRPr>
          </a:p>
          <a:p>
            <a:pPr marL="0" indent="0">
              <a:buNone/>
            </a:pPr>
            <a:r>
              <a:rPr lang="ja-JP" altLang="en-US" dirty="0"/>
              <a:t>　</a:t>
            </a:r>
            <a:r>
              <a:rPr lang="ja-JP" altLang="en-US" sz="3900" dirty="0"/>
              <a:t>９</a:t>
            </a:r>
            <a:r>
              <a:rPr lang="ja-JP" altLang="en-US" sz="3900" dirty="0" smtClean="0"/>
              <a:t>月１０日（木）、１１日（金）</a:t>
            </a:r>
            <a:endParaRPr lang="en-US" altLang="ja-JP" sz="3900" dirty="0" smtClean="0"/>
          </a:p>
          <a:p>
            <a:pPr marL="0" indent="0">
              <a:buNone/>
            </a:pPr>
            <a:r>
              <a:rPr lang="ja-JP" altLang="en-US" sz="4200" dirty="0" smtClean="0">
                <a:solidFill>
                  <a:srgbClr val="FF0000"/>
                </a:solidFill>
              </a:rPr>
              <a:t>・常任委員会</a:t>
            </a:r>
            <a:endParaRPr lang="en-US" altLang="ja-JP" sz="4200" dirty="0" smtClean="0">
              <a:solidFill>
                <a:srgbClr val="FF0000"/>
              </a:solidFill>
            </a:endParaRPr>
          </a:p>
          <a:p>
            <a:pPr marL="0" indent="0">
              <a:buNone/>
            </a:pPr>
            <a:r>
              <a:rPr lang="ja-JP" altLang="en-US" sz="3200" dirty="0">
                <a:solidFill>
                  <a:srgbClr val="FF0000"/>
                </a:solidFill>
              </a:rPr>
              <a:t>　</a:t>
            </a:r>
            <a:r>
              <a:rPr lang="ja-JP" altLang="en-US" sz="3900" dirty="0" smtClean="0"/>
              <a:t>民生消防：１５日（火）、経済教育：１６日（水）</a:t>
            </a:r>
            <a:endParaRPr lang="en-US" altLang="ja-JP" sz="3900" dirty="0" smtClean="0"/>
          </a:p>
          <a:p>
            <a:pPr marL="0" indent="0">
              <a:buNone/>
            </a:pPr>
            <a:r>
              <a:rPr lang="ja-JP" altLang="en-US" sz="3900" dirty="0"/>
              <a:t>　</a:t>
            </a:r>
            <a:r>
              <a:rPr lang="ja-JP" altLang="en-US" sz="3900" dirty="0" smtClean="0"/>
              <a:t>建設水道：１７日（木）、総務：１８日（金）</a:t>
            </a:r>
            <a:endParaRPr lang="en-US" altLang="ja-JP" sz="3900" dirty="0" smtClean="0"/>
          </a:p>
          <a:p>
            <a:pPr marL="0" indent="0">
              <a:buNone/>
            </a:pPr>
            <a:r>
              <a:rPr kumimoji="1" lang="ja-JP" altLang="en-US" sz="4200" dirty="0" smtClean="0">
                <a:solidFill>
                  <a:srgbClr val="FF0000"/>
                </a:solidFill>
              </a:rPr>
              <a:t>・閉会</a:t>
            </a:r>
            <a:endParaRPr kumimoji="1" lang="en-US" altLang="ja-JP" sz="4200" dirty="0" smtClean="0">
              <a:solidFill>
                <a:srgbClr val="FF0000"/>
              </a:solidFill>
            </a:endParaRPr>
          </a:p>
          <a:p>
            <a:pPr marL="0" indent="0">
              <a:buNone/>
            </a:pPr>
            <a:r>
              <a:rPr lang="ja-JP" altLang="en-US" sz="3900" dirty="0"/>
              <a:t>　９</a:t>
            </a:r>
            <a:r>
              <a:rPr lang="ja-JP" altLang="en-US" sz="3900" dirty="0" smtClean="0"/>
              <a:t>月２５日（金）</a:t>
            </a:r>
            <a:endParaRPr kumimoji="1" lang="ja-JP" altLang="en-US" sz="3900" dirty="0"/>
          </a:p>
        </p:txBody>
      </p:sp>
    </p:spTree>
    <p:extLst>
      <p:ext uri="{BB962C8B-B14F-4D97-AF65-F5344CB8AC3E}">
        <p14:creationId xmlns:p14="http://schemas.microsoft.com/office/powerpoint/2010/main" val="3928198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71638" y="0"/>
            <a:ext cx="2520175" cy="783451"/>
          </a:xfrm>
        </p:spPr>
        <p:txBody>
          <a:bodyPr>
            <a:noAutofit/>
          </a:bodyPr>
          <a:lstStyle/>
          <a:p>
            <a:r>
              <a:rPr kumimoji="1" lang="ja-JP" altLang="en-US" dirty="0" smtClean="0">
                <a:solidFill>
                  <a:srgbClr val="FF0000"/>
                </a:solidFill>
              </a:rPr>
              <a:t>条例改正</a:t>
            </a:r>
            <a:endParaRPr kumimoji="1" lang="ja-JP" altLang="en-US" dirty="0">
              <a:solidFill>
                <a:srgbClr val="FF0000"/>
              </a:solidFill>
            </a:endParaRPr>
          </a:p>
        </p:txBody>
      </p:sp>
      <p:sp>
        <p:nvSpPr>
          <p:cNvPr id="3" name="テキスト ボックス 2"/>
          <p:cNvSpPr txBox="1"/>
          <p:nvPr/>
        </p:nvSpPr>
        <p:spPr>
          <a:xfrm>
            <a:off x="1087211" y="749542"/>
            <a:ext cx="9326613" cy="1200329"/>
          </a:xfrm>
          <a:prstGeom prst="rect">
            <a:avLst/>
          </a:prstGeom>
          <a:noFill/>
        </p:spPr>
        <p:txBody>
          <a:bodyPr wrap="square" rtlCol="0">
            <a:spAutoFit/>
          </a:bodyPr>
          <a:lstStyle/>
          <a:p>
            <a:r>
              <a:rPr kumimoji="1" lang="ja-JP" altLang="en-US" sz="3600" dirty="0" smtClean="0"/>
              <a:t>・</a:t>
            </a:r>
            <a:r>
              <a:rPr lang="ja-JP" altLang="en-US" sz="3600" dirty="0" smtClean="0"/>
              <a:t>マイナンバー制導入に伴い、申請書等に個人番号及び法人番号を記載するための条例改正</a:t>
            </a:r>
            <a:endParaRPr kumimoji="1" lang="en-US" altLang="ja-JP" sz="3600" dirty="0" smtClean="0"/>
          </a:p>
        </p:txBody>
      </p:sp>
      <p:sp>
        <p:nvSpPr>
          <p:cNvPr id="4" name="テキスト ボックス 3"/>
          <p:cNvSpPr txBox="1"/>
          <p:nvPr/>
        </p:nvSpPr>
        <p:spPr>
          <a:xfrm>
            <a:off x="4159877" y="2284322"/>
            <a:ext cx="3503053" cy="769441"/>
          </a:xfrm>
          <a:prstGeom prst="rect">
            <a:avLst/>
          </a:prstGeom>
          <a:noFill/>
        </p:spPr>
        <p:txBody>
          <a:bodyPr wrap="square" rtlCol="0">
            <a:spAutoFit/>
          </a:bodyPr>
          <a:lstStyle/>
          <a:p>
            <a:r>
              <a:rPr kumimoji="1" lang="ja-JP" altLang="en-US" sz="4400" dirty="0" smtClean="0">
                <a:solidFill>
                  <a:srgbClr val="FF0000"/>
                </a:solidFill>
              </a:rPr>
              <a:t>財産の取得</a:t>
            </a:r>
            <a:endParaRPr kumimoji="1" lang="ja-JP" altLang="en-US" sz="4400" dirty="0">
              <a:solidFill>
                <a:srgbClr val="FF0000"/>
              </a:solidFill>
            </a:endParaRPr>
          </a:p>
        </p:txBody>
      </p:sp>
      <p:sp>
        <p:nvSpPr>
          <p:cNvPr id="5" name="テキスト ボックス 4"/>
          <p:cNvSpPr txBox="1"/>
          <p:nvPr/>
        </p:nvSpPr>
        <p:spPr>
          <a:xfrm>
            <a:off x="1068420" y="3053763"/>
            <a:ext cx="8912180" cy="1200329"/>
          </a:xfrm>
          <a:prstGeom prst="rect">
            <a:avLst/>
          </a:prstGeom>
          <a:noFill/>
        </p:spPr>
        <p:txBody>
          <a:bodyPr wrap="square" rtlCol="0">
            <a:spAutoFit/>
          </a:bodyPr>
          <a:lstStyle/>
          <a:p>
            <a:r>
              <a:rPr kumimoji="1" lang="ja-JP" altLang="en-US" sz="3600" dirty="0" smtClean="0"/>
              <a:t>・南消防署に配置予定の水槽付消防ポンプ自動車を、約５</a:t>
            </a:r>
            <a:r>
              <a:rPr kumimoji="1" lang="en-US" altLang="ja-JP" sz="3600" dirty="0" smtClean="0"/>
              <a:t>,</a:t>
            </a:r>
            <a:r>
              <a:rPr kumimoji="1" lang="ja-JP" altLang="en-US" sz="3600" dirty="0" smtClean="0"/>
              <a:t>３００万円で取得</a:t>
            </a:r>
            <a:endParaRPr kumimoji="1" lang="ja-JP" altLang="en-US" sz="3600" dirty="0"/>
          </a:p>
        </p:txBody>
      </p:sp>
      <p:sp>
        <p:nvSpPr>
          <p:cNvPr id="6" name="テキスト ボックス 5"/>
          <p:cNvSpPr txBox="1"/>
          <p:nvPr/>
        </p:nvSpPr>
        <p:spPr>
          <a:xfrm>
            <a:off x="4294577" y="4313560"/>
            <a:ext cx="2459865" cy="769441"/>
          </a:xfrm>
          <a:prstGeom prst="rect">
            <a:avLst/>
          </a:prstGeom>
          <a:noFill/>
        </p:spPr>
        <p:txBody>
          <a:bodyPr wrap="square" rtlCol="0">
            <a:spAutoFit/>
          </a:bodyPr>
          <a:lstStyle/>
          <a:p>
            <a:r>
              <a:rPr kumimoji="1" lang="ja-JP" altLang="en-US" sz="4400" dirty="0" smtClean="0">
                <a:solidFill>
                  <a:srgbClr val="FF0000"/>
                </a:solidFill>
              </a:rPr>
              <a:t>人事案件</a:t>
            </a:r>
            <a:endParaRPr kumimoji="1" lang="ja-JP" altLang="en-US" sz="4400" dirty="0">
              <a:solidFill>
                <a:srgbClr val="FF0000"/>
              </a:solidFill>
            </a:endParaRPr>
          </a:p>
        </p:txBody>
      </p:sp>
      <p:sp>
        <p:nvSpPr>
          <p:cNvPr id="7" name="テキスト ボックス 6"/>
          <p:cNvSpPr txBox="1"/>
          <p:nvPr/>
        </p:nvSpPr>
        <p:spPr>
          <a:xfrm>
            <a:off x="1055541" y="5142469"/>
            <a:ext cx="10470524" cy="1200329"/>
          </a:xfrm>
          <a:prstGeom prst="rect">
            <a:avLst/>
          </a:prstGeom>
          <a:noFill/>
        </p:spPr>
        <p:txBody>
          <a:bodyPr wrap="square" rtlCol="0">
            <a:spAutoFit/>
          </a:bodyPr>
          <a:lstStyle/>
          <a:p>
            <a:r>
              <a:rPr kumimoji="1" lang="ja-JP" altLang="en-US" sz="3600" dirty="0" smtClean="0"/>
              <a:t>・各務原市教育委員会委員加藤壽志氏の任期が７月</a:t>
            </a:r>
            <a:endParaRPr kumimoji="1" lang="en-US" altLang="ja-JP" sz="3600" dirty="0" smtClean="0"/>
          </a:p>
          <a:p>
            <a:r>
              <a:rPr kumimoji="1" lang="ja-JP" altLang="en-US" sz="3600" dirty="0" smtClean="0"/>
              <a:t>１２日に満了するため、同氏を各務原市教育長に任命</a:t>
            </a:r>
            <a:endParaRPr kumimoji="1" lang="ja-JP" altLang="en-US" sz="3600" dirty="0"/>
          </a:p>
        </p:txBody>
      </p:sp>
    </p:spTree>
    <p:extLst>
      <p:ext uri="{BB962C8B-B14F-4D97-AF65-F5344CB8AC3E}">
        <p14:creationId xmlns:p14="http://schemas.microsoft.com/office/powerpoint/2010/main" val="146431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42837" y="167267"/>
            <a:ext cx="5274527" cy="769441"/>
          </a:xfrm>
          <a:prstGeom prst="rect">
            <a:avLst/>
          </a:prstGeom>
          <a:noFill/>
        </p:spPr>
        <p:txBody>
          <a:bodyPr wrap="square" rtlCol="0">
            <a:spAutoFit/>
          </a:bodyPr>
          <a:lstStyle/>
          <a:p>
            <a:r>
              <a:rPr kumimoji="1" lang="ja-JP" altLang="en-US" sz="4400" dirty="0" smtClean="0">
                <a:solidFill>
                  <a:srgbClr val="FF0000"/>
                </a:solidFill>
              </a:rPr>
              <a:t>スパークの一般質問</a:t>
            </a:r>
            <a:endParaRPr kumimoji="1" lang="ja-JP" altLang="en-US" sz="4400" dirty="0">
              <a:solidFill>
                <a:srgbClr val="FF0000"/>
              </a:solidFill>
            </a:endParaRPr>
          </a:p>
        </p:txBody>
      </p:sp>
      <p:sp>
        <p:nvSpPr>
          <p:cNvPr id="2" name="テキスト ボックス 1"/>
          <p:cNvSpPr txBox="1"/>
          <p:nvPr/>
        </p:nvSpPr>
        <p:spPr>
          <a:xfrm>
            <a:off x="1023603" y="1104549"/>
            <a:ext cx="10249951" cy="646331"/>
          </a:xfrm>
          <a:prstGeom prst="rect">
            <a:avLst/>
          </a:prstGeom>
          <a:noFill/>
        </p:spPr>
        <p:txBody>
          <a:bodyPr wrap="square" rtlCol="0">
            <a:spAutoFit/>
          </a:bodyPr>
          <a:lstStyle/>
          <a:p>
            <a:r>
              <a:rPr lang="ja-JP" altLang="en-US" sz="3600" dirty="0" smtClean="0">
                <a:solidFill>
                  <a:srgbClr val="0070C0"/>
                </a:solidFill>
              </a:rPr>
              <a:t>航空</a:t>
            </a:r>
            <a:r>
              <a:rPr lang="ja-JP" altLang="en-US" sz="3600" dirty="0">
                <a:solidFill>
                  <a:srgbClr val="0070C0"/>
                </a:solidFill>
              </a:rPr>
              <a:t>宇宙科学</a:t>
            </a:r>
            <a:r>
              <a:rPr lang="ja-JP" altLang="en-US" sz="3600" dirty="0" smtClean="0">
                <a:solidFill>
                  <a:srgbClr val="0070C0"/>
                </a:solidFill>
              </a:rPr>
              <a:t>博物館のリニューアル構想について</a:t>
            </a:r>
            <a:endParaRPr kumimoji="1" lang="en-US" altLang="ja-JP" sz="3600" dirty="0" smtClean="0">
              <a:solidFill>
                <a:srgbClr val="0070C0"/>
              </a:solidFill>
            </a:endParaRPr>
          </a:p>
        </p:txBody>
      </p:sp>
      <p:sp>
        <p:nvSpPr>
          <p:cNvPr id="4" name="テキスト ボックス 3"/>
          <p:cNvSpPr txBox="1"/>
          <p:nvPr/>
        </p:nvSpPr>
        <p:spPr>
          <a:xfrm>
            <a:off x="656823" y="2773773"/>
            <a:ext cx="10616731" cy="3416320"/>
          </a:xfrm>
          <a:prstGeom prst="rect">
            <a:avLst/>
          </a:prstGeom>
          <a:noFill/>
        </p:spPr>
        <p:txBody>
          <a:bodyPr wrap="square" rtlCol="0">
            <a:spAutoFit/>
          </a:bodyPr>
          <a:lstStyle/>
          <a:p>
            <a:r>
              <a:rPr kumimoji="1" lang="ja-JP" altLang="en-US" sz="3600" dirty="0" smtClean="0">
                <a:solidFill>
                  <a:srgbClr val="00B050"/>
                </a:solidFill>
              </a:rPr>
              <a:t>答　・検討委員会の「基本構想中間報告」</a:t>
            </a:r>
            <a:endParaRPr kumimoji="1" lang="en-US" altLang="ja-JP" sz="3600" dirty="0" smtClean="0">
              <a:solidFill>
                <a:srgbClr val="00B050"/>
              </a:solidFill>
            </a:endParaRPr>
          </a:p>
          <a:p>
            <a:r>
              <a:rPr lang="ja-JP" altLang="en-US" sz="3600" dirty="0" smtClean="0">
                <a:solidFill>
                  <a:srgbClr val="00B050"/>
                </a:solidFill>
              </a:rPr>
              <a:t>　　 ・日本の航空宇宙技術の歴史を俯瞰できる施設</a:t>
            </a:r>
            <a:endParaRPr lang="en-US" altLang="ja-JP" sz="3600" dirty="0" smtClean="0">
              <a:solidFill>
                <a:srgbClr val="00B050"/>
              </a:solidFill>
            </a:endParaRPr>
          </a:p>
          <a:p>
            <a:r>
              <a:rPr lang="ja-JP" altLang="en-US" sz="3600" dirty="0" smtClean="0">
                <a:solidFill>
                  <a:srgbClr val="00B050"/>
                </a:solidFill>
              </a:rPr>
              <a:t>　　 ・</a:t>
            </a:r>
            <a:r>
              <a:rPr kumimoji="1" lang="ja-JP" altLang="en-US" sz="3600" dirty="0" smtClean="0">
                <a:solidFill>
                  <a:srgbClr val="00B050"/>
                </a:solidFill>
              </a:rPr>
              <a:t>子ども達に「宇宙・大空への夢」を育む施設</a:t>
            </a:r>
            <a:endParaRPr lang="en-US" altLang="ja-JP" sz="3600" dirty="0"/>
          </a:p>
          <a:p>
            <a:r>
              <a:rPr lang="ja-JP" altLang="en-US" sz="3600" dirty="0">
                <a:solidFill>
                  <a:srgbClr val="00B050"/>
                </a:solidFill>
              </a:rPr>
              <a:t>　</a:t>
            </a:r>
            <a:r>
              <a:rPr lang="ja-JP" altLang="en-US" sz="3600" dirty="0" smtClean="0">
                <a:solidFill>
                  <a:srgbClr val="00B050"/>
                </a:solidFill>
              </a:rPr>
              <a:t>　 ・</a:t>
            </a:r>
            <a:r>
              <a:rPr kumimoji="1" lang="ja-JP" altLang="en-US" sz="3600" dirty="0" smtClean="0">
                <a:solidFill>
                  <a:srgbClr val="00B050"/>
                </a:solidFill>
              </a:rPr>
              <a:t>航空宇宙文化を発信する拠点</a:t>
            </a:r>
            <a:endParaRPr kumimoji="1" lang="en-US" altLang="ja-JP" sz="3600" dirty="0" smtClean="0">
              <a:solidFill>
                <a:srgbClr val="00B050"/>
              </a:solidFill>
            </a:endParaRPr>
          </a:p>
          <a:p>
            <a:r>
              <a:rPr lang="ja-JP" altLang="en-US" sz="3600" dirty="0" smtClean="0">
                <a:solidFill>
                  <a:srgbClr val="00B050"/>
                </a:solidFill>
              </a:rPr>
              <a:t>　　 ・岐阜県を代表する観光施設</a:t>
            </a:r>
            <a:endParaRPr lang="en-US" altLang="ja-JP" sz="3600" dirty="0" smtClean="0">
              <a:solidFill>
                <a:srgbClr val="00B050"/>
              </a:solidFill>
            </a:endParaRPr>
          </a:p>
          <a:p>
            <a:r>
              <a:rPr lang="ja-JP" altLang="en-US" sz="3600" dirty="0" smtClean="0">
                <a:solidFill>
                  <a:srgbClr val="00B050"/>
                </a:solidFill>
              </a:rPr>
              <a:t>　　 ・</a:t>
            </a:r>
            <a:r>
              <a:rPr kumimoji="1" lang="ja-JP" altLang="en-US" sz="3600" dirty="0" smtClean="0">
                <a:solidFill>
                  <a:srgbClr val="00B050"/>
                </a:solidFill>
              </a:rPr>
              <a:t>８月末を目途に「リニューアル基本構想」を発表</a:t>
            </a:r>
            <a:endParaRPr kumimoji="1" lang="en-US" altLang="ja-JP" sz="3600" dirty="0" smtClean="0">
              <a:solidFill>
                <a:srgbClr val="00B050"/>
              </a:solidFill>
            </a:endParaRPr>
          </a:p>
        </p:txBody>
      </p:sp>
      <p:sp>
        <p:nvSpPr>
          <p:cNvPr id="3" name="テキスト ボックス 2"/>
          <p:cNvSpPr txBox="1"/>
          <p:nvPr/>
        </p:nvSpPr>
        <p:spPr>
          <a:xfrm>
            <a:off x="656823" y="1959601"/>
            <a:ext cx="7830355" cy="646331"/>
          </a:xfrm>
          <a:prstGeom prst="rect">
            <a:avLst/>
          </a:prstGeom>
          <a:noFill/>
        </p:spPr>
        <p:txBody>
          <a:bodyPr wrap="square" rtlCol="0">
            <a:spAutoFit/>
          </a:bodyPr>
          <a:lstStyle/>
          <a:p>
            <a:r>
              <a:rPr kumimoji="1" lang="ja-JP" altLang="en-US" sz="3600" dirty="0" smtClean="0">
                <a:solidFill>
                  <a:srgbClr val="0070C0"/>
                </a:solidFill>
              </a:rPr>
              <a:t>問</a:t>
            </a:r>
            <a:r>
              <a:rPr lang="ja-JP" altLang="en-US" sz="3600" dirty="0" smtClean="0"/>
              <a:t>　リニューアル構想のコンセプトは。</a:t>
            </a:r>
            <a:endParaRPr kumimoji="1" lang="en-US" altLang="ja-JP" sz="3600" dirty="0" smtClean="0"/>
          </a:p>
        </p:txBody>
      </p:sp>
    </p:spTree>
    <p:extLst>
      <p:ext uri="{BB962C8B-B14F-4D97-AF65-F5344CB8AC3E}">
        <p14:creationId xmlns:p14="http://schemas.microsoft.com/office/powerpoint/2010/main" val="330753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3944" y="422768"/>
            <a:ext cx="9144000" cy="646331"/>
          </a:xfrm>
          <a:prstGeom prst="rect">
            <a:avLst/>
          </a:prstGeom>
          <a:noFill/>
        </p:spPr>
        <p:txBody>
          <a:bodyPr wrap="square" rtlCol="0">
            <a:spAutoFit/>
          </a:bodyPr>
          <a:lstStyle/>
          <a:p>
            <a:r>
              <a:rPr kumimoji="1" lang="ja-JP" altLang="en-US" sz="3600" dirty="0" smtClean="0">
                <a:solidFill>
                  <a:srgbClr val="0070C0"/>
                </a:solidFill>
              </a:rPr>
              <a:t>問</a:t>
            </a:r>
            <a:r>
              <a:rPr kumimoji="1" lang="ja-JP" altLang="en-US" sz="3600" dirty="0" smtClean="0"/>
              <a:t>　ＪＡＸＡとの連携をどのように考えているか</a:t>
            </a:r>
            <a:endParaRPr kumimoji="1" lang="ja-JP" altLang="en-US" sz="3600" dirty="0"/>
          </a:p>
        </p:txBody>
      </p:sp>
      <p:sp>
        <p:nvSpPr>
          <p:cNvPr id="3" name="テキスト ボックス 2"/>
          <p:cNvSpPr txBox="1"/>
          <p:nvPr/>
        </p:nvSpPr>
        <p:spPr>
          <a:xfrm>
            <a:off x="643944" y="1198473"/>
            <a:ext cx="10122795" cy="2308324"/>
          </a:xfrm>
          <a:prstGeom prst="rect">
            <a:avLst/>
          </a:prstGeom>
          <a:noFill/>
        </p:spPr>
        <p:txBody>
          <a:bodyPr wrap="square" rtlCol="0">
            <a:spAutoFit/>
          </a:bodyPr>
          <a:lstStyle/>
          <a:p>
            <a:r>
              <a:rPr kumimoji="1" lang="ja-JP" altLang="en-US" sz="3600" dirty="0" smtClean="0">
                <a:solidFill>
                  <a:srgbClr val="00B050"/>
                </a:solidFill>
              </a:rPr>
              <a:t>答</a:t>
            </a:r>
            <a:r>
              <a:rPr lang="ja-JP" altLang="en-US" sz="3600" dirty="0">
                <a:solidFill>
                  <a:srgbClr val="00B050"/>
                </a:solidFill>
              </a:rPr>
              <a:t>・</a:t>
            </a:r>
            <a:r>
              <a:rPr kumimoji="1" lang="ja-JP" altLang="en-US" sz="3600" dirty="0" smtClean="0">
                <a:solidFill>
                  <a:srgbClr val="00B050"/>
                </a:solidFill>
              </a:rPr>
              <a:t>ＪＡＸＡの持つ高度な専門性を活かす協力</a:t>
            </a:r>
            <a:endParaRPr kumimoji="1" lang="en-US" altLang="ja-JP" sz="3600" dirty="0" smtClean="0">
              <a:solidFill>
                <a:srgbClr val="00B050"/>
              </a:solidFill>
            </a:endParaRPr>
          </a:p>
          <a:p>
            <a:r>
              <a:rPr lang="ja-JP" altLang="en-US" sz="3600" dirty="0" smtClean="0">
                <a:solidFill>
                  <a:srgbClr val="00B050"/>
                </a:solidFill>
              </a:rPr>
              <a:t>　 ・</a:t>
            </a:r>
            <a:r>
              <a:rPr kumimoji="1" lang="ja-JP" altLang="en-US" sz="3600" dirty="0" smtClean="0">
                <a:solidFill>
                  <a:srgbClr val="00B050"/>
                </a:solidFill>
              </a:rPr>
              <a:t>人工衛星打ち上げに製作した試作機の提供</a:t>
            </a:r>
            <a:endParaRPr kumimoji="1" lang="en-US" altLang="ja-JP" sz="3600" dirty="0" smtClean="0">
              <a:solidFill>
                <a:srgbClr val="00B050"/>
              </a:solidFill>
            </a:endParaRPr>
          </a:p>
          <a:p>
            <a:r>
              <a:rPr lang="ja-JP" altLang="en-US" sz="3600" dirty="0" smtClean="0">
                <a:solidFill>
                  <a:srgbClr val="00B050"/>
                </a:solidFill>
              </a:rPr>
              <a:t>　 ・宇宙での映像の提供</a:t>
            </a:r>
            <a:endParaRPr lang="en-US" altLang="ja-JP" sz="3600" dirty="0" smtClean="0">
              <a:solidFill>
                <a:srgbClr val="00B050"/>
              </a:solidFill>
            </a:endParaRPr>
          </a:p>
          <a:p>
            <a:r>
              <a:rPr lang="ja-JP" altLang="en-US" sz="3600" dirty="0" smtClean="0">
                <a:solidFill>
                  <a:srgbClr val="00B050"/>
                </a:solidFill>
              </a:rPr>
              <a:t>　 ・</a:t>
            </a:r>
            <a:r>
              <a:rPr kumimoji="1" lang="ja-JP" altLang="en-US" sz="3600" dirty="0" smtClean="0">
                <a:solidFill>
                  <a:srgbClr val="00B050"/>
                </a:solidFill>
              </a:rPr>
              <a:t>子供向け教育プログラム開発のスタッフ派遣</a:t>
            </a:r>
            <a:endParaRPr kumimoji="1" lang="ja-JP" altLang="en-US" sz="3600" dirty="0">
              <a:solidFill>
                <a:srgbClr val="00B050"/>
              </a:solidFill>
            </a:endParaRPr>
          </a:p>
        </p:txBody>
      </p:sp>
      <p:sp>
        <p:nvSpPr>
          <p:cNvPr id="4" name="テキスト ボックス 3"/>
          <p:cNvSpPr txBox="1"/>
          <p:nvPr/>
        </p:nvSpPr>
        <p:spPr>
          <a:xfrm>
            <a:off x="643944" y="3824433"/>
            <a:ext cx="7701566" cy="646331"/>
          </a:xfrm>
          <a:prstGeom prst="rect">
            <a:avLst/>
          </a:prstGeom>
          <a:noFill/>
        </p:spPr>
        <p:txBody>
          <a:bodyPr wrap="square" rtlCol="0">
            <a:spAutoFit/>
          </a:bodyPr>
          <a:lstStyle/>
          <a:p>
            <a:r>
              <a:rPr kumimoji="1" lang="ja-JP" altLang="en-US" sz="3600" dirty="0" smtClean="0">
                <a:solidFill>
                  <a:srgbClr val="0070C0"/>
                </a:solidFill>
              </a:rPr>
              <a:t>問</a:t>
            </a:r>
            <a:r>
              <a:rPr kumimoji="1" lang="ja-JP" altLang="en-US" sz="3600" dirty="0" smtClean="0"/>
              <a:t>　ＩＣＴの最大活用を考えているか</a:t>
            </a:r>
            <a:endParaRPr kumimoji="1" lang="ja-JP" altLang="en-US" sz="3600" dirty="0"/>
          </a:p>
        </p:txBody>
      </p:sp>
      <p:sp>
        <p:nvSpPr>
          <p:cNvPr id="5" name="テキスト ボックス 4"/>
          <p:cNvSpPr txBox="1"/>
          <p:nvPr/>
        </p:nvSpPr>
        <p:spPr>
          <a:xfrm>
            <a:off x="643944" y="4659611"/>
            <a:ext cx="11153103" cy="1754326"/>
          </a:xfrm>
          <a:prstGeom prst="rect">
            <a:avLst/>
          </a:prstGeom>
          <a:noFill/>
        </p:spPr>
        <p:txBody>
          <a:bodyPr wrap="square" rtlCol="0">
            <a:spAutoFit/>
          </a:bodyPr>
          <a:lstStyle/>
          <a:p>
            <a:r>
              <a:rPr kumimoji="1" lang="ja-JP" altLang="en-US" sz="3600" dirty="0" smtClean="0">
                <a:solidFill>
                  <a:srgbClr val="00B050"/>
                </a:solidFill>
              </a:rPr>
              <a:t>答・航空機や宇宙船に搭乗している疑似体験</a:t>
            </a:r>
            <a:endParaRPr kumimoji="1" lang="en-US" altLang="ja-JP" sz="3600" dirty="0" smtClean="0">
              <a:solidFill>
                <a:srgbClr val="00B050"/>
              </a:solidFill>
            </a:endParaRPr>
          </a:p>
          <a:p>
            <a:r>
              <a:rPr lang="ja-JP" altLang="en-US" sz="3600" dirty="0" smtClean="0">
                <a:solidFill>
                  <a:srgbClr val="00B050"/>
                </a:solidFill>
              </a:rPr>
              <a:t>　 ・宇宙空間に飛び出す感覚を体験できるシアター設置</a:t>
            </a:r>
            <a:endParaRPr lang="en-US" altLang="ja-JP" sz="3600" dirty="0" smtClean="0">
              <a:solidFill>
                <a:srgbClr val="00B050"/>
              </a:solidFill>
            </a:endParaRPr>
          </a:p>
          <a:p>
            <a:r>
              <a:rPr lang="ja-JP" altLang="en-US" sz="3600" dirty="0" smtClean="0">
                <a:solidFill>
                  <a:srgbClr val="00B050"/>
                </a:solidFill>
              </a:rPr>
              <a:t>　 ・</a:t>
            </a:r>
            <a:r>
              <a:rPr kumimoji="1" lang="ja-JP" altLang="en-US" sz="3600" dirty="0" smtClean="0">
                <a:solidFill>
                  <a:srgbClr val="00B050"/>
                </a:solidFill>
              </a:rPr>
              <a:t>スマホを使ったガイド案内のアプリの提供</a:t>
            </a:r>
            <a:endParaRPr kumimoji="1" lang="ja-JP" altLang="en-US" sz="3600" dirty="0">
              <a:solidFill>
                <a:srgbClr val="00B050"/>
              </a:solidFill>
            </a:endParaRPr>
          </a:p>
        </p:txBody>
      </p:sp>
    </p:spTree>
    <p:extLst>
      <p:ext uri="{BB962C8B-B14F-4D97-AF65-F5344CB8AC3E}">
        <p14:creationId xmlns:p14="http://schemas.microsoft.com/office/powerpoint/2010/main" val="134983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7882" y="927278"/>
            <a:ext cx="7714445" cy="646331"/>
          </a:xfrm>
          <a:prstGeom prst="rect">
            <a:avLst/>
          </a:prstGeom>
          <a:noFill/>
        </p:spPr>
        <p:txBody>
          <a:bodyPr wrap="square" rtlCol="0">
            <a:spAutoFit/>
          </a:bodyPr>
          <a:lstStyle/>
          <a:p>
            <a:r>
              <a:rPr kumimoji="1" lang="ja-JP" altLang="en-US" sz="3600" dirty="0" smtClean="0">
                <a:solidFill>
                  <a:srgbClr val="0070C0"/>
                </a:solidFill>
              </a:rPr>
              <a:t>問</a:t>
            </a:r>
            <a:r>
              <a:rPr kumimoji="1" lang="ja-JP" altLang="en-US" sz="3600" dirty="0" smtClean="0"/>
              <a:t>　集客（リピーター）を考えているか</a:t>
            </a:r>
            <a:endParaRPr kumimoji="1" lang="ja-JP" altLang="en-US" sz="3600" dirty="0"/>
          </a:p>
        </p:txBody>
      </p:sp>
      <p:sp>
        <p:nvSpPr>
          <p:cNvPr id="3" name="テキスト ボックス 2"/>
          <p:cNvSpPr txBox="1"/>
          <p:nvPr/>
        </p:nvSpPr>
        <p:spPr>
          <a:xfrm>
            <a:off x="437882" y="1764405"/>
            <a:ext cx="10212946" cy="2308324"/>
          </a:xfrm>
          <a:prstGeom prst="rect">
            <a:avLst/>
          </a:prstGeom>
          <a:noFill/>
        </p:spPr>
        <p:txBody>
          <a:bodyPr wrap="square" rtlCol="0">
            <a:spAutoFit/>
          </a:bodyPr>
          <a:lstStyle/>
          <a:p>
            <a:r>
              <a:rPr kumimoji="1" lang="ja-JP" altLang="en-US" sz="3600" dirty="0" smtClean="0">
                <a:solidFill>
                  <a:srgbClr val="00B050"/>
                </a:solidFill>
              </a:rPr>
              <a:t>答・魅力ある内容を提供し続ける「仕組み作り」</a:t>
            </a:r>
            <a:endParaRPr kumimoji="1" lang="en-US" altLang="ja-JP" sz="3600" dirty="0" smtClean="0">
              <a:solidFill>
                <a:srgbClr val="00B050"/>
              </a:solidFill>
            </a:endParaRPr>
          </a:p>
          <a:p>
            <a:r>
              <a:rPr lang="ja-JP" altLang="en-US" sz="3600" dirty="0" smtClean="0">
                <a:solidFill>
                  <a:srgbClr val="00B050"/>
                </a:solidFill>
              </a:rPr>
              <a:t>　 ・博物館に関心を持っている人による口コミ</a:t>
            </a:r>
            <a:endParaRPr lang="en-US" altLang="ja-JP" sz="3600" dirty="0" smtClean="0">
              <a:solidFill>
                <a:srgbClr val="00B050"/>
              </a:solidFill>
            </a:endParaRPr>
          </a:p>
          <a:p>
            <a:r>
              <a:rPr lang="ja-JP" altLang="en-US" sz="3600" dirty="0" smtClean="0">
                <a:solidFill>
                  <a:srgbClr val="00B050"/>
                </a:solidFill>
              </a:rPr>
              <a:t>　 ・</a:t>
            </a:r>
            <a:r>
              <a:rPr kumimoji="1" lang="ja-JP" altLang="en-US" sz="3600" dirty="0" smtClean="0">
                <a:solidFill>
                  <a:srgbClr val="00B050"/>
                </a:solidFill>
              </a:rPr>
              <a:t>清潔なトイレの整備、レストランのメニューの充実</a:t>
            </a:r>
            <a:endParaRPr kumimoji="1" lang="en-US" altLang="ja-JP" sz="3600" dirty="0" smtClean="0">
              <a:solidFill>
                <a:srgbClr val="00B050"/>
              </a:solidFill>
            </a:endParaRPr>
          </a:p>
          <a:p>
            <a:r>
              <a:rPr lang="ja-JP" altLang="en-US" sz="3600" dirty="0" smtClean="0">
                <a:solidFill>
                  <a:srgbClr val="00B050"/>
                </a:solidFill>
              </a:rPr>
              <a:t>　 ・現在の料金設定の検討</a:t>
            </a:r>
            <a:endParaRPr kumimoji="1" lang="ja-JP" altLang="en-US" sz="3600" dirty="0">
              <a:solidFill>
                <a:srgbClr val="00B050"/>
              </a:solidFill>
            </a:endParaRPr>
          </a:p>
        </p:txBody>
      </p:sp>
    </p:spTree>
    <p:extLst>
      <p:ext uri="{BB962C8B-B14F-4D97-AF65-F5344CB8AC3E}">
        <p14:creationId xmlns:p14="http://schemas.microsoft.com/office/powerpoint/2010/main" val="259760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33002" y="190483"/>
            <a:ext cx="8937523" cy="646331"/>
          </a:xfrm>
          <a:prstGeom prst="rect">
            <a:avLst/>
          </a:prstGeom>
          <a:noFill/>
        </p:spPr>
        <p:txBody>
          <a:bodyPr wrap="square" rtlCol="0">
            <a:spAutoFit/>
          </a:bodyPr>
          <a:lstStyle/>
          <a:p>
            <a:r>
              <a:rPr kumimoji="1" lang="ja-JP" altLang="en-US" sz="3600" dirty="0" smtClean="0">
                <a:solidFill>
                  <a:srgbClr val="0070C0"/>
                </a:solidFill>
              </a:rPr>
              <a:t>小学校低・中学年における英語活動について</a:t>
            </a:r>
            <a:endParaRPr kumimoji="1" lang="ja-JP" altLang="en-US" sz="3600" dirty="0">
              <a:solidFill>
                <a:srgbClr val="0070C0"/>
              </a:solidFill>
            </a:endParaRPr>
          </a:p>
        </p:txBody>
      </p:sp>
      <p:sp>
        <p:nvSpPr>
          <p:cNvPr id="3" name="テキスト ボックス 2"/>
          <p:cNvSpPr txBox="1"/>
          <p:nvPr/>
        </p:nvSpPr>
        <p:spPr>
          <a:xfrm>
            <a:off x="174071" y="938552"/>
            <a:ext cx="9739336" cy="646331"/>
          </a:xfrm>
          <a:prstGeom prst="rect">
            <a:avLst/>
          </a:prstGeom>
          <a:noFill/>
        </p:spPr>
        <p:txBody>
          <a:bodyPr wrap="square" rtlCol="0">
            <a:spAutoFit/>
          </a:bodyPr>
          <a:lstStyle/>
          <a:p>
            <a:r>
              <a:rPr kumimoji="1" lang="ja-JP" altLang="en-US" sz="3600" dirty="0" smtClean="0">
                <a:solidFill>
                  <a:srgbClr val="0070C0"/>
                </a:solidFill>
              </a:rPr>
              <a:t>問</a:t>
            </a:r>
            <a:r>
              <a:rPr kumimoji="1" lang="ja-JP" altLang="en-US" sz="3600" dirty="0" smtClean="0"/>
              <a:t>　英語活動している学校数と年間の時間数は。</a:t>
            </a:r>
            <a:endParaRPr kumimoji="1" lang="en-US" altLang="ja-JP" sz="3600" dirty="0" smtClean="0"/>
          </a:p>
        </p:txBody>
      </p:sp>
      <p:sp>
        <p:nvSpPr>
          <p:cNvPr id="4" name="テキスト ボックス 3"/>
          <p:cNvSpPr txBox="1"/>
          <p:nvPr/>
        </p:nvSpPr>
        <p:spPr>
          <a:xfrm>
            <a:off x="174071" y="1619310"/>
            <a:ext cx="9649183" cy="1754326"/>
          </a:xfrm>
          <a:prstGeom prst="rect">
            <a:avLst/>
          </a:prstGeom>
          <a:noFill/>
        </p:spPr>
        <p:txBody>
          <a:bodyPr wrap="square" rtlCol="0">
            <a:spAutoFit/>
          </a:bodyPr>
          <a:lstStyle/>
          <a:p>
            <a:r>
              <a:rPr kumimoji="1" lang="ja-JP" altLang="en-US" sz="3600" dirty="0" smtClean="0">
                <a:solidFill>
                  <a:srgbClr val="00B050"/>
                </a:solidFill>
              </a:rPr>
              <a:t>答・全ての小学校で英語活動している</a:t>
            </a:r>
            <a:endParaRPr kumimoji="1" lang="en-US" altLang="ja-JP" sz="3600" dirty="0" smtClean="0">
              <a:solidFill>
                <a:srgbClr val="00B050"/>
              </a:solidFill>
            </a:endParaRPr>
          </a:p>
          <a:p>
            <a:r>
              <a:rPr lang="ja-JP" altLang="en-US" sz="3600" dirty="0">
                <a:solidFill>
                  <a:srgbClr val="00B050"/>
                </a:solidFill>
              </a:rPr>
              <a:t>　</a:t>
            </a:r>
            <a:r>
              <a:rPr lang="ja-JP" altLang="en-US" sz="3600" dirty="0" smtClean="0">
                <a:solidFill>
                  <a:srgbClr val="00B050"/>
                </a:solidFill>
              </a:rPr>
              <a:t>　１・２年生：年間１０時間、</a:t>
            </a:r>
            <a:r>
              <a:rPr kumimoji="1" lang="ja-JP" altLang="en-US" sz="3600" dirty="0" smtClean="0">
                <a:solidFill>
                  <a:srgbClr val="00B050"/>
                </a:solidFill>
              </a:rPr>
              <a:t>３・４年生：２０時間</a:t>
            </a:r>
            <a:endParaRPr kumimoji="1" lang="en-US" altLang="ja-JP" sz="3600" dirty="0" smtClean="0">
              <a:solidFill>
                <a:srgbClr val="00B050"/>
              </a:solidFill>
            </a:endParaRPr>
          </a:p>
          <a:p>
            <a:r>
              <a:rPr lang="ja-JP" altLang="en-US" sz="3600" dirty="0">
                <a:solidFill>
                  <a:srgbClr val="00B050"/>
                </a:solidFill>
              </a:rPr>
              <a:t>　</a:t>
            </a:r>
            <a:r>
              <a:rPr lang="ja-JP" altLang="en-US" sz="3600" dirty="0" smtClean="0">
                <a:solidFill>
                  <a:srgbClr val="00B050"/>
                </a:solidFill>
              </a:rPr>
              <a:t>　５・６年生：３５時間（教科化）</a:t>
            </a:r>
            <a:endParaRPr kumimoji="1" lang="ja-JP" altLang="en-US" sz="3600" dirty="0">
              <a:solidFill>
                <a:srgbClr val="00B050"/>
              </a:solidFill>
            </a:endParaRPr>
          </a:p>
        </p:txBody>
      </p:sp>
      <p:sp>
        <p:nvSpPr>
          <p:cNvPr id="5" name="テキスト ボックス 4"/>
          <p:cNvSpPr txBox="1"/>
          <p:nvPr/>
        </p:nvSpPr>
        <p:spPr>
          <a:xfrm>
            <a:off x="174071" y="3587703"/>
            <a:ext cx="8551572" cy="646331"/>
          </a:xfrm>
          <a:prstGeom prst="rect">
            <a:avLst/>
          </a:prstGeom>
          <a:noFill/>
        </p:spPr>
        <p:txBody>
          <a:bodyPr wrap="square" rtlCol="0">
            <a:spAutoFit/>
          </a:bodyPr>
          <a:lstStyle/>
          <a:p>
            <a:r>
              <a:rPr kumimoji="1" lang="ja-JP" altLang="en-US" sz="3600" dirty="0" smtClean="0">
                <a:solidFill>
                  <a:srgbClr val="0070C0"/>
                </a:solidFill>
              </a:rPr>
              <a:t>問</a:t>
            </a:r>
            <a:r>
              <a:rPr kumimoji="1" lang="ja-JP" altLang="en-US" sz="3600" dirty="0" smtClean="0"/>
              <a:t>　ＫＥＴを取り入れた活動の比率と成果</a:t>
            </a:r>
            <a:endParaRPr kumimoji="1" lang="ja-JP" altLang="en-US" sz="3600" dirty="0"/>
          </a:p>
        </p:txBody>
      </p:sp>
      <p:sp>
        <p:nvSpPr>
          <p:cNvPr id="6" name="テキスト ボックス 5"/>
          <p:cNvSpPr txBox="1"/>
          <p:nvPr/>
        </p:nvSpPr>
        <p:spPr>
          <a:xfrm>
            <a:off x="174071" y="4234034"/>
            <a:ext cx="11837624" cy="2308324"/>
          </a:xfrm>
          <a:prstGeom prst="rect">
            <a:avLst/>
          </a:prstGeom>
          <a:noFill/>
        </p:spPr>
        <p:txBody>
          <a:bodyPr wrap="square" rtlCol="0">
            <a:spAutoFit/>
          </a:bodyPr>
          <a:lstStyle/>
          <a:p>
            <a:r>
              <a:rPr kumimoji="1" lang="ja-JP" altLang="en-US" sz="3600" dirty="0" smtClean="0">
                <a:solidFill>
                  <a:srgbClr val="00B050"/>
                </a:solidFill>
              </a:rPr>
              <a:t>答・ＫＥＴを活用している授業は約３５％、</a:t>
            </a:r>
            <a:endParaRPr kumimoji="1" lang="en-US" altLang="ja-JP" sz="3600" dirty="0" smtClean="0">
              <a:solidFill>
                <a:srgbClr val="00B050"/>
              </a:solidFill>
            </a:endParaRPr>
          </a:p>
          <a:p>
            <a:r>
              <a:rPr lang="ja-JP" altLang="en-US" sz="3600" dirty="0" smtClean="0">
                <a:solidFill>
                  <a:srgbClr val="00B050"/>
                </a:solidFill>
              </a:rPr>
              <a:t>　 ・</a:t>
            </a:r>
            <a:r>
              <a:rPr kumimoji="1" lang="ja-JP" altLang="en-US" sz="3600" dirty="0" smtClean="0">
                <a:solidFill>
                  <a:srgbClr val="00B050"/>
                </a:solidFill>
              </a:rPr>
              <a:t>英語ボランティアを含むと約４０％</a:t>
            </a:r>
            <a:endParaRPr kumimoji="1" lang="en-US" altLang="ja-JP" sz="3600" dirty="0" smtClean="0">
              <a:solidFill>
                <a:srgbClr val="00B050"/>
              </a:solidFill>
            </a:endParaRPr>
          </a:p>
          <a:p>
            <a:r>
              <a:rPr lang="ja-JP" altLang="en-US" sz="3600" dirty="0" smtClean="0">
                <a:solidFill>
                  <a:srgbClr val="00B050"/>
                </a:solidFill>
              </a:rPr>
              <a:t>　 ・楽しいと回答している児童の割合は約８１％</a:t>
            </a:r>
            <a:endParaRPr lang="en-US" altLang="ja-JP" sz="3600" dirty="0" smtClean="0">
              <a:solidFill>
                <a:srgbClr val="00B050"/>
              </a:solidFill>
            </a:endParaRPr>
          </a:p>
          <a:p>
            <a:r>
              <a:rPr lang="ja-JP" altLang="en-US" sz="3600" dirty="0" smtClean="0">
                <a:solidFill>
                  <a:srgbClr val="00B050"/>
                </a:solidFill>
              </a:rPr>
              <a:t>　 ・</a:t>
            </a:r>
            <a:r>
              <a:rPr kumimoji="1" lang="ja-JP" altLang="en-US" sz="3600" dirty="0" smtClean="0">
                <a:solidFill>
                  <a:srgbClr val="00B050"/>
                </a:solidFill>
              </a:rPr>
              <a:t>英語を使ったコミュニケーションやゲーム、会話が楽しい</a:t>
            </a:r>
            <a:endParaRPr kumimoji="1" lang="ja-JP" altLang="en-US" sz="3600" dirty="0">
              <a:solidFill>
                <a:srgbClr val="00B050"/>
              </a:solidFill>
            </a:endParaRPr>
          </a:p>
        </p:txBody>
      </p:sp>
    </p:spTree>
    <p:extLst>
      <p:ext uri="{BB962C8B-B14F-4D97-AF65-F5344CB8AC3E}">
        <p14:creationId xmlns:p14="http://schemas.microsoft.com/office/powerpoint/2010/main" val="14661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2955" y="186745"/>
            <a:ext cx="11243257" cy="646331"/>
          </a:xfrm>
          <a:prstGeom prst="rect">
            <a:avLst/>
          </a:prstGeom>
          <a:noFill/>
        </p:spPr>
        <p:txBody>
          <a:bodyPr wrap="square" rtlCol="0">
            <a:spAutoFit/>
          </a:bodyPr>
          <a:lstStyle/>
          <a:p>
            <a:r>
              <a:rPr kumimoji="1" lang="ja-JP" altLang="en-US" sz="3600" dirty="0" smtClean="0">
                <a:solidFill>
                  <a:srgbClr val="0070C0"/>
                </a:solidFill>
              </a:rPr>
              <a:t>問</a:t>
            </a:r>
            <a:r>
              <a:rPr kumimoji="1" lang="ja-JP" altLang="en-US" sz="3600" dirty="0" smtClean="0"/>
              <a:t>　小学校低・中学年からの英語教科化</a:t>
            </a:r>
            <a:r>
              <a:rPr lang="ja-JP" altLang="en-US" sz="3600" dirty="0" smtClean="0"/>
              <a:t>をどう考えるか</a:t>
            </a:r>
            <a:endParaRPr kumimoji="1" lang="ja-JP" altLang="en-US" sz="3600" dirty="0"/>
          </a:p>
        </p:txBody>
      </p:sp>
      <p:sp>
        <p:nvSpPr>
          <p:cNvPr id="4" name="テキスト ボックス 3"/>
          <p:cNvSpPr txBox="1"/>
          <p:nvPr/>
        </p:nvSpPr>
        <p:spPr>
          <a:xfrm>
            <a:off x="482955" y="1030312"/>
            <a:ext cx="11359167" cy="2308324"/>
          </a:xfrm>
          <a:prstGeom prst="rect">
            <a:avLst/>
          </a:prstGeom>
          <a:noFill/>
        </p:spPr>
        <p:txBody>
          <a:bodyPr wrap="square" rtlCol="0">
            <a:spAutoFit/>
          </a:bodyPr>
          <a:lstStyle/>
          <a:p>
            <a:r>
              <a:rPr kumimoji="1" lang="ja-JP" altLang="en-US" sz="3600" dirty="0" smtClean="0">
                <a:solidFill>
                  <a:srgbClr val="00B050"/>
                </a:solidFill>
              </a:rPr>
              <a:t>答　低・中学年の英語活動は、英語の音声や基本的な</a:t>
            </a:r>
            <a:r>
              <a:rPr kumimoji="1" lang="en-US" altLang="ja-JP" sz="3600" dirty="0" smtClean="0">
                <a:solidFill>
                  <a:srgbClr val="00B050"/>
                </a:solidFill>
              </a:rPr>
              <a:t/>
            </a:r>
            <a:br>
              <a:rPr kumimoji="1" lang="en-US" altLang="ja-JP" sz="3600" dirty="0" smtClean="0">
                <a:solidFill>
                  <a:srgbClr val="00B050"/>
                </a:solidFill>
              </a:rPr>
            </a:br>
            <a:r>
              <a:rPr kumimoji="1" lang="ja-JP" altLang="en-US" sz="3600" dirty="0" smtClean="0">
                <a:solidFill>
                  <a:srgbClr val="00B050"/>
                </a:solidFill>
              </a:rPr>
              <a:t>　　表現に慣れ親しませること、外国の文化や生活に触れ</a:t>
            </a:r>
            <a:r>
              <a:rPr kumimoji="1" lang="en-US" altLang="ja-JP" sz="3600" dirty="0" smtClean="0">
                <a:solidFill>
                  <a:srgbClr val="00B050"/>
                </a:solidFill>
              </a:rPr>
              <a:t/>
            </a:r>
            <a:br>
              <a:rPr kumimoji="1" lang="en-US" altLang="ja-JP" sz="3600" dirty="0" smtClean="0">
                <a:solidFill>
                  <a:srgbClr val="00B050"/>
                </a:solidFill>
              </a:rPr>
            </a:br>
            <a:r>
              <a:rPr kumimoji="1" lang="ja-JP" altLang="en-US" sz="3600" dirty="0" smtClean="0">
                <a:solidFill>
                  <a:srgbClr val="00B050"/>
                </a:solidFill>
              </a:rPr>
              <a:t>　　させることに重点、従って、</a:t>
            </a:r>
            <a:r>
              <a:rPr lang="ja-JP" altLang="en-US" sz="3600" dirty="0" smtClean="0">
                <a:solidFill>
                  <a:srgbClr val="00B050"/>
                </a:solidFill>
              </a:rPr>
              <a:t>小学校低・中学年における</a:t>
            </a:r>
            <a:r>
              <a:rPr lang="en-US" altLang="ja-JP" sz="3600" dirty="0" smtClean="0">
                <a:solidFill>
                  <a:srgbClr val="00B050"/>
                </a:solidFill>
              </a:rPr>
              <a:t/>
            </a:r>
            <a:br>
              <a:rPr lang="en-US" altLang="ja-JP" sz="3600" dirty="0" smtClean="0">
                <a:solidFill>
                  <a:srgbClr val="00B050"/>
                </a:solidFill>
              </a:rPr>
            </a:br>
            <a:r>
              <a:rPr lang="ja-JP" altLang="en-US" sz="3600" dirty="0" smtClean="0">
                <a:solidFill>
                  <a:srgbClr val="00B050"/>
                </a:solidFill>
              </a:rPr>
              <a:t>　　英語の教科化は、現在、考えていない。</a:t>
            </a:r>
            <a:endParaRPr kumimoji="1" lang="ja-JP" altLang="en-US" sz="3600" dirty="0">
              <a:solidFill>
                <a:srgbClr val="00B050"/>
              </a:solidFill>
            </a:endParaRPr>
          </a:p>
        </p:txBody>
      </p:sp>
      <p:sp>
        <p:nvSpPr>
          <p:cNvPr id="5" name="テキスト ボックス 4"/>
          <p:cNvSpPr txBox="1"/>
          <p:nvPr/>
        </p:nvSpPr>
        <p:spPr>
          <a:xfrm>
            <a:off x="482955" y="3535872"/>
            <a:ext cx="11204619" cy="1200329"/>
          </a:xfrm>
          <a:prstGeom prst="rect">
            <a:avLst/>
          </a:prstGeom>
          <a:noFill/>
        </p:spPr>
        <p:txBody>
          <a:bodyPr wrap="square" rtlCol="0">
            <a:spAutoFit/>
          </a:bodyPr>
          <a:lstStyle/>
          <a:p>
            <a:r>
              <a:rPr kumimoji="1" lang="ja-JP" altLang="en-US" sz="3600" dirty="0" smtClean="0">
                <a:solidFill>
                  <a:srgbClr val="0070C0"/>
                </a:solidFill>
              </a:rPr>
              <a:t>問</a:t>
            </a:r>
            <a:r>
              <a:rPr kumimoji="1" lang="ja-JP" altLang="en-US" sz="3600" dirty="0" smtClean="0"/>
              <a:t>　日本人としてのアイデンティティを</a:t>
            </a:r>
            <a:r>
              <a:rPr lang="ja-JP" altLang="en-US" sz="3600" dirty="0" smtClean="0"/>
              <a:t>育むため、ふる里の</a:t>
            </a:r>
            <a:r>
              <a:rPr lang="en-US" altLang="ja-JP" sz="3600" dirty="0" smtClean="0"/>
              <a:t/>
            </a:r>
            <a:br>
              <a:rPr lang="en-US" altLang="ja-JP" sz="3600" dirty="0" smtClean="0"/>
            </a:br>
            <a:r>
              <a:rPr lang="ja-JP" altLang="en-US" sz="3600" dirty="0" smtClean="0"/>
              <a:t>　　　歴史、文化を学んでいるか</a:t>
            </a:r>
            <a:endParaRPr kumimoji="1" lang="ja-JP" altLang="en-US" sz="3600" dirty="0"/>
          </a:p>
        </p:txBody>
      </p:sp>
      <p:sp>
        <p:nvSpPr>
          <p:cNvPr id="6" name="テキスト ボックス 5"/>
          <p:cNvSpPr txBox="1"/>
          <p:nvPr/>
        </p:nvSpPr>
        <p:spPr>
          <a:xfrm>
            <a:off x="482955" y="4933437"/>
            <a:ext cx="11432146" cy="1754326"/>
          </a:xfrm>
          <a:prstGeom prst="rect">
            <a:avLst/>
          </a:prstGeom>
          <a:noFill/>
        </p:spPr>
        <p:txBody>
          <a:bodyPr wrap="square" rtlCol="0">
            <a:spAutoFit/>
          </a:bodyPr>
          <a:lstStyle/>
          <a:p>
            <a:r>
              <a:rPr kumimoji="1" lang="ja-JP" altLang="en-US" sz="3600" dirty="0" smtClean="0">
                <a:solidFill>
                  <a:srgbClr val="00B050"/>
                </a:solidFill>
              </a:rPr>
              <a:t>答　地域の施設や文化遺産の見学、地域の人への質問を</a:t>
            </a:r>
            <a:r>
              <a:rPr kumimoji="1" lang="en-US" altLang="ja-JP" sz="3600" dirty="0" smtClean="0">
                <a:solidFill>
                  <a:srgbClr val="00B050"/>
                </a:solidFill>
              </a:rPr>
              <a:t/>
            </a:r>
            <a:br>
              <a:rPr kumimoji="1" lang="en-US" altLang="ja-JP" sz="3600" dirty="0" smtClean="0">
                <a:solidFill>
                  <a:srgbClr val="00B050"/>
                </a:solidFill>
              </a:rPr>
            </a:br>
            <a:r>
              <a:rPr kumimoji="1" lang="ja-JP" altLang="en-US" sz="3600" dirty="0" smtClean="0">
                <a:solidFill>
                  <a:srgbClr val="00B050"/>
                </a:solidFill>
              </a:rPr>
              <a:t>　　通じて地域の学習に取り組んでいる。</a:t>
            </a:r>
            <a:endParaRPr kumimoji="1" lang="en-US" altLang="ja-JP" sz="3600" dirty="0" smtClean="0">
              <a:solidFill>
                <a:srgbClr val="00B050"/>
              </a:solidFill>
            </a:endParaRPr>
          </a:p>
          <a:p>
            <a:r>
              <a:rPr lang="ja-JP" altLang="en-US" sz="3600" dirty="0" smtClean="0">
                <a:solidFill>
                  <a:srgbClr val="00B050"/>
                </a:solidFill>
              </a:rPr>
              <a:t>　　また、市内小学生を対象にした「</a:t>
            </a:r>
            <a:r>
              <a:rPr kumimoji="1" lang="ja-JP" altLang="en-US" sz="3600" dirty="0" smtClean="0">
                <a:solidFill>
                  <a:srgbClr val="00B050"/>
                </a:solidFill>
              </a:rPr>
              <a:t>寺子屋事業」もある。</a:t>
            </a:r>
            <a:endParaRPr kumimoji="1" lang="ja-JP" altLang="en-US" sz="3600" dirty="0">
              <a:solidFill>
                <a:srgbClr val="00B050"/>
              </a:solidFill>
            </a:endParaRPr>
          </a:p>
        </p:txBody>
      </p:sp>
    </p:spTree>
    <p:extLst>
      <p:ext uri="{BB962C8B-B14F-4D97-AF65-F5344CB8AC3E}">
        <p14:creationId xmlns:p14="http://schemas.microsoft.com/office/powerpoint/2010/main" val="88470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0968" y="168255"/>
            <a:ext cx="6327058" cy="646331"/>
          </a:xfrm>
          <a:prstGeom prst="rect">
            <a:avLst/>
          </a:prstGeom>
          <a:noFill/>
        </p:spPr>
        <p:txBody>
          <a:bodyPr wrap="square" rtlCol="0">
            <a:spAutoFit/>
          </a:bodyPr>
          <a:lstStyle/>
          <a:p>
            <a:r>
              <a:rPr kumimoji="1" lang="ja-JP" altLang="en-US" sz="3600" dirty="0" smtClean="0">
                <a:solidFill>
                  <a:srgbClr val="0070C0"/>
                </a:solidFill>
              </a:rPr>
              <a:t>中学校の教科書選定について</a:t>
            </a:r>
            <a:endParaRPr kumimoji="1" lang="ja-JP" altLang="en-US" sz="3600" dirty="0">
              <a:solidFill>
                <a:srgbClr val="0070C0"/>
              </a:solidFill>
            </a:endParaRPr>
          </a:p>
        </p:txBody>
      </p:sp>
      <p:sp>
        <p:nvSpPr>
          <p:cNvPr id="3" name="テキスト ボックス 2"/>
          <p:cNvSpPr txBox="1"/>
          <p:nvPr/>
        </p:nvSpPr>
        <p:spPr>
          <a:xfrm>
            <a:off x="309092" y="1114437"/>
            <a:ext cx="11068665" cy="646331"/>
          </a:xfrm>
          <a:prstGeom prst="rect">
            <a:avLst/>
          </a:prstGeom>
          <a:noFill/>
        </p:spPr>
        <p:txBody>
          <a:bodyPr wrap="square" rtlCol="0">
            <a:spAutoFit/>
          </a:bodyPr>
          <a:lstStyle/>
          <a:p>
            <a:r>
              <a:rPr kumimoji="1" lang="ja-JP" altLang="en-US" sz="3600" dirty="0" smtClean="0">
                <a:solidFill>
                  <a:srgbClr val="0070C0"/>
                </a:solidFill>
              </a:rPr>
              <a:t>問</a:t>
            </a:r>
            <a:r>
              <a:rPr kumimoji="1" lang="ja-JP" altLang="en-US" sz="3600" dirty="0" smtClean="0"/>
              <a:t>　中学校の教科書選定要領は。</a:t>
            </a:r>
            <a:endParaRPr kumimoji="1" lang="en-US" altLang="ja-JP" sz="3600" dirty="0" smtClean="0"/>
          </a:p>
        </p:txBody>
      </p:sp>
      <p:sp>
        <p:nvSpPr>
          <p:cNvPr id="4" name="テキスト ボックス 3"/>
          <p:cNvSpPr txBox="1"/>
          <p:nvPr/>
        </p:nvSpPr>
        <p:spPr>
          <a:xfrm>
            <a:off x="309093" y="1944710"/>
            <a:ext cx="11882907" cy="3416320"/>
          </a:xfrm>
          <a:prstGeom prst="rect">
            <a:avLst/>
          </a:prstGeom>
          <a:noFill/>
        </p:spPr>
        <p:txBody>
          <a:bodyPr wrap="square" rtlCol="0">
            <a:spAutoFit/>
          </a:bodyPr>
          <a:lstStyle/>
          <a:p>
            <a:r>
              <a:rPr kumimoji="1" lang="ja-JP" altLang="en-US" sz="3600" dirty="0" smtClean="0">
                <a:solidFill>
                  <a:srgbClr val="00B050"/>
                </a:solidFill>
              </a:rPr>
              <a:t>答・教科書検定に合格した教科書から選定</a:t>
            </a:r>
            <a:endParaRPr kumimoji="1" lang="en-US" altLang="ja-JP" sz="3600" dirty="0" smtClean="0">
              <a:solidFill>
                <a:srgbClr val="00B050"/>
              </a:solidFill>
            </a:endParaRPr>
          </a:p>
          <a:p>
            <a:r>
              <a:rPr lang="ja-JP" altLang="en-US" sz="3600" dirty="0" smtClean="0">
                <a:solidFill>
                  <a:srgbClr val="00B050"/>
                </a:solidFill>
              </a:rPr>
              <a:t>　 ・岐阜地区採択協議会（７市町の教育委員会）で協議</a:t>
            </a:r>
            <a:endParaRPr lang="en-US" altLang="ja-JP" sz="3600" dirty="0" smtClean="0">
              <a:solidFill>
                <a:srgbClr val="00B050"/>
              </a:solidFill>
            </a:endParaRPr>
          </a:p>
          <a:p>
            <a:r>
              <a:rPr lang="ja-JP" altLang="en-US" sz="3600" dirty="0">
                <a:solidFill>
                  <a:srgbClr val="00B050"/>
                </a:solidFill>
              </a:rPr>
              <a:t>　</a:t>
            </a:r>
            <a:r>
              <a:rPr lang="ja-JP" altLang="en-US" sz="3600" dirty="0" smtClean="0">
                <a:solidFill>
                  <a:srgbClr val="00B050"/>
                </a:solidFill>
              </a:rPr>
              <a:t> ・２８年度使用予定の中学校教科書</a:t>
            </a:r>
            <a:endParaRPr lang="en-US" altLang="ja-JP" sz="3600" dirty="0" smtClean="0">
              <a:solidFill>
                <a:srgbClr val="00B050"/>
              </a:solidFill>
            </a:endParaRPr>
          </a:p>
          <a:p>
            <a:r>
              <a:rPr lang="ja-JP" altLang="en-US" sz="3600" dirty="0">
                <a:solidFill>
                  <a:srgbClr val="00B050"/>
                </a:solidFill>
              </a:rPr>
              <a:t>　</a:t>
            </a:r>
            <a:r>
              <a:rPr lang="ja-JP" altLang="en-US" sz="3600" dirty="0" smtClean="0">
                <a:solidFill>
                  <a:srgbClr val="00B050"/>
                </a:solidFill>
              </a:rPr>
              <a:t> ・</a:t>
            </a:r>
            <a:r>
              <a:rPr kumimoji="1" lang="ja-JP" altLang="en-US" sz="3600" dirty="0" smtClean="0">
                <a:solidFill>
                  <a:srgbClr val="00B050"/>
                </a:solidFill>
              </a:rPr>
              <a:t>協議会のメンバーは学識経験者、研究員、保護者など</a:t>
            </a:r>
            <a:endParaRPr kumimoji="1" lang="en-US" altLang="ja-JP" sz="3600" dirty="0" smtClean="0">
              <a:solidFill>
                <a:srgbClr val="00B050"/>
              </a:solidFill>
            </a:endParaRPr>
          </a:p>
          <a:p>
            <a:r>
              <a:rPr lang="ja-JP" altLang="en-US" sz="3600" dirty="0" smtClean="0">
                <a:solidFill>
                  <a:srgbClr val="00B050"/>
                </a:solidFill>
              </a:rPr>
              <a:t>　 ・協議会での結果を踏まえ、各教育委員会で教科書を選定</a:t>
            </a:r>
            <a:endParaRPr lang="en-US" altLang="ja-JP" sz="3600" dirty="0" smtClean="0">
              <a:solidFill>
                <a:srgbClr val="00B050"/>
              </a:solidFill>
            </a:endParaRPr>
          </a:p>
          <a:p>
            <a:r>
              <a:rPr lang="ja-JP" altLang="en-US" sz="3600" dirty="0" smtClean="0">
                <a:solidFill>
                  <a:srgbClr val="00B050"/>
                </a:solidFill>
              </a:rPr>
              <a:t>　 ・</a:t>
            </a:r>
            <a:r>
              <a:rPr kumimoji="1" lang="ja-JP" altLang="en-US" sz="3600" dirty="0" smtClean="0">
                <a:solidFill>
                  <a:srgbClr val="00B050"/>
                </a:solidFill>
              </a:rPr>
              <a:t>採択結果を公表</a:t>
            </a:r>
            <a:endParaRPr kumimoji="1" lang="ja-JP" altLang="en-US" sz="3600" dirty="0">
              <a:solidFill>
                <a:srgbClr val="00B050"/>
              </a:solidFill>
            </a:endParaRPr>
          </a:p>
        </p:txBody>
      </p:sp>
    </p:spTree>
    <p:extLst>
      <p:ext uri="{BB962C8B-B14F-4D97-AF65-F5344CB8AC3E}">
        <p14:creationId xmlns:p14="http://schemas.microsoft.com/office/powerpoint/2010/main" val="4634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7660</TotalTime>
  <Words>759</Words>
  <Application>Microsoft Office PowerPoint</Application>
  <PresentationFormat>ワイド画面</PresentationFormat>
  <Paragraphs>166</Paragraphs>
  <Slides>23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23</vt:i4>
      </vt:variant>
    </vt:vector>
  </HeadingPairs>
  <TitlesOfParts>
    <vt:vector size="28" baseType="lpstr">
      <vt:lpstr>ＭＳ Ｐゴシック</vt:lpstr>
      <vt:lpstr>Arial</vt:lpstr>
      <vt:lpstr>Calibri</vt:lpstr>
      <vt:lpstr>Calibri Light</vt:lpstr>
      <vt:lpstr>Office テーマ</vt:lpstr>
      <vt:lpstr>第１０回市政報告会</vt:lpstr>
      <vt:lpstr>一般会計補正予算：２千５百万円</vt:lpstr>
      <vt:lpstr>条例改正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意見交換</vt:lpstr>
      <vt:lpstr>９月議会の予定</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第3回市政報告会</dc:title>
  <dc:creator>hiromitsu</dc:creator>
  <cp:lastModifiedBy>坂澤 博光</cp:lastModifiedBy>
  <cp:revision>510</cp:revision>
  <dcterms:created xsi:type="dcterms:W3CDTF">2013-10-16T10:26:16Z</dcterms:created>
  <dcterms:modified xsi:type="dcterms:W3CDTF">2020-05-05T23:16:19Z</dcterms:modified>
</cp:coreProperties>
</file>