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6" r:id="rId3"/>
    <p:sldId id="305" r:id="rId4"/>
    <p:sldId id="291" r:id="rId5"/>
    <p:sldId id="343" r:id="rId6"/>
    <p:sldId id="339" r:id="rId7"/>
    <p:sldId id="346" r:id="rId8"/>
    <p:sldId id="363" r:id="rId9"/>
    <p:sldId id="296" r:id="rId10"/>
    <p:sldId id="334" r:id="rId11"/>
    <p:sldId id="335" r:id="rId12"/>
    <p:sldId id="357" r:id="rId13"/>
    <p:sldId id="360" r:id="rId14"/>
    <p:sldId id="358" r:id="rId15"/>
    <p:sldId id="359" r:id="rId16"/>
    <p:sldId id="332" r:id="rId17"/>
    <p:sldId id="336" r:id="rId18"/>
    <p:sldId id="333" r:id="rId19"/>
    <p:sldId id="323" r:id="rId20"/>
    <p:sldId id="266" r:id="rId21"/>
    <p:sldId id="265"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321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9814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50106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202307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878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5472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6671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32840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750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8827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44015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3572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44462" y="1714792"/>
            <a:ext cx="6705600" cy="976893"/>
          </a:xfrm>
        </p:spPr>
        <p:txBody>
          <a:bodyPr>
            <a:normAutofit/>
          </a:bodyPr>
          <a:lstStyle/>
          <a:p>
            <a:r>
              <a:rPr kumimoji="1" lang="ja-JP" altLang="en-US" dirty="0" smtClean="0">
                <a:solidFill>
                  <a:srgbClr val="0070C0"/>
                </a:solidFill>
              </a:rPr>
              <a:t>第１２回市政報告会</a:t>
            </a:r>
            <a:endParaRPr kumimoji="1" lang="ja-JP" altLang="en-US" dirty="0">
              <a:solidFill>
                <a:srgbClr val="0070C0"/>
              </a:solidFill>
            </a:endParaRPr>
          </a:p>
        </p:txBody>
      </p:sp>
      <p:sp>
        <p:nvSpPr>
          <p:cNvPr id="3" name="サブタイトル 2"/>
          <p:cNvSpPr>
            <a:spLocks noGrp="1"/>
          </p:cNvSpPr>
          <p:nvPr>
            <p:ph type="subTitle" idx="1"/>
          </p:nvPr>
        </p:nvSpPr>
        <p:spPr>
          <a:xfrm>
            <a:off x="3694090" y="4291530"/>
            <a:ext cx="4606344" cy="1510873"/>
          </a:xfrm>
        </p:spPr>
        <p:txBody>
          <a:bodyPr/>
          <a:lstStyle/>
          <a:p>
            <a:r>
              <a:rPr kumimoji="1" lang="ja-JP" altLang="en-US" sz="3600" dirty="0" smtClean="0"/>
              <a:t>平成２８年１月２４日</a:t>
            </a:r>
            <a:endParaRPr kumimoji="1" lang="en-US" altLang="ja-JP" sz="3600" dirty="0" smtClean="0"/>
          </a:p>
          <a:p>
            <a:r>
              <a:rPr lang="ja-JP" altLang="en-US" sz="3600" dirty="0" smtClean="0"/>
              <a:t>市議会議員　坂澤博光</a:t>
            </a:r>
            <a:endParaRPr kumimoji="1" lang="ja-JP" altLang="en-US" sz="3600" dirty="0"/>
          </a:p>
        </p:txBody>
      </p:sp>
    </p:spTree>
    <p:extLst>
      <p:ext uri="{BB962C8B-B14F-4D97-AF65-F5344CB8AC3E}">
        <p14:creationId xmlns:p14="http://schemas.microsoft.com/office/powerpoint/2010/main" val="90838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3944" y="242464"/>
            <a:ext cx="6980349"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不登校児童・生徒への対処は</a:t>
            </a:r>
            <a:endParaRPr kumimoji="1" lang="ja-JP" altLang="en-US" sz="3600" dirty="0"/>
          </a:p>
        </p:txBody>
      </p:sp>
      <p:sp>
        <p:nvSpPr>
          <p:cNvPr id="7" name="テキスト ボックス 6"/>
          <p:cNvSpPr txBox="1"/>
          <p:nvPr/>
        </p:nvSpPr>
        <p:spPr>
          <a:xfrm>
            <a:off x="90149" y="3416814"/>
            <a:ext cx="66367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3" name="テキスト ボックス 2"/>
          <p:cNvSpPr txBox="1"/>
          <p:nvPr/>
        </p:nvSpPr>
        <p:spPr>
          <a:xfrm>
            <a:off x="850003" y="1380442"/>
            <a:ext cx="11075833" cy="5078313"/>
          </a:xfrm>
          <a:prstGeom prst="rect">
            <a:avLst/>
          </a:prstGeom>
          <a:noFill/>
        </p:spPr>
        <p:txBody>
          <a:bodyPr wrap="square" rtlCol="0">
            <a:spAutoFit/>
          </a:bodyPr>
          <a:lstStyle/>
          <a:p>
            <a:r>
              <a:rPr kumimoji="1" lang="ja-JP" altLang="en-US" sz="3600" dirty="0" smtClean="0"/>
              <a:t>・児童・生徒の観察、生活ノートやアンケートの記述から声掛けや個々の悩みや不安を把握し相談にのる</a:t>
            </a:r>
            <a:endParaRPr kumimoji="1" lang="en-US" altLang="ja-JP" sz="3600" dirty="0" smtClean="0"/>
          </a:p>
          <a:p>
            <a:r>
              <a:rPr lang="ja-JP" altLang="en-US" sz="3600" dirty="0" smtClean="0"/>
              <a:t>・遅刻：朝家庭に電話</a:t>
            </a:r>
            <a:endParaRPr lang="en-US" altLang="ja-JP" sz="3600" dirty="0" smtClean="0"/>
          </a:p>
          <a:p>
            <a:r>
              <a:rPr kumimoji="1" lang="ja-JP" altLang="en-US" sz="3600" dirty="0" smtClean="0"/>
              <a:t>・１日欠席：放課後、家庭に電話</a:t>
            </a:r>
            <a:endParaRPr kumimoji="1" lang="en-US" altLang="ja-JP" sz="3600" dirty="0" smtClean="0"/>
          </a:p>
          <a:p>
            <a:r>
              <a:rPr lang="ja-JP" altLang="en-US" sz="3600" dirty="0" smtClean="0"/>
              <a:t>・３日連続欠席：家庭訪問</a:t>
            </a:r>
            <a:endParaRPr lang="en-US" altLang="ja-JP" sz="3600" dirty="0" smtClean="0"/>
          </a:p>
          <a:p>
            <a:r>
              <a:rPr kumimoji="1" lang="ja-JP" altLang="en-US" sz="3600" dirty="0" smtClean="0"/>
              <a:t>・すでに不登校：不登校対策委員会の開催、個々の状況に応じた指導</a:t>
            </a:r>
            <a:endParaRPr kumimoji="1" lang="en-US" altLang="ja-JP" sz="3600" dirty="0" smtClean="0"/>
          </a:p>
          <a:p>
            <a:r>
              <a:rPr lang="ja-JP" altLang="en-US" sz="3600" dirty="0" smtClean="0"/>
              <a:t>（スクールカウンセラー、スクール相談員による家庭訪問、「あすなろ」との連携</a:t>
            </a:r>
            <a:endParaRPr kumimoji="1" lang="ja-JP" altLang="en-US" sz="3600" dirty="0"/>
          </a:p>
        </p:txBody>
      </p:sp>
    </p:spTree>
    <p:extLst>
      <p:ext uri="{BB962C8B-B14F-4D97-AF65-F5344CB8AC3E}">
        <p14:creationId xmlns:p14="http://schemas.microsoft.com/office/powerpoint/2010/main" val="13498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7882" y="470078"/>
            <a:ext cx="9646276"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訪問型の家庭教育支援チームを設置しては</a:t>
            </a:r>
            <a:endParaRPr kumimoji="1" lang="ja-JP" altLang="en-US" sz="3600" dirty="0"/>
          </a:p>
        </p:txBody>
      </p:sp>
      <p:sp>
        <p:nvSpPr>
          <p:cNvPr id="4" name="テキスト ボックス 3"/>
          <p:cNvSpPr txBox="1"/>
          <p:nvPr/>
        </p:nvSpPr>
        <p:spPr>
          <a:xfrm>
            <a:off x="167322" y="3148724"/>
            <a:ext cx="541120"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3" name="テキスト ボックス 2"/>
          <p:cNvSpPr txBox="1"/>
          <p:nvPr/>
        </p:nvSpPr>
        <p:spPr>
          <a:xfrm>
            <a:off x="794301" y="1957588"/>
            <a:ext cx="11397699" cy="3416320"/>
          </a:xfrm>
          <a:prstGeom prst="rect">
            <a:avLst/>
          </a:prstGeom>
          <a:noFill/>
        </p:spPr>
        <p:txBody>
          <a:bodyPr wrap="square" rtlCol="0">
            <a:spAutoFit/>
          </a:bodyPr>
          <a:lstStyle/>
          <a:p>
            <a:r>
              <a:rPr kumimoji="1" lang="ja-JP" altLang="en-US" sz="3600" dirty="0" smtClean="0"/>
              <a:t>・不登校児童生徒への家庭訪問：まず各学校の学級担任や教育相談担当者、スクール相談員が実施</a:t>
            </a:r>
            <a:endParaRPr kumimoji="1" lang="en-US" altLang="ja-JP" sz="3600" dirty="0" smtClean="0"/>
          </a:p>
          <a:p>
            <a:r>
              <a:rPr lang="ja-JP" altLang="en-US" sz="3600" dirty="0" smtClean="0"/>
              <a:t>・本人に会えない場合：「あすなろ」のリーフレットをポストへ</a:t>
            </a:r>
            <a:endParaRPr lang="en-US" altLang="ja-JP" sz="3600" dirty="0" smtClean="0"/>
          </a:p>
          <a:p>
            <a:r>
              <a:rPr kumimoji="1" lang="ja-JP" altLang="en-US" sz="3600" dirty="0" smtClean="0"/>
              <a:t>教育相談保護者会や臨床心理士による悩み相談の案内</a:t>
            </a:r>
            <a:endParaRPr kumimoji="1" lang="en-US" altLang="ja-JP" sz="3600" dirty="0" smtClean="0"/>
          </a:p>
          <a:p>
            <a:r>
              <a:rPr lang="ja-JP" altLang="en-US" sz="3600" dirty="0" smtClean="0"/>
              <a:t>・地域の力を生かした家庭教育支援の仕組みづくりを前向きに検討していく</a:t>
            </a:r>
            <a:endParaRPr kumimoji="1" lang="ja-JP" altLang="en-US" sz="3600" dirty="0"/>
          </a:p>
        </p:txBody>
      </p:sp>
    </p:spTree>
    <p:extLst>
      <p:ext uri="{BB962C8B-B14F-4D97-AF65-F5344CB8AC3E}">
        <p14:creationId xmlns:p14="http://schemas.microsoft.com/office/powerpoint/2010/main" val="25976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23493" y="347729"/>
            <a:ext cx="10547798" cy="769441"/>
          </a:xfrm>
          <a:prstGeom prst="rect">
            <a:avLst/>
          </a:prstGeom>
          <a:noFill/>
        </p:spPr>
        <p:txBody>
          <a:bodyPr wrap="square" rtlCol="0">
            <a:spAutoFit/>
          </a:bodyPr>
          <a:lstStyle/>
          <a:p>
            <a:r>
              <a:rPr kumimoji="1" lang="ja-JP" altLang="en-US" sz="4400" dirty="0" smtClean="0">
                <a:solidFill>
                  <a:srgbClr val="FF0000"/>
                </a:solidFill>
              </a:rPr>
              <a:t>訪問型の家庭教育支援チームについて</a:t>
            </a:r>
            <a:endParaRPr kumimoji="1" lang="ja-JP" altLang="en-US" sz="4400" dirty="0">
              <a:solidFill>
                <a:srgbClr val="FF0000"/>
              </a:solidFill>
            </a:endParaRPr>
          </a:p>
        </p:txBody>
      </p:sp>
      <p:sp>
        <p:nvSpPr>
          <p:cNvPr id="3" name="テキスト ボックス 2"/>
          <p:cNvSpPr txBox="1"/>
          <p:nvPr/>
        </p:nvSpPr>
        <p:spPr>
          <a:xfrm>
            <a:off x="115141" y="2781836"/>
            <a:ext cx="738664" cy="1210615"/>
          </a:xfrm>
          <a:prstGeom prst="rect">
            <a:avLst/>
          </a:prstGeom>
          <a:noFill/>
        </p:spPr>
        <p:txBody>
          <a:bodyPr vert="eaVert" wrap="square" rtlCol="0">
            <a:spAutoFit/>
          </a:bodyPr>
          <a:lstStyle/>
          <a:p>
            <a:r>
              <a:rPr kumimoji="1" lang="ja-JP" altLang="en-US" sz="3600" dirty="0" smtClean="0">
                <a:solidFill>
                  <a:srgbClr val="0070C0"/>
                </a:solidFill>
              </a:rPr>
              <a:t>背景</a:t>
            </a:r>
            <a:endParaRPr kumimoji="1" lang="ja-JP" altLang="en-US" sz="3600" dirty="0">
              <a:solidFill>
                <a:srgbClr val="0070C0"/>
              </a:solidFill>
            </a:endParaRPr>
          </a:p>
        </p:txBody>
      </p:sp>
      <p:sp>
        <p:nvSpPr>
          <p:cNvPr id="4" name="テキスト ボックス 3"/>
          <p:cNvSpPr txBox="1"/>
          <p:nvPr/>
        </p:nvSpPr>
        <p:spPr>
          <a:xfrm>
            <a:off x="853805" y="2116659"/>
            <a:ext cx="11287173" cy="2862322"/>
          </a:xfrm>
          <a:prstGeom prst="rect">
            <a:avLst/>
          </a:prstGeom>
          <a:noFill/>
        </p:spPr>
        <p:txBody>
          <a:bodyPr wrap="square" rtlCol="0">
            <a:spAutoFit/>
          </a:bodyPr>
          <a:lstStyle/>
          <a:p>
            <a:r>
              <a:rPr kumimoji="1" lang="ja-JP" altLang="en-US" sz="3600" dirty="0" smtClean="0"/>
              <a:t>・家庭、学校、地域の教育力の低下</a:t>
            </a:r>
            <a:endParaRPr kumimoji="1" lang="en-US" altLang="ja-JP" sz="3600" dirty="0" smtClean="0"/>
          </a:p>
          <a:p>
            <a:r>
              <a:rPr lang="ja-JP" altLang="en-US" sz="3600" dirty="0" smtClean="0"/>
              <a:t>（子どもを取り巻く状況の変化）</a:t>
            </a:r>
            <a:endParaRPr lang="en-US" altLang="ja-JP" sz="3600" dirty="0" smtClean="0"/>
          </a:p>
          <a:p>
            <a:r>
              <a:rPr kumimoji="1" lang="ja-JP" altLang="en-US" sz="3600" dirty="0" smtClean="0"/>
              <a:t>・家庭の教育力が低下している：</a:t>
            </a:r>
            <a:r>
              <a:rPr kumimoji="1" lang="ja-JP" altLang="en-US" sz="3600" dirty="0" smtClean="0">
                <a:solidFill>
                  <a:srgbClr val="FF0000"/>
                </a:solidFill>
              </a:rPr>
              <a:t>５３</a:t>
            </a:r>
            <a:r>
              <a:rPr kumimoji="1" lang="en-US" altLang="ja-JP" sz="3600" dirty="0" smtClean="0">
                <a:solidFill>
                  <a:srgbClr val="FF0000"/>
                </a:solidFill>
              </a:rPr>
              <a:t>.</a:t>
            </a:r>
            <a:r>
              <a:rPr lang="ja-JP" altLang="en-US" sz="3600" dirty="0" smtClean="0">
                <a:solidFill>
                  <a:srgbClr val="FF0000"/>
                </a:solidFill>
              </a:rPr>
              <a:t>６％</a:t>
            </a:r>
            <a:r>
              <a:rPr lang="ja-JP" altLang="en-US" sz="3600" dirty="0" smtClean="0"/>
              <a:t>が「</a:t>
            </a:r>
            <a:r>
              <a:rPr lang="en-US" altLang="ja-JP" sz="3600" dirty="0" smtClean="0"/>
              <a:t>YES</a:t>
            </a:r>
            <a:r>
              <a:rPr lang="ja-JP" altLang="en-US" sz="3600" dirty="0" smtClean="0"/>
              <a:t>」</a:t>
            </a:r>
            <a:endParaRPr lang="en-US" altLang="ja-JP" sz="3600" dirty="0" smtClean="0"/>
          </a:p>
          <a:p>
            <a:r>
              <a:rPr kumimoji="1" lang="ja-JP" altLang="en-US" sz="3600" dirty="0" smtClean="0"/>
              <a:t>・家庭で躾をしない保護者が増えている：</a:t>
            </a:r>
            <a:r>
              <a:rPr kumimoji="1" lang="ja-JP" altLang="en-US" sz="3600" dirty="0" smtClean="0">
                <a:solidFill>
                  <a:srgbClr val="FF0000"/>
                </a:solidFill>
              </a:rPr>
              <a:t>８２</a:t>
            </a:r>
            <a:r>
              <a:rPr kumimoji="1" lang="en-US" altLang="ja-JP" sz="3600" dirty="0" smtClean="0">
                <a:solidFill>
                  <a:srgbClr val="FF0000"/>
                </a:solidFill>
              </a:rPr>
              <a:t>.</a:t>
            </a:r>
            <a:r>
              <a:rPr kumimoji="1" lang="ja-JP" altLang="en-US" sz="3600" dirty="0" smtClean="0">
                <a:solidFill>
                  <a:srgbClr val="FF0000"/>
                </a:solidFill>
              </a:rPr>
              <a:t>７％</a:t>
            </a:r>
            <a:r>
              <a:rPr kumimoji="1" lang="ja-JP" altLang="en-US" sz="3600" dirty="0" smtClean="0"/>
              <a:t>が「</a:t>
            </a:r>
            <a:r>
              <a:rPr kumimoji="1" lang="en-US" altLang="ja-JP" sz="3600" dirty="0" smtClean="0"/>
              <a:t>YES</a:t>
            </a:r>
            <a:r>
              <a:rPr kumimoji="1" lang="ja-JP" altLang="en-US" sz="3600" dirty="0" smtClean="0"/>
              <a:t>」</a:t>
            </a:r>
            <a:endParaRPr kumimoji="1" lang="en-US" altLang="ja-JP" sz="3600" dirty="0" smtClean="0"/>
          </a:p>
          <a:p>
            <a:r>
              <a:rPr lang="ja-JP" altLang="en-US" sz="3600" dirty="0" smtClean="0"/>
              <a:t>・子育ての悩みや不安（非常に＋多少）：</a:t>
            </a:r>
            <a:r>
              <a:rPr lang="ja-JP" altLang="en-US" sz="3600" dirty="0" smtClean="0">
                <a:solidFill>
                  <a:srgbClr val="FF0000"/>
                </a:solidFill>
              </a:rPr>
              <a:t>６５</a:t>
            </a:r>
            <a:r>
              <a:rPr lang="en-US" altLang="ja-JP" sz="3600" dirty="0" smtClean="0">
                <a:solidFill>
                  <a:srgbClr val="FF0000"/>
                </a:solidFill>
              </a:rPr>
              <a:t>.</a:t>
            </a:r>
            <a:r>
              <a:rPr lang="ja-JP" altLang="en-US" sz="3600" dirty="0" smtClean="0">
                <a:solidFill>
                  <a:srgbClr val="FF0000"/>
                </a:solidFill>
              </a:rPr>
              <a:t>２％</a:t>
            </a:r>
            <a:r>
              <a:rPr lang="ja-JP" altLang="en-US" sz="3600" dirty="0" smtClean="0"/>
              <a:t>が「ある」</a:t>
            </a:r>
            <a:endParaRPr kumimoji="1" lang="en-US" altLang="ja-JP" sz="3600" dirty="0" smtClean="0"/>
          </a:p>
        </p:txBody>
      </p:sp>
    </p:spTree>
    <p:extLst>
      <p:ext uri="{BB962C8B-B14F-4D97-AF65-F5344CB8AC3E}">
        <p14:creationId xmlns:p14="http://schemas.microsoft.com/office/powerpoint/2010/main" val="320786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8463" y="1738646"/>
            <a:ext cx="738664" cy="2871990"/>
          </a:xfrm>
          <a:prstGeom prst="rect">
            <a:avLst/>
          </a:prstGeom>
          <a:noFill/>
        </p:spPr>
        <p:txBody>
          <a:bodyPr vert="eaVert" wrap="square" rtlCol="0">
            <a:spAutoFit/>
          </a:bodyPr>
          <a:lstStyle/>
          <a:p>
            <a:r>
              <a:rPr kumimoji="1" lang="ja-JP" altLang="en-US" sz="3600" dirty="0" smtClean="0">
                <a:solidFill>
                  <a:srgbClr val="0070C0"/>
                </a:solidFill>
              </a:rPr>
              <a:t>不登校の状況</a:t>
            </a:r>
            <a:r>
              <a:rPr kumimoji="1" lang="ja-JP" altLang="en-US" dirty="0" smtClean="0"/>
              <a:t>　</a:t>
            </a:r>
            <a:endParaRPr kumimoji="1" lang="ja-JP" altLang="en-US" dirty="0"/>
          </a:p>
        </p:txBody>
      </p:sp>
      <p:sp>
        <p:nvSpPr>
          <p:cNvPr id="3" name="テキスト ボックス 2"/>
          <p:cNvSpPr txBox="1"/>
          <p:nvPr/>
        </p:nvSpPr>
        <p:spPr>
          <a:xfrm>
            <a:off x="837127" y="349513"/>
            <a:ext cx="11217498" cy="6186309"/>
          </a:xfrm>
          <a:prstGeom prst="rect">
            <a:avLst/>
          </a:prstGeom>
          <a:noFill/>
        </p:spPr>
        <p:txBody>
          <a:bodyPr wrap="square" rtlCol="0">
            <a:spAutoFit/>
          </a:bodyPr>
          <a:lstStyle/>
          <a:p>
            <a:r>
              <a:rPr kumimoji="1" lang="ja-JP" altLang="en-US" sz="3600" dirty="0" smtClean="0"/>
              <a:t>・不登校の児童生徒数：年間約１２万人</a:t>
            </a:r>
            <a:endParaRPr kumimoji="1" lang="en-US" altLang="ja-JP" sz="3600" dirty="0" smtClean="0"/>
          </a:p>
          <a:p>
            <a:r>
              <a:rPr lang="ja-JP" altLang="en-US" sz="3600" dirty="0" smtClean="0"/>
              <a:t>・本人、学校、支援機関の力により約２万４</a:t>
            </a:r>
            <a:r>
              <a:rPr lang="en-US" altLang="ja-JP" sz="3600" dirty="0" smtClean="0"/>
              <a:t>,</a:t>
            </a:r>
            <a:r>
              <a:rPr lang="ja-JP" altLang="en-US" sz="3600" dirty="0" smtClean="0"/>
              <a:t>０００人が復学</a:t>
            </a:r>
            <a:endParaRPr lang="en-US" altLang="ja-JP" sz="3600" dirty="0" smtClean="0"/>
          </a:p>
          <a:p>
            <a:r>
              <a:rPr kumimoji="1" lang="ja-JP" altLang="en-US" sz="3600" dirty="0" smtClean="0"/>
              <a:t>・約６万２</a:t>
            </a:r>
            <a:r>
              <a:rPr lang="en-US" altLang="ja-JP" sz="3600" dirty="0" smtClean="0"/>
              <a:t>,</a:t>
            </a:r>
            <a:r>
              <a:rPr lang="ja-JP" altLang="en-US" sz="3600" dirty="0" smtClean="0"/>
              <a:t>０００人が新たに不登校に</a:t>
            </a:r>
            <a:endParaRPr lang="en-US" altLang="ja-JP" sz="3600" dirty="0" smtClean="0"/>
          </a:p>
          <a:p>
            <a:r>
              <a:rPr kumimoji="1" lang="ja-JP" altLang="en-US" sz="3600" dirty="0" smtClean="0"/>
              <a:t>・中学校不登校生徒の５２％が小学校でも不登校の経験</a:t>
            </a:r>
            <a:endParaRPr kumimoji="1" lang="en-US" altLang="ja-JP" sz="3600" dirty="0" smtClean="0"/>
          </a:p>
          <a:p>
            <a:r>
              <a:rPr lang="ja-JP" altLang="en-US" sz="3600" dirty="0" smtClean="0"/>
              <a:t>・約８１％は高校に進学しているが約３０％が中退</a:t>
            </a:r>
            <a:endParaRPr lang="en-US" altLang="ja-JP" sz="3600" dirty="0" smtClean="0"/>
          </a:p>
          <a:p>
            <a:r>
              <a:rPr kumimoji="1" lang="ja-JP" altLang="en-US" sz="3600" dirty="0" smtClean="0"/>
              <a:t>・正社員：９</a:t>
            </a:r>
            <a:r>
              <a:rPr kumimoji="1" lang="en-US" altLang="ja-JP" sz="3600" dirty="0" smtClean="0"/>
              <a:t>.</a:t>
            </a:r>
            <a:r>
              <a:rPr kumimoji="1" lang="ja-JP" altLang="en-US" sz="3600" dirty="0" smtClean="0"/>
              <a:t>６％、パートやアルバイト：３３％、就業せず：</a:t>
            </a:r>
            <a:endParaRPr kumimoji="1" lang="en-US" altLang="ja-JP" sz="3600" dirty="0" smtClean="0"/>
          </a:p>
          <a:p>
            <a:r>
              <a:rPr kumimoji="1" lang="ja-JP" altLang="en-US" sz="3600" dirty="0" smtClean="0"/>
              <a:t>４５％</a:t>
            </a:r>
            <a:endParaRPr kumimoji="1" lang="en-US" altLang="ja-JP" sz="3600" dirty="0" smtClean="0"/>
          </a:p>
          <a:p>
            <a:r>
              <a:rPr lang="ja-JP" altLang="en-US" sz="3600" dirty="0" smtClean="0"/>
              <a:t>・回答者の１８％が２０歳前後でニートや引きこもりに</a:t>
            </a:r>
            <a:endParaRPr lang="en-US" altLang="ja-JP" sz="3600" dirty="0" smtClean="0"/>
          </a:p>
          <a:p>
            <a:r>
              <a:rPr lang="ja-JP" altLang="en-US" sz="3600" dirty="0" smtClean="0"/>
              <a:t>・</a:t>
            </a:r>
            <a:r>
              <a:rPr lang="ja-JP" altLang="en-US" sz="3600" dirty="0" smtClean="0">
                <a:solidFill>
                  <a:srgbClr val="FF0000"/>
                </a:solidFill>
              </a:rPr>
              <a:t>新規の不登校</a:t>
            </a:r>
            <a:r>
              <a:rPr lang="ja-JP" altLang="en-US" sz="3600" dirty="0" smtClean="0"/>
              <a:t>及び</a:t>
            </a:r>
            <a:r>
              <a:rPr lang="ja-JP" altLang="en-US" sz="3600" dirty="0" smtClean="0">
                <a:solidFill>
                  <a:srgbClr val="FF0000"/>
                </a:solidFill>
              </a:rPr>
              <a:t>不登校を解決せず義務教育を終えている約４万２</a:t>
            </a:r>
            <a:r>
              <a:rPr lang="en-US" altLang="ja-JP" sz="3600" dirty="0" smtClean="0">
                <a:solidFill>
                  <a:srgbClr val="FF0000"/>
                </a:solidFill>
              </a:rPr>
              <a:t>,</a:t>
            </a:r>
            <a:r>
              <a:rPr lang="ja-JP" altLang="en-US" sz="3600" dirty="0" smtClean="0">
                <a:solidFill>
                  <a:srgbClr val="FF0000"/>
                </a:solidFill>
              </a:rPr>
              <a:t>０００人</a:t>
            </a:r>
            <a:r>
              <a:rPr lang="ja-JP" altLang="en-US" sz="3600" dirty="0" smtClean="0"/>
              <a:t>への支援が必要</a:t>
            </a:r>
            <a:endParaRPr lang="en-US" altLang="ja-JP" sz="3600" dirty="0" smtClean="0"/>
          </a:p>
          <a:p>
            <a:pPr algn="ctr"/>
            <a:r>
              <a:rPr lang="ja-JP" altLang="en-US" sz="3600" dirty="0" smtClean="0">
                <a:solidFill>
                  <a:srgbClr val="0070C0"/>
                </a:solidFill>
              </a:rPr>
              <a:t>（未然予防と問題解決）が必要</a:t>
            </a:r>
            <a:endParaRPr lang="en-US" altLang="ja-JP" sz="3600" dirty="0" smtClean="0">
              <a:solidFill>
                <a:srgbClr val="0070C0"/>
              </a:solidFill>
            </a:endParaRPr>
          </a:p>
        </p:txBody>
      </p:sp>
    </p:spTree>
    <p:extLst>
      <p:ext uri="{BB962C8B-B14F-4D97-AF65-F5344CB8AC3E}">
        <p14:creationId xmlns:p14="http://schemas.microsoft.com/office/powerpoint/2010/main" val="190408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4047" y="1493948"/>
            <a:ext cx="738664" cy="3374265"/>
          </a:xfrm>
          <a:prstGeom prst="rect">
            <a:avLst/>
          </a:prstGeom>
          <a:noFill/>
        </p:spPr>
        <p:txBody>
          <a:bodyPr vert="eaVert" wrap="square" rtlCol="0">
            <a:spAutoFit/>
          </a:bodyPr>
          <a:lstStyle/>
          <a:p>
            <a:r>
              <a:rPr kumimoji="1" lang="ja-JP" altLang="en-US" sz="3600" dirty="0" smtClean="0">
                <a:solidFill>
                  <a:srgbClr val="0070C0"/>
                </a:solidFill>
              </a:rPr>
              <a:t>家庭教育の根拠</a:t>
            </a:r>
            <a:endParaRPr kumimoji="1" lang="ja-JP" altLang="en-US" sz="3600" dirty="0">
              <a:solidFill>
                <a:srgbClr val="0070C0"/>
              </a:solidFill>
            </a:endParaRPr>
          </a:p>
        </p:txBody>
      </p:sp>
      <p:sp>
        <p:nvSpPr>
          <p:cNvPr id="3" name="テキスト ボックス 2"/>
          <p:cNvSpPr txBox="1"/>
          <p:nvPr/>
        </p:nvSpPr>
        <p:spPr>
          <a:xfrm>
            <a:off x="922711" y="480834"/>
            <a:ext cx="11269289" cy="5632311"/>
          </a:xfrm>
          <a:prstGeom prst="rect">
            <a:avLst/>
          </a:prstGeom>
          <a:noFill/>
        </p:spPr>
        <p:txBody>
          <a:bodyPr wrap="square" rtlCol="0">
            <a:spAutoFit/>
          </a:bodyPr>
          <a:lstStyle/>
          <a:p>
            <a:r>
              <a:rPr kumimoji="1" lang="ja-JP" altLang="en-US" sz="3600" dirty="0" smtClean="0"/>
              <a:t>・教育基本法第１０条（平成１８年の改正により新設）</a:t>
            </a:r>
            <a:endParaRPr kumimoji="1" lang="en-US" altLang="ja-JP" sz="3600" dirty="0" smtClean="0"/>
          </a:p>
          <a:p>
            <a:endParaRPr kumimoji="1" lang="en-US" altLang="ja-JP" sz="3600" dirty="0" smtClean="0"/>
          </a:p>
          <a:p>
            <a:r>
              <a:rPr lang="ja-JP" altLang="en-US" sz="3600" dirty="0" smtClean="0"/>
              <a:t>・家庭教育の第一義的責任は</a:t>
            </a:r>
            <a:r>
              <a:rPr lang="ja-JP" altLang="en-US" sz="3600" dirty="0" smtClean="0">
                <a:solidFill>
                  <a:srgbClr val="FF0000"/>
                </a:solidFill>
              </a:rPr>
              <a:t>保護者</a:t>
            </a:r>
            <a:r>
              <a:rPr lang="ja-JP" altLang="en-US" sz="3600" dirty="0" smtClean="0"/>
              <a:t>にある</a:t>
            </a:r>
            <a:endParaRPr lang="en-US" altLang="ja-JP" sz="3600" dirty="0" smtClean="0"/>
          </a:p>
          <a:p>
            <a:r>
              <a:rPr kumimoji="1" lang="ja-JP" altLang="en-US" sz="3600" dirty="0" smtClean="0"/>
              <a:t>・</a:t>
            </a:r>
            <a:r>
              <a:rPr kumimoji="1" lang="ja-JP" altLang="en-US" sz="3600" dirty="0" smtClean="0">
                <a:solidFill>
                  <a:srgbClr val="FF0000"/>
                </a:solidFill>
              </a:rPr>
              <a:t>生活に必要な習慣</a:t>
            </a:r>
            <a:r>
              <a:rPr kumimoji="1" lang="ja-JP" altLang="en-US" sz="3600" dirty="0" smtClean="0"/>
              <a:t>を身につけさせる</a:t>
            </a:r>
            <a:endParaRPr kumimoji="1" lang="en-US" altLang="ja-JP" sz="3600" dirty="0" smtClean="0"/>
          </a:p>
          <a:p>
            <a:r>
              <a:rPr lang="ja-JP" altLang="en-US" sz="3600" dirty="0" smtClean="0"/>
              <a:t>・</a:t>
            </a:r>
            <a:r>
              <a:rPr lang="ja-JP" altLang="en-US" sz="3600" dirty="0" smtClean="0">
                <a:solidFill>
                  <a:srgbClr val="FF0000"/>
                </a:solidFill>
              </a:rPr>
              <a:t>自立心</a:t>
            </a:r>
            <a:r>
              <a:rPr lang="ja-JP" altLang="en-US" sz="3600" dirty="0" smtClean="0"/>
              <a:t>を育成</a:t>
            </a:r>
            <a:endParaRPr lang="en-US" altLang="ja-JP" sz="3600" dirty="0" smtClean="0"/>
          </a:p>
          <a:p>
            <a:r>
              <a:rPr kumimoji="1" lang="ja-JP" altLang="en-US" sz="3600" dirty="0" smtClean="0"/>
              <a:t>・</a:t>
            </a:r>
            <a:r>
              <a:rPr kumimoji="1" lang="ja-JP" altLang="en-US" sz="3600" dirty="0" smtClean="0">
                <a:solidFill>
                  <a:srgbClr val="FF0000"/>
                </a:solidFill>
              </a:rPr>
              <a:t>心身の調和の</a:t>
            </a:r>
            <a:r>
              <a:rPr lang="ja-JP" altLang="en-US" sz="3600" dirty="0" smtClean="0">
                <a:solidFill>
                  <a:srgbClr val="FF0000"/>
                </a:solidFill>
              </a:rPr>
              <a:t>とれた発達</a:t>
            </a:r>
            <a:r>
              <a:rPr lang="ja-JP" altLang="en-US" sz="3600" dirty="0" smtClean="0"/>
              <a:t>を図る</a:t>
            </a:r>
            <a:endParaRPr lang="en-US" altLang="ja-JP" sz="3600" dirty="0" smtClean="0"/>
          </a:p>
          <a:p>
            <a:endParaRPr kumimoji="1" lang="en-US" altLang="ja-JP" sz="3600" dirty="0"/>
          </a:p>
          <a:p>
            <a:r>
              <a:rPr lang="ja-JP" altLang="en-US" sz="3600" dirty="0" smtClean="0"/>
              <a:t>・地方公共団体の役割（家庭教育の自主性を尊重しつつ）</a:t>
            </a:r>
            <a:endParaRPr lang="en-US" altLang="ja-JP" sz="3600" dirty="0" smtClean="0"/>
          </a:p>
          <a:p>
            <a:r>
              <a:rPr kumimoji="1" lang="ja-JP" altLang="en-US" sz="3600" dirty="0" smtClean="0"/>
              <a:t>・保護者に対する</a:t>
            </a:r>
            <a:r>
              <a:rPr kumimoji="1" lang="ja-JP" altLang="en-US" sz="3600" dirty="0" smtClean="0">
                <a:solidFill>
                  <a:srgbClr val="FF0000"/>
                </a:solidFill>
              </a:rPr>
              <a:t>学習の機会</a:t>
            </a:r>
            <a:r>
              <a:rPr kumimoji="1" lang="ja-JP" altLang="en-US" sz="3600" dirty="0" smtClean="0"/>
              <a:t>及び</a:t>
            </a:r>
            <a:r>
              <a:rPr kumimoji="1" lang="ja-JP" altLang="en-US" sz="3600" dirty="0" smtClean="0">
                <a:solidFill>
                  <a:srgbClr val="FF0000"/>
                </a:solidFill>
              </a:rPr>
              <a:t>情報の提供</a:t>
            </a:r>
            <a:endParaRPr kumimoji="1" lang="en-US" altLang="ja-JP" sz="3600" dirty="0" smtClean="0">
              <a:solidFill>
                <a:srgbClr val="FF0000"/>
              </a:solidFill>
            </a:endParaRPr>
          </a:p>
          <a:p>
            <a:r>
              <a:rPr lang="ja-JP" altLang="en-US" sz="3600" dirty="0" smtClean="0"/>
              <a:t>・家庭教育を支援するための施策を講ずる</a:t>
            </a:r>
            <a:endParaRPr kumimoji="1" lang="ja-JP" altLang="en-US" sz="3600" dirty="0"/>
          </a:p>
        </p:txBody>
      </p:sp>
    </p:spTree>
    <p:extLst>
      <p:ext uri="{BB962C8B-B14F-4D97-AF65-F5344CB8AC3E}">
        <p14:creationId xmlns:p14="http://schemas.microsoft.com/office/powerpoint/2010/main" val="140271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3031" y="1609858"/>
            <a:ext cx="738664" cy="2962141"/>
          </a:xfrm>
          <a:prstGeom prst="rect">
            <a:avLst/>
          </a:prstGeom>
          <a:noFill/>
        </p:spPr>
        <p:txBody>
          <a:bodyPr vert="eaVert" wrap="square" rtlCol="0">
            <a:spAutoFit/>
          </a:bodyPr>
          <a:lstStyle/>
          <a:p>
            <a:r>
              <a:rPr kumimoji="1" lang="ja-JP" altLang="en-US" sz="3600" dirty="0" smtClean="0">
                <a:solidFill>
                  <a:srgbClr val="0070C0"/>
                </a:solidFill>
              </a:rPr>
              <a:t>文科省の考え</a:t>
            </a:r>
            <a:endParaRPr kumimoji="1" lang="ja-JP" altLang="en-US" sz="3600" dirty="0">
              <a:solidFill>
                <a:srgbClr val="0070C0"/>
              </a:solidFill>
            </a:endParaRPr>
          </a:p>
        </p:txBody>
      </p:sp>
      <p:sp>
        <p:nvSpPr>
          <p:cNvPr id="3" name="テキスト ボックス 2"/>
          <p:cNvSpPr txBox="1"/>
          <p:nvPr/>
        </p:nvSpPr>
        <p:spPr>
          <a:xfrm>
            <a:off x="1017431" y="373487"/>
            <a:ext cx="11062951" cy="5632311"/>
          </a:xfrm>
          <a:prstGeom prst="rect">
            <a:avLst/>
          </a:prstGeom>
          <a:noFill/>
        </p:spPr>
        <p:txBody>
          <a:bodyPr wrap="square" rtlCol="0">
            <a:spAutoFit/>
          </a:bodyPr>
          <a:lstStyle/>
          <a:p>
            <a:r>
              <a:rPr kumimoji="1" lang="ja-JP" altLang="en-US" sz="3600" dirty="0" smtClean="0"/>
              <a:t>・教育基本法第１７条（教育振興基本計画の策定）</a:t>
            </a:r>
            <a:endParaRPr kumimoji="1" lang="en-US" altLang="ja-JP" sz="3600" dirty="0" smtClean="0"/>
          </a:p>
          <a:p>
            <a:r>
              <a:rPr lang="ja-JP" altLang="en-US" sz="3600" dirty="0" smtClean="0"/>
              <a:t>地域の実情に応じた基本的な計画を定める</a:t>
            </a:r>
            <a:endParaRPr lang="en-US" altLang="ja-JP" sz="3600" dirty="0" smtClean="0"/>
          </a:p>
          <a:p>
            <a:r>
              <a:rPr kumimoji="1" lang="ja-JP" altLang="en-US" sz="3600" dirty="0" smtClean="0">
                <a:solidFill>
                  <a:srgbClr val="0070C0"/>
                </a:solidFill>
              </a:rPr>
              <a:t>岐阜県家庭教育支援条例（平成２６年１２月制定）</a:t>
            </a:r>
            <a:endParaRPr kumimoji="1" lang="en-US" altLang="ja-JP" sz="3600" dirty="0" smtClean="0">
              <a:solidFill>
                <a:srgbClr val="0070C0"/>
              </a:solidFill>
            </a:endParaRPr>
          </a:p>
          <a:p>
            <a:r>
              <a:rPr lang="ja-JP" altLang="en-US" sz="3600" dirty="0" smtClean="0"/>
              <a:t>・きめ細かな活動をする「家庭教育支援チーム」型の支援</a:t>
            </a:r>
            <a:endParaRPr lang="en-US" altLang="ja-JP" sz="3600" dirty="0" smtClean="0"/>
          </a:p>
          <a:p>
            <a:r>
              <a:rPr kumimoji="1" lang="ja-JP" altLang="en-US" sz="3600" dirty="0" smtClean="0"/>
              <a:t>・</a:t>
            </a:r>
            <a:r>
              <a:rPr kumimoji="1" lang="ja-JP" altLang="en-US" sz="3600" dirty="0" smtClean="0">
                <a:solidFill>
                  <a:srgbClr val="FF0000"/>
                </a:solidFill>
              </a:rPr>
              <a:t>保護者への情報や学びの場</a:t>
            </a:r>
            <a:r>
              <a:rPr kumimoji="1" lang="ja-JP" altLang="en-US" sz="3600" dirty="0" smtClean="0"/>
              <a:t>の提供</a:t>
            </a:r>
            <a:endParaRPr kumimoji="1" lang="en-US" altLang="ja-JP" sz="3600" dirty="0" smtClean="0"/>
          </a:p>
          <a:p>
            <a:r>
              <a:rPr lang="ja-JP" altLang="en-US" sz="3600" dirty="0" smtClean="0"/>
              <a:t>・</a:t>
            </a:r>
            <a:r>
              <a:rPr lang="ja-JP" altLang="en-US" sz="3600" dirty="0" smtClean="0">
                <a:solidFill>
                  <a:srgbClr val="FF0000"/>
                </a:solidFill>
              </a:rPr>
              <a:t>家庭と地域とのつながりの場</a:t>
            </a:r>
            <a:r>
              <a:rPr lang="ja-JP" altLang="en-US" sz="3600" dirty="0" smtClean="0"/>
              <a:t>の提供</a:t>
            </a:r>
            <a:endParaRPr lang="en-US" altLang="ja-JP" sz="3600" dirty="0" smtClean="0"/>
          </a:p>
          <a:p>
            <a:r>
              <a:rPr kumimoji="1" lang="ja-JP" altLang="en-US" sz="3600" dirty="0" smtClean="0"/>
              <a:t>・</a:t>
            </a:r>
            <a:r>
              <a:rPr kumimoji="1" lang="ja-JP" altLang="en-US" sz="3600" dirty="0" smtClean="0">
                <a:solidFill>
                  <a:srgbClr val="FF0000"/>
                </a:solidFill>
              </a:rPr>
              <a:t>訪問型家庭教育支援</a:t>
            </a:r>
            <a:endParaRPr kumimoji="1" lang="en-US" altLang="ja-JP" sz="3600" dirty="0" smtClean="0">
              <a:solidFill>
                <a:srgbClr val="FF0000"/>
              </a:solidFill>
            </a:endParaRPr>
          </a:p>
          <a:p>
            <a:r>
              <a:rPr lang="ja-JP" altLang="en-US" sz="3600" dirty="0" smtClean="0"/>
              <a:t>・予算措置</a:t>
            </a:r>
            <a:endParaRPr lang="en-US" altLang="ja-JP" sz="3600" dirty="0" smtClean="0"/>
          </a:p>
          <a:p>
            <a:r>
              <a:rPr kumimoji="1" lang="ja-JP" altLang="en-US" sz="3600" dirty="0"/>
              <a:t>　</a:t>
            </a:r>
            <a:r>
              <a:rPr kumimoji="1" lang="ja-JP" altLang="en-US" sz="3600" dirty="0" smtClean="0"/>
              <a:t>２８年度家庭教育関連概算要求（１億１００万円）</a:t>
            </a:r>
            <a:endParaRPr kumimoji="1" lang="en-US" altLang="ja-JP" sz="3600" dirty="0" smtClean="0"/>
          </a:p>
          <a:p>
            <a:r>
              <a:rPr lang="ja-JP" altLang="en-US" sz="3600" dirty="0"/>
              <a:t>　</a:t>
            </a:r>
            <a:r>
              <a:rPr lang="ja-JP" altLang="en-US" sz="3600" dirty="0" smtClean="0"/>
              <a:t>県７：１</a:t>
            </a:r>
            <a:r>
              <a:rPr lang="en-US" altLang="ja-JP" sz="3600" dirty="0" smtClean="0"/>
              <a:t>,</a:t>
            </a:r>
            <a:r>
              <a:rPr lang="ja-JP" altLang="en-US" sz="3600" dirty="0" smtClean="0"/>
              <a:t>４００万円、</a:t>
            </a:r>
            <a:r>
              <a:rPr kumimoji="1" lang="ja-JP" altLang="en-US" sz="3600" dirty="0" smtClean="0"/>
              <a:t>市６：２００万円</a:t>
            </a:r>
            <a:endParaRPr kumimoji="1" lang="ja-JP" altLang="en-US" sz="3600" dirty="0"/>
          </a:p>
        </p:txBody>
      </p:sp>
    </p:spTree>
    <p:extLst>
      <p:ext uri="{BB962C8B-B14F-4D97-AF65-F5344CB8AC3E}">
        <p14:creationId xmlns:p14="http://schemas.microsoft.com/office/powerpoint/2010/main" val="243992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64406" y="164725"/>
            <a:ext cx="10187187" cy="646331"/>
          </a:xfrm>
          <a:prstGeom prst="rect">
            <a:avLst/>
          </a:prstGeom>
          <a:noFill/>
        </p:spPr>
        <p:txBody>
          <a:bodyPr wrap="square" rtlCol="0">
            <a:spAutoFit/>
          </a:bodyPr>
          <a:lstStyle/>
          <a:p>
            <a:r>
              <a:rPr kumimoji="1" lang="ja-JP" altLang="en-US" sz="3600" dirty="0" smtClean="0">
                <a:solidFill>
                  <a:srgbClr val="0070C0"/>
                </a:solidFill>
              </a:rPr>
              <a:t>しあわせ実感かかみがはら総合戦略の内容確認</a:t>
            </a:r>
            <a:endParaRPr kumimoji="1" lang="ja-JP" altLang="en-US" sz="3600" dirty="0">
              <a:solidFill>
                <a:srgbClr val="0070C0"/>
              </a:solidFill>
            </a:endParaRPr>
          </a:p>
        </p:txBody>
      </p:sp>
      <p:sp>
        <p:nvSpPr>
          <p:cNvPr id="3" name="テキスト ボックス 2"/>
          <p:cNvSpPr txBox="1"/>
          <p:nvPr/>
        </p:nvSpPr>
        <p:spPr>
          <a:xfrm>
            <a:off x="174071" y="938552"/>
            <a:ext cx="10283574"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「創業塾」の内容と創業支援の今後の方向性は</a:t>
            </a:r>
            <a:endParaRPr kumimoji="1" lang="en-US" altLang="ja-JP" sz="3600" dirty="0" smtClean="0"/>
          </a:p>
        </p:txBody>
      </p:sp>
      <p:sp>
        <p:nvSpPr>
          <p:cNvPr id="5" name="テキスト ボックス 4"/>
          <p:cNvSpPr txBox="1"/>
          <p:nvPr/>
        </p:nvSpPr>
        <p:spPr>
          <a:xfrm>
            <a:off x="174071" y="3598606"/>
            <a:ext cx="607594"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1056067" y="2213611"/>
            <a:ext cx="10663706" cy="3416320"/>
          </a:xfrm>
          <a:prstGeom prst="rect">
            <a:avLst/>
          </a:prstGeom>
          <a:noFill/>
        </p:spPr>
        <p:txBody>
          <a:bodyPr wrap="square" rtlCol="0">
            <a:spAutoFit/>
          </a:bodyPr>
          <a:lstStyle/>
          <a:p>
            <a:r>
              <a:rPr kumimoji="1" lang="ja-JP" altLang="en-US" sz="3600" dirty="0" smtClean="0"/>
              <a:t>・各務原市創業支援事業計画を平成２６年に策定</a:t>
            </a:r>
            <a:endParaRPr kumimoji="1" lang="en-US" altLang="ja-JP" sz="3600" dirty="0" smtClean="0"/>
          </a:p>
          <a:p>
            <a:r>
              <a:rPr lang="ja-JP" altLang="en-US" sz="3600" dirty="0" smtClean="0"/>
              <a:t>・各務原市商工会議所の創業支援事業を基軸</a:t>
            </a:r>
            <a:endParaRPr lang="en-US" altLang="ja-JP" sz="3600" dirty="0" smtClean="0"/>
          </a:p>
          <a:p>
            <a:r>
              <a:rPr kumimoji="1" lang="ja-JP" altLang="en-US" sz="3600" dirty="0" smtClean="0"/>
              <a:t>・金融機関や大学を巻き込み、</a:t>
            </a:r>
            <a:r>
              <a:rPr kumimoji="1" lang="ja-JP" altLang="en-US" sz="3600" dirty="0" smtClean="0">
                <a:solidFill>
                  <a:srgbClr val="FF0000"/>
                </a:solidFill>
              </a:rPr>
              <a:t>本市はこの計画の窓口</a:t>
            </a:r>
            <a:endParaRPr kumimoji="1" lang="en-US" altLang="ja-JP" sz="3600" dirty="0" smtClean="0">
              <a:solidFill>
                <a:srgbClr val="FF0000"/>
              </a:solidFill>
            </a:endParaRPr>
          </a:p>
          <a:p>
            <a:r>
              <a:rPr lang="ja-JP" altLang="en-US" sz="3600" dirty="0" smtClean="0"/>
              <a:t>・各務原創業スクール（１４回のカリキュラム）</a:t>
            </a:r>
            <a:endParaRPr lang="en-US" altLang="ja-JP" sz="3600" dirty="0" smtClean="0"/>
          </a:p>
          <a:p>
            <a:r>
              <a:rPr kumimoji="1" lang="ja-JP" altLang="en-US" sz="3600" dirty="0"/>
              <a:t>　</a:t>
            </a:r>
            <a:r>
              <a:rPr kumimoji="1" lang="ja-JP" altLang="en-US" sz="3600" dirty="0" smtClean="0">
                <a:solidFill>
                  <a:srgbClr val="FF0000"/>
                </a:solidFill>
              </a:rPr>
              <a:t>２９名の参加</a:t>
            </a:r>
            <a:r>
              <a:rPr kumimoji="1" lang="ja-JP" altLang="en-US" sz="3600" dirty="0" smtClean="0"/>
              <a:t>、数年以内に創業を考えている</a:t>
            </a:r>
            <a:endParaRPr kumimoji="1" lang="en-US" altLang="ja-JP" sz="3600" dirty="0" smtClean="0"/>
          </a:p>
          <a:p>
            <a:r>
              <a:rPr lang="ja-JP" altLang="en-US" sz="3600" dirty="0"/>
              <a:t>　</a:t>
            </a:r>
            <a:r>
              <a:rPr lang="ja-JP" altLang="en-US" sz="3600" dirty="0" smtClean="0"/>
              <a:t>創業に関する相談：</a:t>
            </a:r>
            <a:r>
              <a:rPr lang="ja-JP" altLang="en-US" sz="3600" dirty="0" smtClean="0">
                <a:solidFill>
                  <a:srgbClr val="FF0000"/>
                </a:solidFill>
              </a:rPr>
              <a:t>５０件</a:t>
            </a:r>
            <a:r>
              <a:rPr lang="ja-JP" altLang="en-US" sz="3600" dirty="0" smtClean="0"/>
              <a:t>（９月末）、</a:t>
            </a:r>
            <a:r>
              <a:rPr lang="ja-JP" altLang="en-US" sz="3600" dirty="0" smtClean="0">
                <a:solidFill>
                  <a:srgbClr val="FF0000"/>
                </a:solidFill>
              </a:rPr>
              <a:t>創業４件</a:t>
            </a:r>
            <a:endParaRPr kumimoji="1" lang="ja-JP" altLang="en-US" sz="3600" dirty="0">
              <a:solidFill>
                <a:srgbClr val="FF0000"/>
              </a:solidFill>
            </a:endParaRPr>
          </a:p>
        </p:txBody>
      </p:sp>
    </p:spTree>
    <p:extLst>
      <p:ext uri="{BB962C8B-B14F-4D97-AF65-F5344CB8AC3E}">
        <p14:creationId xmlns:p14="http://schemas.microsoft.com/office/powerpoint/2010/main" val="14661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2955" y="186745"/>
            <a:ext cx="11243257"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a:t>
            </a:r>
            <a:r>
              <a:rPr kumimoji="1" lang="ja-JP" altLang="en-US" sz="3600" dirty="0" smtClean="0">
                <a:solidFill>
                  <a:srgbClr val="FF0000"/>
                </a:solidFill>
              </a:rPr>
              <a:t>空コン</a:t>
            </a:r>
            <a:r>
              <a:rPr kumimoji="1" lang="ja-JP" altLang="en-US" sz="3600" dirty="0" smtClean="0"/>
              <a:t>」の様子と婚活に関する今後の展望は</a:t>
            </a:r>
            <a:endParaRPr kumimoji="1" lang="ja-JP" altLang="en-US" sz="3600" dirty="0"/>
          </a:p>
        </p:txBody>
      </p:sp>
      <p:sp>
        <p:nvSpPr>
          <p:cNvPr id="3" name="テキスト ボックス 2"/>
          <p:cNvSpPr txBox="1"/>
          <p:nvPr/>
        </p:nvSpPr>
        <p:spPr>
          <a:xfrm>
            <a:off x="482955" y="3390358"/>
            <a:ext cx="489150"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1442432" y="1174366"/>
            <a:ext cx="8925059" cy="5078313"/>
          </a:xfrm>
          <a:prstGeom prst="rect">
            <a:avLst/>
          </a:prstGeom>
          <a:noFill/>
        </p:spPr>
        <p:txBody>
          <a:bodyPr wrap="square" rtlCol="0">
            <a:spAutoFit/>
          </a:bodyPr>
          <a:lstStyle/>
          <a:p>
            <a:r>
              <a:rPr kumimoji="1" lang="ja-JP" altLang="en-US" sz="3600" dirty="0" smtClean="0"/>
              <a:t>・出会いの場の提供、本市の魅力発信</a:t>
            </a:r>
            <a:endParaRPr kumimoji="1" lang="en-US" altLang="ja-JP" sz="3600" dirty="0" smtClean="0"/>
          </a:p>
          <a:p>
            <a:r>
              <a:rPr lang="ja-JP" altLang="en-US" sz="3600" dirty="0" smtClean="0"/>
              <a:t>・１０月１８日、</a:t>
            </a:r>
            <a:r>
              <a:rPr lang="ja-JP" altLang="en-US" sz="3600" dirty="0" smtClean="0">
                <a:solidFill>
                  <a:srgbClr val="FF0000"/>
                </a:solidFill>
              </a:rPr>
              <a:t>航空宇宙科学博物館</a:t>
            </a:r>
            <a:endParaRPr lang="en-US" altLang="ja-JP" sz="3600" dirty="0" smtClean="0">
              <a:solidFill>
                <a:srgbClr val="FF0000"/>
              </a:solidFill>
            </a:endParaRPr>
          </a:p>
          <a:p>
            <a:r>
              <a:rPr kumimoji="1" lang="ja-JP" altLang="en-US" sz="3600" dirty="0" smtClean="0"/>
              <a:t>・男女各３０名の募集に３日目で定員超え、キャンセル待ち６０名以上</a:t>
            </a:r>
            <a:endParaRPr kumimoji="1" lang="en-US" altLang="ja-JP" sz="3600" dirty="0" smtClean="0"/>
          </a:p>
          <a:p>
            <a:r>
              <a:rPr lang="ja-JP" altLang="en-US" sz="3600" dirty="0" smtClean="0"/>
              <a:t>・男性は市内在住・在勤</a:t>
            </a:r>
            <a:endParaRPr lang="en-US" altLang="ja-JP" sz="3600" dirty="0" smtClean="0"/>
          </a:p>
          <a:p>
            <a:r>
              <a:rPr kumimoji="1" lang="ja-JP" altLang="en-US" sz="3600" dirty="0" smtClean="0"/>
              <a:t>・女性は住所不問（浜松市や大阪市からも）</a:t>
            </a:r>
            <a:endParaRPr kumimoji="1" lang="en-US" altLang="ja-JP" sz="3600" dirty="0" smtClean="0"/>
          </a:p>
          <a:p>
            <a:r>
              <a:rPr lang="ja-JP" altLang="en-US" sz="3600" dirty="0" smtClean="0"/>
              <a:t>・館内でのクイズラリーやゲームで約３時間</a:t>
            </a:r>
            <a:endParaRPr lang="en-US" altLang="ja-JP" sz="3600" dirty="0" smtClean="0"/>
          </a:p>
          <a:p>
            <a:r>
              <a:rPr kumimoji="1" lang="ja-JP" altLang="en-US" sz="3600" dirty="0" smtClean="0"/>
              <a:t>・</a:t>
            </a:r>
            <a:r>
              <a:rPr kumimoji="1" lang="ja-JP" altLang="en-US" sz="3600" dirty="0" smtClean="0">
                <a:solidFill>
                  <a:srgbClr val="FF0000"/>
                </a:solidFill>
              </a:rPr>
              <a:t>来年度も本市主催</a:t>
            </a:r>
            <a:r>
              <a:rPr kumimoji="1" lang="ja-JP" altLang="en-US" sz="3600" dirty="0" smtClean="0">
                <a:solidFill>
                  <a:srgbClr val="0070C0"/>
                </a:solidFill>
              </a:rPr>
              <a:t>（今年度１組婚約）</a:t>
            </a:r>
            <a:endParaRPr kumimoji="1" lang="en-US" altLang="ja-JP" sz="3600" dirty="0" smtClean="0">
              <a:solidFill>
                <a:srgbClr val="0070C0"/>
              </a:solidFill>
            </a:endParaRPr>
          </a:p>
          <a:p>
            <a:r>
              <a:rPr lang="ja-JP" altLang="en-US" sz="3600" dirty="0"/>
              <a:t>・</a:t>
            </a:r>
            <a:r>
              <a:rPr kumimoji="1" lang="ja-JP" altLang="en-US" sz="3600" dirty="0" smtClean="0">
                <a:solidFill>
                  <a:srgbClr val="FF0000"/>
                </a:solidFill>
              </a:rPr>
              <a:t>将来は民間主催、市が支援の形に</a:t>
            </a:r>
            <a:endParaRPr kumimoji="1" lang="ja-JP" altLang="en-US" sz="3600" dirty="0">
              <a:solidFill>
                <a:srgbClr val="FF0000"/>
              </a:solidFill>
            </a:endParaRPr>
          </a:p>
        </p:txBody>
      </p:sp>
    </p:spTree>
    <p:extLst>
      <p:ext uri="{BB962C8B-B14F-4D97-AF65-F5344CB8AC3E}">
        <p14:creationId xmlns:p14="http://schemas.microsoft.com/office/powerpoint/2010/main" val="88470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43841" y="243866"/>
            <a:ext cx="8263044" cy="646331"/>
          </a:xfrm>
          <a:prstGeom prst="rect">
            <a:avLst/>
          </a:prstGeom>
          <a:noFill/>
        </p:spPr>
        <p:txBody>
          <a:bodyPr wrap="square" rtlCol="0">
            <a:spAutoFit/>
          </a:bodyPr>
          <a:lstStyle/>
          <a:p>
            <a:r>
              <a:rPr kumimoji="1" lang="ja-JP" altLang="en-US" sz="3600" dirty="0" smtClean="0">
                <a:solidFill>
                  <a:srgbClr val="0070C0"/>
                </a:solidFill>
              </a:rPr>
              <a:t>問　</a:t>
            </a:r>
            <a:r>
              <a:rPr kumimoji="1" lang="ja-JP" altLang="en-US" sz="3600" dirty="0" smtClean="0"/>
              <a:t>シティプロモーション推進の方向性は</a:t>
            </a:r>
            <a:endParaRPr kumimoji="1" lang="ja-JP" altLang="en-US" sz="3600" dirty="0"/>
          </a:p>
        </p:txBody>
      </p:sp>
      <p:sp>
        <p:nvSpPr>
          <p:cNvPr id="3" name="テキスト ボックス 2"/>
          <p:cNvSpPr txBox="1"/>
          <p:nvPr/>
        </p:nvSpPr>
        <p:spPr>
          <a:xfrm>
            <a:off x="147484" y="3286287"/>
            <a:ext cx="55960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914401" y="2455290"/>
            <a:ext cx="11372045" cy="2308324"/>
          </a:xfrm>
          <a:prstGeom prst="rect">
            <a:avLst/>
          </a:prstGeom>
          <a:noFill/>
        </p:spPr>
        <p:txBody>
          <a:bodyPr wrap="square" rtlCol="0">
            <a:spAutoFit/>
          </a:bodyPr>
          <a:lstStyle/>
          <a:p>
            <a:r>
              <a:rPr kumimoji="1" lang="ja-JP" altLang="en-US" sz="3600" dirty="0" smtClean="0"/>
              <a:t>・「</a:t>
            </a:r>
            <a:r>
              <a:rPr kumimoji="1" lang="ja-JP" altLang="en-US" sz="3600" dirty="0" err="1" smtClean="0"/>
              <a:t>か</a:t>
            </a:r>
            <a:r>
              <a:rPr kumimoji="1" lang="ja-JP" altLang="en-US" sz="3600" dirty="0" smtClean="0"/>
              <a:t>かみがはらブランド」を発掘・創造していく事業を展開</a:t>
            </a:r>
            <a:endParaRPr kumimoji="1" lang="en-US" altLang="ja-JP" sz="3600" dirty="0" smtClean="0"/>
          </a:p>
          <a:p>
            <a:r>
              <a:rPr lang="ja-JP" altLang="en-US" sz="3600" dirty="0" smtClean="0"/>
              <a:t>・メディアプロモーション</a:t>
            </a:r>
            <a:endParaRPr lang="en-US" altLang="ja-JP" sz="3600" dirty="0" smtClean="0"/>
          </a:p>
          <a:p>
            <a:r>
              <a:rPr kumimoji="1" lang="ja-JP" altLang="en-US" sz="3600" dirty="0"/>
              <a:t>　</a:t>
            </a:r>
            <a:r>
              <a:rPr kumimoji="1" lang="ja-JP" altLang="en-US" sz="3600" dirty="0" smtClean="0"/>
              <a:t>市民監督</a:t>
            </a:r>
            <a:r>
              <a:rPr kumimoji="1" lang="en-US" altLang="ja-JP" sz="3600" dirty="0" smtClean="0"/>
              <a:t>CM</a:t>
            </a:r>
            <a:r>
              <a:rPr kumimoji="1" lang="ja-JP" altLang="en-US" sz="3600" dirty="0" smtClean="0"/>
              <a:t>の映画館上映、インターネット上での公開</a:t>
            </a:r>
            <a:endParaRPr kumimoji="1" lang="en-US" altLang="ja-JP" sz="3600" dirty="0" smtClean="0"/>
          </a:p>
          <a:p>
            <a:r>
              <a:rPr lang="ja-JP" altLang="en-US" sz="3600" dirty="0" smtClean="0"/>
              <a:t>・移住相談の</a:t>
            </a:r>
            <a:r>
              <a:rPr lang="ja-JP" altLang="en-US" sz="3600" dirty="0" smtClean="0">
                <a:solidFill>
                  <a:srgbClr val="FF0000"/>
                </a:solidFill>
              </a:rPr>
              <a:t>ワンストップ窓口</a:t>
            </a:r>
            <a:r>
              <a:rPr lang="ja-JP" altLang="en-US" sz="3600" dirty="0" smtClean="0"/>
              <a:t>の設置</a:t>
            </a:r>
            <a:endParaRPr kumimoji="1" lang="ja-JP" altLang="en-US" sz="3600" dirty="0"/>
          </a:p>
        </p:txBody>
      </p:sp>
    </p:spTree>
    <p:extLst>
      <p:ext uri="{BB962C8B-B14F-4D97-AF65-F5344CB8AC3E}">
        <p14:creationId xmlns:p14="http://schemas.microsoft.com/office/powerpoint/2010/main" val="4634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46182" y="382441"/>
            <a:ext cx="3375834" cy="769441"/>
          </a:xfrm>
          <a:prstGeom prst="rect">
            <a:avLst/>
          </a:prstGeom>
          <a:noFill/>
        </p:spPr>
        <p:txBody>
          <a:bodyPr wrap="square" rtlCol="0">
            <a:spAutoFit/>
          </a:bodyPr>
          <a:lstStyle/>
          <a:p>
            <a:r>
              <a:rPr kumimoji="1" lang="ja-JP" altLang="en-US" sz="4400" dirty="0" smtClean="0">
                <a:solidFill>
                  <a:srgbClr val="FF0000"/>
                </a:solidFill>
              </a:rPr>
              <a:t>要望</a:t>
            </a:r>
            <a:r>
              <a:rPr lang="ja-JP" altLang="en-US" sz="4400" dirty="0" smtClean="0">
                <a:solidFill>
                  <a:srgbClr val="FF0000"/>
                </a:solidFill>
              </a:rPr>
              <a:t>書・要望</a:t>
            </a:r>
            <a:endParaRPr kumimoji="1" lang="ja-JP" altLang="en-US" sz="4400" dirty="0">
              <a:solidFill>
                <a:srgbClr val="FF0000"/>
              </a:solidFill>
            </a:endParaRPr>
          </a:p>
        </p:txBody>
      </p:sp>
      <p:sp>
        <p:nvSpPr>
          <p:cNvPr id="3" name="テキスト ボックス 2"/>
          <p:cNvSpPr txBox="1"/>
          <p:nvPr/>
        </p:nvSpPr>
        <p:spPr>
          <a:xfrm>
            <a:off x="1201427" y="2035804"/>
            <a:ext cx="10428195" cy="2862322"/>
          </a:xfrm>
          <a:prstGeom prst="rect">
            <a:avLst/>
          </a:prstGeom>
          <a:noFill/>
        </p:spPr>
        <p:txBody>
          <a:bodyPr wrap="square" rtlCol="0">
            <a:spAutoFit/>
          </a:bodyPr>
          <a:lstStyle/>
          <a:p>
            <a:r>
              <a:rPr kumimoji="1" lang="ja-JP" altLang="en-US" sz="3600" dirty="0" smtClean="0"/>
              <a:t>・</a:t>
            </a:r>
            <a:r>
              <a:rPr lang="ja-JP" altLang="en-US" sz="3600" dirty="0" smtClean="0"/>
              <a:t>見えにくいカーブミラーに対する処置（入会１＆２）</a:t>
            </a:r>
            <a:endParaRPr lang="en-US" altLang="ja-JP" sz="3600" dirty="0" smtClean="0"/>
          </a:p>
          <a:p>
            <a:r>
              <a:rPr kumimoji="1" lang="ja-JP" altLang="en-US" sz="3600" dirty="0" smtClean="0"/>
              <a:t>・歩道の平滑化（８町内西側歩道）</a:t>
            </a:r>
            <a:endParaRPr kumimoji="1" lang="en-US" altLang="ja-JP" sz="3600" dirty="0" smtClean="0"/>
          </a:p>
          <a:p>
            <a:r>
              <a:rPr lang="ja-JP" altLang="en-US" sz="3600" dirty="0" smtClean="0"/>
              <a:t>・資源回収ボックスの設置（３町内）</a:t>
            </a:r>
            <a:endParaRPr lang="en-US" altLang="ja-JP" sz="3600" dirty="0" smtClean="0"/>
          </a:p>
          <a:p>
            <a:r>
              <a:rPr kumimoji="1" lang="ja-JP" altLang="en-US" sz="3600" dirty="0" smtClean="0"/>
              <a:t>・</a:t>
            </a:r>
            <a:r>
              <a:rPr lang="ja-JP" altLang="en-US" sz="3600" dirty="0" smtClean="0"/>
              <a:t>防火水槽の排水管の処理（３町内）</a:t>
            </a:r>
          </a:p>
          <a:p>
            <a:r>
              <a:rPr kumimoji="1" lang="ja-JP" altLang="en-US" sz="3600" dirty="0" smtClean="0"/>
              <a:t>・大雨時の排水の促進（入会１＆２、３）</a:t>
            </a:r>
            <a:endParaRPr kumimoji="1" lang="en-US" altLang="ja-JP" sz="3600" dirty="0" smtClean="0"/>
          </a:p>
        </p:txBody>
      </p:sp>
    </p:spTree>
    <p:extLst>
      <p:ext uri="{BB962C8B-B14F-4D97-AF65-F5344CB8AC3E}">
        <p14:creationId xmlns:p14="http://schemas.microsoft.com/office/powerpoint/2010/main" val="1267841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462" y="619742"/>
            <a:ext cx="10058400" cy="5655284"/>
          </a:xfrm>
          <a:prstGeom prst="rect">
            <a:avLst/>
          </a:prstGeom>
        </p:spPr>
      </p:pic>
    </p:spTree>
    <p:extLst>
      <p:ext uri="{BB962C8B-B14F-4D97-AF65-F5344CB8AC3E}">
        <p14:creationId xmlns:p14="http://schemas.microsoft.com/office/powerpoint/2010/main" val="2981052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49879" y="159063"/>
            <a:ext cx="4139069" cy="897005"/>
          </a:xfrm>
        </p:spPr>
        <p:txBody>
          <a:bodyPr>
            <a:normAutofit/>
          </a:bodyPr>
          <a:lstStyle/>
          <a:p>
            <a:r>
              <a:rPr lang="ja-JP" altLang="en-US" dirty="0">
                <a:solidFill>
                  <a:srgbClr val="0070C0"/>
                </a:solidFill>
              </a:rPr>
              <a:t>３</a:t>
            </a:r>
            <a:r>
              <a:rPr kumimoji="1" lang="ja-JP" altLang="en-US" dirty="0" smtClean="0">
                <a:solidFill>
                  <a:srgbClr val="0070C0"/>
                </a:solidFill>
              </a:rPr>
              <a:t>月議会の予定</a:t>
            </a:r>
            <a:endParaRPr kumimoji="1" lang="ja-JP" altLang="en-US" dirty="0">
              <a:solidFill>
                <a:srgbClr val="0070C0"/>
              </a:solidFill>
            </a:endParaRPr>
          </a:p>
        </p:txBody>
      </p:sp>
      <p:sp>
        <p:nvSpPr>
          <p:cNvPr id="3" name="コンテンツ プレースホルダー 2"/>
          <p:cNvSpPr>
            <a:spLocks noGrp="1"/>
          </p:cNvSpPr>
          <p:nvPr>
            <p:ph idx="1"/>
          </p:nvPr>
        </p:nvSpPr>
        <p:spPr>
          <a:xfrm>
            <a:off x="838200" y="1056068"/>
            <a:ext cx="10515600" cy="5460642"/>
          </a:xfrm>
        </p:spPr>
        <p:txBody>
          <a:bodyPr>
            <a:normAutofit fontScale="92500" lnSpcReduction="10000"/>
          </a:bodyPr>
          <a:lstStyle/>
          <a:p>
            <a:r>
              <a:rPr kumimoji="1" lang="ja-JP" altLang="en-US" sz="4200" dirty="0" smtClean="0">
                <a:solidFill>
                  <a:srgbClr val="FF0000"/>
                </a:solidFill>
              </a:rPr>
              <a:t>開会</a:t>
            </a:r>
            <a:endParaRPr kumimoji="1" lang="en-US" altLang="ja-JP" sz="4200" dirty="0" smtClean="0">
              <a:solidFill>
                <a:srgbClr val="FF0000"/>
              </a:solidFill>
            </a:endParaRPr>
          </a:p>
          <a:p>
            <a:pPr marL="0" indent="0">
              <a:buNone/>
            </a:pPr>
            <a:r>
              <a:rPr lang="ja-JP" altLang="en-US" dirty="0"/>
              <a:t>　</a:t>
            </a:r>
            <a:r>
              <a:rPr lang="ja-JP" altLang="en-US" sz="3900" dirty="0" smtClean="0"/>
              <a:t>２月２５日（木）</a:t>
            </a:r>
            <a:endParaRPr lang="en-US" altLang="ja-JP" sz="3900" dirty="0" smtClean="0"/>
          </a:p>
          <a:p>
            <a:pPr marL="0" indent="0">
              <a:buNone/>
            </a:pPr>
            <a:r>
              <a:rPr kumimoji="1" lang="ja-JP" altLang="en-US" sz="4200" dirty="0" smtClean="0">
                <a:solidFill>
                  <a:srgbClr val="FF0000"/>
                </a:solidFill>
              </a:rPr>
              <a:t>・一般質問</a:t>
            </a:r>
            <a:endParaRPr kumimoji="1" lang="en-US" altLang="ja-JP" sz="4200" dirty="0" smtClean="0">
              <a:solidFill>
                <a:srgbClr val="FF0000"/>
              </a:solidFill>
            </a:endParaRPr>
          </a:p>
          <a:p>
            <a:pPr marL="0" indent="0">
              <a:buNone/>
            </a:pPr>
            <a:r>
              <a:rPr lang="ja-JP" altLang="en-US" dirty="0"/>
              <a:t>　</a:t>
            </a:r>
            <a:r>
              <a:rPr lang="ja-JP" altLang="en-US" sz="3900" dirty="0" smtClean="0"/>
              <a:t>３月９日（水）、１０日（木）</a:t>
            </a:r>
            <a:endParaRPr lang="en-US" altLang="ja-JP" sz="3900" dirty="0" smtClean="0"/>
          </a:p>
          <a:p>
            <a:pPr marL="0" indent="0">
              <a:buNone/>
            </a:pPr>
            <a:r>
              <a:rPr lang="ja-JP" altLang="en-US" sz="4200" dirty="0" smtClean="0">
                <a:solidFill>
                  <a:srgbClr val="FF0000"/>
                </a:solidFill>
              </a:rPr>
              <a:t>・常任委員会</a:t>
            </a:r>
            <a:endParaRPr lang="en-US" altLang="ja-JP" sz="4200" dirty="0" smtClean="0">
              <a:solidFill>
                <a:srgbClr val="FF0000"/>
              </a:solidFill>
            </a:endParaRPr>
          </a:p>
          <a:p>
            <a:pPr marL="0" indent="0">
              <a:buNone/>
            </a:pPr>
            <a:r>
              <a:rPr lang="ja-JP" altLang="en-US" sz="3200" dirty="0">
                <a:solidFill>
                  <a:srgbClr val="FF0000"/>
                </a:solidFill>
              </a:rPr>
              <a:t>　</a:t>
            </a:r>
            <a:r>
              <a:rPr lang="ja-JP" altLang="en-US" sz="3900" dirty="0" smtClean="0"/>
              <a:t>民生消防：１４日（月）、経済教育：１５日（火）</a:t>
            </a:r>
            <a:endParaRPr lang="en-US" altLang="ja-JP" sz="3900" dirty="0" smtClean="0"/>
          </a:p>
          <a:p>
            <a:pPr marL="0" indent="0">
              <a:buNone/>
            </a:pPr>
            <a:r>
              <a:rPr lang="ja-JP" altLang="en-US" sz="3900" dirty="0"/>
              <a:t>　</a:t>
            </a:r>
            <a:r>
              <a:rPr lang="ja-JP" altLang="en-US" sz="3900" dirty="0" smtClean="0"/>
              <a:t>建設水道：１６日（水）、総務：１７日（木）</a:t>
            </a:r>
            <a:endParaRPr lang="en-US" altLang="ja-JP" sz="3900" dirty="0" smtClean="0"/>
          </a:p>
          <a:p>
            <a:pPr marL="0" indent="0">
              <a:buNone/>
            </a:pPr>
            <a:r>
              <a:rPr kumimoji="1" lang="ja-JP" altLang="en-US" sz="4200" dirty="0" smtClean="0">
                <a:solidFill>
                  <a:srgbClr val="FF0000"/>
                </a:solidFill>
              </a:rPr>
              <a:t>・閉会</a:t>
            </a:r>
            <a:endParaRPr kumimoji="1" lang="en-US" altLang="ja-JP" sz="4200" dirty="0" smtClean="0">
              <a:solidFill>
                <a:srgbClr val="FF0000"/>
              </a:solidFill>
            </a:endParaRPr>
          </a:p>
          <a:p>
            <a:pPr marL="0" indent="0">
              <a:buNone/>
            </a:pPr>
            <a:r>
              <a:rPr lang="ja-JP" altLang="en-US" sz="3900" dirty="0"/>
              <a:t>　</a:t>
            </a:r>
            <a:r>
              <a:rPr lang="ja-JP" altLang="en-US" sz="3900" dirty="0" smtClean="0"/>
              <a:t>３月２３日（水）</a:t>
            </a:r>
            <a:endParaRPr kumimoji="1" lang="ja-JP" altLang="en-US" sz="3900" dirty="0"/>
          </a:p>
        </p:txBody>
      </p:sp>
    </p:spTree>
    <p:extLst>
      <p:ext uri="{BB962C8B-B14F-4D97-AF65-F5344CB8AC3E}">
        <p14:creationId xmlns:p14="http://schemas.microsoft.com/office/powerpoint/2010/main" val="3928198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3840" y="518425"/>
            <a:ext cx="2831864" cy="897005"/>
          </a:xfrm>
        </p:spPr>
        <p:txBody>
          <a:bodyPr/>
          <a:lstStyle/>
          <a:p>
            <a:r>
              <a:rPr kumimoji="1" lang="ja-JP" altLang="en-US" dirty="0" smtClean="0">
                <a:solidFill>
                  <a:srgbClr val="FF0000"/>
                </a:solidFill>
              </a:rPr>
              <a:t>意見交換</a:t>
            </a:r>
            <a:endParaRPr kumimoji="1" lang="ja-JP" altLang="en-US" dirty="0">
              <a:solidFill>
                <a:srgbClr val="FF0000"/>
              </a:solidFill>
            </a:endParaRPr>
          </a:p>
        </p:txBody>
      </p:sp>
      <p:sp>
        <p:nvSpPr>
          <p:cNvPr id="3" name="コンテンツ プレースホルダー 2"/>
          <p:cNvSpPr>
            <a:spLocks noGrp="1"/>
          </p:cNvSpPr>
          <p:nvPr>
            <p:ph idx="1"/>
          </p:nvPr>
        </p:nvSpPr>
        <p:spPr>
          <a:xfrm>
            <a:off x="1456385" y="2740025"/>
            <a:ext cx="8006471" cy="775907"/>
          </a:xfrm>
        </p:spPr>
        <p:txBody>
          <a:bodyPr>
            <a:noAutofit/>
          </a:bodyPr>
          <a:lstStyle/>
          <a:p>
            <a:r>
              <a:rPr kumimoji="1" lang="ja-JP" altLang="en-US" sz="4000" dirty="0" smtClean="0"/>
              <a:t>疑問やお困りのことがあればどうぞ</a:t>
            </a:r>
            <a:endParaRPr kumimoji="1" lang="ja-JP" altLang="en-US" sz="4000" dirty="0"/>
          </a:p>
        </p:txBody>
      </p:sp>
    </p:spTree>
    <p:extLst>
      <p:ext uri="{BB962C8B-B14F-4D97-AF65-F5344CB8AC3E}">
        <p14:creationId xmlns:p14="http://schemas.microsoft.com/office/powerpoint/2010/main" val="3413122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48323" y="0"/>
            <a:ext cx="4649457" cy="844196"/>
          </a:xfrm>
        </p:spPr>
        <p:txBody>
          <a:bodyPr>
            <a:normAutofit fontScale="90000"/>
          </a:bodyPr>
          <a:lstStyle/>
          <a:p>
            <a:r>
              <a:rPr kumimoji="1" lang="ja-JP" altLang="en-US" dirty="0" smtClean="0">
                <a:solidFill>
                  <a:srgbClr val="FF0000"/>
                </a:solidFill>
              </a:rPr>
              <a:t>一般会計補正予算</a:t>
            </a:r>
            <a:endParaRPr kumimoji="1" lang="ja-JP" altLang="en-US" dirty="0">
              <a:solidFill>
                <a:srgbClr val="FF0000"/>
              </a:solidFill>
            </a:endParaRPr>
          </a:p>
        </p:txBody>
      </p:sp>
      <p:sp>
        <p:nvSpPr>
          <p:cNvPr id="4" name="テキスト ボックス 3"/>
          <p:cNvSpPr txBox="1"/>
          <p:nvPr/>
        </p:nvSpPr>
        <p:spPr>
          <a:xfrm>
            <a:off x="515153" y="2305318"/>
            <a:ext cx="11243257" cy="3970318"/>
          </a:xfrm>
          <a:prstGeom prst="rect">
            <a:avLst/>
          </a:prstGeom>
          <a:noFill/>
        </p:spPr>
        <p:txBody>
          <a:bodyPr wrap="square" rtlCol="0">
            <a:spAutoFit/>
          </a:bodyPr>
          <a:lstStyle/>
          <a:p>
            <a:r>
              <a:rPr kumimoji="1" lang="ja-JP" altLang="en-US" sz="3600" dirty="0" smtClean="0"/>
              <a:t>・小中学校校舎老朽化に伴う校舎外壁改修費用</a:t>
            </a:r>
            <a:endParaRPr kumimoji="1" lang="en-US" altLang="ja-JP" sz="3600" dirty="0" smtClean="0"/>
          </a:p>
          <a:p>
            <a:r>
              <a:rPr kumimoji="1" lang="ja-JP" altLang="en-US" sz="3600" dirty="0" smtClean="0"/>
              <a:t>（尾崎小ほか６</a:t>
            </a:r>
            <a:r>
              <a:rPr lang="ja-JP" altLang="en-US" sz="3600" dirty="0" smtClean="0"/>
              <a:t>校</a:t>
            </a:r>
            <a:r>
              <a:rPr kumimoji="1" lang="ja-JP" altLang="en-US" sz="3600" dirty="0" smtClean="0"/>
              <a:t>の小学校、桜丘中ほか３校の中学校）</a:t>
            </a:r>
            <a:endParaRPr kumimoji="1" lang="en-US" altLang="ja-JP" sz="3600" dirty="0" smtClean="0"/>
          </a:p>
          <a:p>
            <a:r>
              <a:rPr lang="ja-JP" altLang="en-US" sz="3600" dirty="0" smtClean="0"/>
              <a:t>・学童保育室不足に伴う仮設校舎の整備費用</a:t>
            </a:r>
            <a:endParaRPr lang="en-US" altLang="ja-JP" sz="3600" dirty="0" smtClean="0"/>
          </a:p>
          <a:p>
            <a:r>
              <a:rPr lang="ja-JP" altLang="en-US" sz="3600" dirty="0" smtClean="0"/>
              <a:t>（鵜沼第１小、綾南小）</a:t>
            </a:r>
            <a:endParaRPr kumimoji="1" lang="en-US" altLang="ja-JP" sz="3600" dirty="0" smtClean="0"/>
          </a:p>
          <a:p>
            <a:r>
              <a:rPr lang="ja-JP" altLang="en-US" sz="3600" dirty="0" smtClean="0"/>
              <a:t>・選挙権年齢１８歳に伴うシステム改修費用</a:t>
            </a:r>
            <a:endParaRPr lang="en-US" altLang="ja-JP" sz="3600" dirty="0" smtClean="0"/>
          </a:p>
          <a:p>
            <a:r>
              <a:rPr kumimoji="1" lang="ja-JP" altLang="en-US" sz="3600" dirty="0" smtClean="0"/>
              <a:t>・障害児通所支援の利用者数、利用回数増加に伴う費用</a:t>
            </a:r>
            <a:endParaRPr kumimoji="1" lang="en-US" altLang="ja-JP" sz="3600" dirty="0" smtClean="0"/>
          </a:p>
          <a:p>
            <a:r>
              <a:rPr lang="ja-JP" altLang="en-US" sz="3600" dirty="0" smtClean="0"/>
              <a:t>・ふるさと納税者増加に伴う記念品代費用</a:t>
            </a:r>
            <a:endParaRPr kumimoji="1" lang="en-US" altLang="ja-JP" sz="3600" dirty="0" smtClean="0"/>
          </a:p>
        </p:txBody>
      </p:sp>
      <p:sp>
        <p:nvSpPr>
          <p:cNvPr id="5" name="テキスト ボックス 4"/>
          <p:cNvSpPr txBox="1"/>
          <p:nvPr/>
        </p:nvSpPr>
        <p:spPr>
          <a:xfrm>
            <a:off x="940158" y="1133341"/>
            <a:ext cx="9028090" cy="707886"/>
          </a:xfrm>
          <a:prstGeom prst="rect">
            <a:avLst/>
          </a:prstGeom>
          <a:noFill/>
        </p:spPr>
        <p:txBody>
          <a:bodyPr wrap="square" rtlCol="0">
            <a:spAutoFit/>
          </a:bodyPr>
          <a:lstStyle/>
          <a:p>
            <a:r>
              <a:rPr kumimoji="1" lang="ja-JP" altLang="en-US" sz="4000" dirty="0" smtClean="0"/>
              <a:t>約３億６</a:t>
            </a:r>
            <a:r>
              <a:rPr kumimoji="1" lang="en-US" altLang="ja-JP" sz="4000" dirty="0" smtClean="0"/>
              <a:t>,</a:t>
            </a:r>
            <a:r>
              <a:rPr kumimoji="1" lang="ja-JP" altLang="en-US" sz="4000" dirty="0" smtClean="0"/>
              <a:t>０００万円追加し、約４７０億円に</a:t>
            </a:r>
            <a:endParaRPr kumimoji="1" lang="ja-JP" altLang="en-US" sz="4000" dirty="0"/>
          </a:p>
        </p:txBody>
      </p:sp>
    </p:spTree>
    <p:extLst>
      <p:ext uri="{BB962C8B-B14F-4D97-AF65-F5344CB8AC3E}">
        <p14:creationId xmlns:p14="http://schemas.microsoft.com/office/powerpoint/2010/main" val="9561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71638" y="133862"/>
            <a:ext cx="2520175" cy="783451"/>
          </a:xfrm>
        </p:spPr>
        <p:txBody>
          <a:bodyPr>
            <a:noAutofit/>
          </a:bodyPr>
          <a:lstStyle/>
          <a:p>
            <a:r>
              <a:rPr kumimoji="1" lang="ja-JP" altLang="en-US" dirty="0" smtClean="0">
                <a:solidFill>
                  <a:srgbClr val="FF0000"/>
                </a:solidFill>
              </a:rPr>
              <a:t>条例改正</a:t>
            </a:r>
            <a:endParaRPr kumimoji="1" lang="ja-JP" altLang="en-US" dirty="0">
              <a:solidFill>
                <a:srgbClr val="FF0000"/>
              </a:solidFill>
            </a:endParaRPr>
          </a:p>
        </p:txBody>
      </p:sp>
      <p:sp>
        <p:nvSpPr>
          <p:cNvPr id="6" name="テキスト ボックス 5"/>
          <p:cNvSpPr txBox="1"/>
          <p:nvPr/>
        </p:nvSpPr>
        <p:spPr>
          <a:xfrm>
            <a:off x="1056068" y="1403797"/>
            <a:ext cx="10238704" cy="1754326"/>
          </a:xfrm>
          <a:prstGeom prst="rect">
            <a:avLst/>
          </a:prstGeom>
          <a:noFill/>
        </p:spPr>
        <p:txBody>
          <a:bodyPr wrap="square" rtlCol="0">
            <a:spAutoFit/>
          </a:bodyPr>
          <a:lstStyle/>
          <a:p>
            <a:r>
              <a:rPr kumimoji="1" lang="ja-JP" altLang="en-US" sz="3600" dirty="0" smtClean="0"/>
              <a:t>平成２８年１月からスタートするマイナンバー制度導入に伴い、市役所内で個人番号を取り扱う範囲を決めるための条例が制定</a:t>
            </a:r>
            <a:endParaRPr kumimoji="1" lang="ja-JP" altLang="en-US" sz="3600" dirty="0"/>
          </a:p>
        </p:txBody>
      </p:sp>
      <p:sp>
        <p:nvSpPr>
          <p:cNvPr id="7" name="テキスト ボックス 6"/>
          <p:cNvSpPr txBox="1"/>
          <p:nvPr/>
        </p:nvSpPr>
        <p:spPr>
          <a:xfrm>
            <a:off x="1056068" y="4005330"/>
            <a:ext cx="9723549" cy="1200329"/>
          </a:xfrm>
          <a:prstGeom prst="rect">
            <a:avLst/>
          </a:prstGeom>
          <a:noFill/>
        </p:spPr>
        <p:txBody>
          <a:bodyPr wrap="square" rtlCol="0">
            <a:spAutoFit/>
          </a:bodyPr>
          <a:lstStyle/>
          <a:p>
            <a:r>
              <a:rPr kumimoji="1" lang="ja-JP" altLang="en-US" sz="3600" dirty="0" smtClean="0"/>
              <a:t>高齢者生きがいセンター稲田園・川島園における介護予防事業廃止のための条例改正</a:t>
            </a:r>
            <a:endParaRPr kumimoji="1" lang="ja-JP" altLang="en-US" sz="3600" dirty="0"/>
          </a:p>
        </p:txBody>
      </p:sp>
    </p:spTree>
    <p:extLst>
      <p:ext uri="{BB962C8B-B14F-4D97-AF65-F5344CB8AC3E}">
        <p14:creationId xmlns:p14="http://schemas.microsoft.com/office/powerpoint/2010/main" val="146431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18208" y="283336"/>
            <a:ext cx="2859110" cy="769441"/>
          </a:xfrm>
          <a:prstGeom prst="rect">
            <a:avLst/>
          </a:prstGeom>
          <a:noFill/>
        </p:spPr>
        <p:txBody>
          <a:bodyPr wrap="square" rtlCol="0">
            <a:spAutoFit/>
          </a:bodyPr>
          <a:lstStyle/>
          <a:p>
            <a:r>
              <a:rPr kumimoji="1" lang="ja-JP" altLang="en-US" sz="4400" dirty="0" smtClean="0">
                <a:solidFill>
                  <a:srgbClr val="FF0000"/>
                </a:solidFill>
              </a:rPr>
              <a:t>条例改正</a:t>
            </a:r>
            <a:endParaRPr kumimoji="1" lang="ja-JP" altLang="en-US" sz="4400" dirty="0">
              <a:solidFill>
                <a:srgbClr val="FF0000"/>
              </a:solidFill>
            </a:endParaRPr>
          </a:p>
        </p:txBody>
      </p:sp>
      <p:sp>
        <p:nvSpPr>
          <p:cNvPr id="5" name="テキスト ボックス 4"/>
          <p:cNvSpPr txBox="1"/>
          <p:nvPr/>
        </p:nvSpPr>
        <p:spPr>
          <a:xfrm>
            <a:off x="1326524" y="1700011"/>
            <a:ext cx="9182635" cy="1200329"/>
          </a:xfrm>
          <a:prstGeom prst="rect">
            <a:avLst/>
          </a:prstGeom>
          <a:noFill/>
        </p:spPr>
        <p:txBody>
          <a:bodyPr wrap="square" rtlCol="0">
            <a:spAutoFit/>
          </a:bodyPr>
          <a:lstStyle/>
          <a:p>
            <a:r>
              <a:rPr kumimoji="1" lang="ja-JP" altLang="en-US" sz="3600" dirty="0" smtClean="0"/>
              <a:t>学童保育の対象者を</a:t>
            </a:r>
            <a:r>
              <a:rPr kumimoji="1" lang="ja-JP" altLang="en-US" sz="3600" dirty="0" smtClean="0">
                <a:solidFill>
                  <a:srgbClr val="FF0000"/>
                </a:solidFill>
              </a:rPr>
              <a:t>小学６年生まで拡大</a:t>
            </a:r>
            <a:r>
              <a:rPr kumimoji="1" lang="ja-JP" altLang="en-US" sz="3600" dirty="0" smtClean="0"/>
              <a:t>するための条例改正</a:t>
            </a:r>
            <a:endParaRPr kumimoji="1" lang="ja-JP" altLang="en-US" sz="3600" dirty="0"/>
          </a:p>
        </p:txBody>
      </p:sp>
      <p:sp>
        <p:nvSpPr>
          <p:cNvPr id="6" name="テキスト ボックス 5"/>
          <p:cNvSpPr txBox="1"/>
          <p:nvPr/>
        </p:nvSpPr>
        <p:spPr>
          <a:xfrm>
            <a:off x="1416676" y="4005330"/>
            <a:ext cx="8242479" cy="646331"/>
          </a:xfrm>
          <a:prstGeom prst="rect">
            <a:avLst/>
          </a:prstGeom>
          <a:noFill/>
        </p:spPr>
        <p:txBody>
          <a:bodyPr wrap="square" rtlCol="0">
            <a:spAutoFit/>
          </a:bodyPr>
          <a:lstStyle/>
          <a:p>
            <a:r>
              <a:rPr kumimoji="1" lang="ja-JP" altLang="en-US" sz="3600" dirty="0" smtClean="0"/>
              <a:t>霊柩車を廃止するための条例改正</a:t>
            </a:r>
            <a:endParaRPr kumimoji="1" lang="ja-JP" altLang="en-US" sz="3600" dirty="0"/>
          </a:p>
        </p:txBody>
      </p:sp>
    </p:spTree>
    <p:extLst>
      <p:ext uri="{BB962C8B-B14F-4D97-AF65-F5344CB8AC3E}">
        <p14:creationId xmlns:p14="http://schemas.microsoft.com/office/powerpoint/2010/main" val="34155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68203" y="207707"/>
            <a:ext cx="5731098" cy="769441"/>
          </a:xfrm>
          <a:prstGeom prst="rect">
            <a:avLst/>
          </a:prstGeom>
          <a:noFill/>
        </p:spPr>
        <p:txBody>
          <a:bodyPr wrap="square" rtlCol="0">
            <a:spAutoFit/>
          </a:bodyPr>
          <a:lstStyle/>
          <a:p>
            <a:r>
              <a:rPr kumimoji="1" lang="ja-JP" altLang="en-US" sz="4400" dirty="0" smtClean="0">
                <a:solidFill>
                  <a:srgbClr val="FF0000"/>
                </a:solidFill>
              </a:rPr>
              <a:t>工事請負契約の締結</a:t>
            </a:r>
            <a:endParaRPr kumimoji="1" lang="ja-JP" altLang="en-US" sz="4400" dirty="0">
              <a:solidFill>
                <a:srgbClr val="FF0000"/>
              </a:solidFill>
            </a:endParaRPr>
          </a:p>
        </p:txBody>
      </p:sp>
      <p:sp>
        <p:nvSpPr>
          <p:cNvPr id="4" name="テキスト ボックス 3"/>
          <p:cNvSpPr txBox="1"/>
          <p:nvPr/>
        </p:nvSpPr>
        <p:spPr>
          <a:xfrm>
            <a:off x="1197735" y="1094705"/>
            <a:ext cx="9672034" cy="1754326"/>
          </a:xfrm>
          <a:prstGeom prst="rect">
            <a:avLst/>
          </a:prstGeom>
          <a:noFill/>
        </p:spPr>
        <p:txBody>
          <a:bodyPr wrap="square" rtlCol="0">
            <a:spAutoFit/>
          </a:bodyPr>
          <a:lstStyle/>
          <a:p>
            <a:r>
              <a:rPr kumimoji="1" lang="ja-JP" altLang="en-US" sz="3600" dirty="0" smtClean="0"/>
              <a:t>・鵜沼市民サービスセンター庁舎建設工事</a:t>
            </a:r>
            <a:endParaRPr kumimoji="1" lang="en-US" altLang="ja-JP" sz="3600" dirty="0" smtClean="0"/>
          </a:p>
          <a:p>
            <a:r>
              <a:rPr lang="ja-JP" altLang="en-US" sz="3600" dirty="0" smtClean="0"/>
              <a:t>・協和・足立特定建設工事共同企業体</a:t>
            </a:r>
            <a:endParaRPr lang="en-US" altLang="ja-JP" sz="3600" dirty="0" smtClean="0"/>
          </a:p>
          <a:p>
            <a:r>
              <a:rPr kumimoji="1" lang="ja-JP" altLang="en-US" sz="3600" dirty="0" smtClean="0"/>
              <a:t>・約３億５</a:t>
            </a:r>
            <a:r>
              <a:rPr kumimoji="1" lang="en-US" altLang="ja-JP" sz="3600" dirty="0" smtClean="0"/>
              <a:t>,</a:t>
            </a:r>
            <a:r>
              <a:rPr kumimoji="1" lang="ja-JP" altLang="en-US" sz="3600" dirty="0" smtClean="0"/>
              <a:t>０００万円で落札</a:t>
            </a:r>
            <a:endParaRPr kumimoji="1" lang="ja-JP" altLang="en-US" sz="3600" dirty="0"/>
          </a:p>
        </p:txBody>
      </p:sp>
      <p:sp>
        <p:nvSpPr>
          <p:cNvPr id="5" name="テキスト ボックス 4"/>
          <p:cNvSpPr txBox="1"/>
          <p:nvPr/>
        </p:nvSpPr>
        <p:spPr>
          <a:xfrm>
            <a:off x="3168203" y="3078858"/>
            <a:ext cx="6207616" cy="769441"/>
          </a:xfrm>
          <a:prstGeom prst="rect">
            <a:avLst/>
          </a:prstGeom>
          <a:noFill/>
        </p:spPr>
        <p:txBody>
          <a:bodyPr wrap="square" rtlCol="0">
            <a:spAutoFit/>
          </a:bodyPr>
          <a:lstStyle/>
          <a:p>
            <a:r>
              <a:rPr lang="ja-JP" altLang="en-US" sz="4400" dirty="0" smtClean="0">
                <a:solidFill>
                  <a:srgbClr val="FF0000"/>
                </a:solidFill>
              </a:rPr>
              <a:t>市有財産の無償譲渡</a:t>
            </a:r>
            <a:endParaRPr kumimoji="1" lang="ja-JP" altLang="en-US" sz="4400" dirty="0">
              <a:solidFill>
                <a:srgbClr val="FF0000"/>
              </a:solidFill>
            </a:endParaRPr>
          </a:p>
        </p:txBody>
      </p:sp>
      <p:sp>
        <p:nvSpPr>
          <p:cNvPr id="6" name="テキスト ボックス 5"/>
          <p:cNvSpPr txBox="1"/>
          <p:nvPr/>
        </p:nvSpPr>
        <p:spPr>
          <a:xfrm>
            <a:off x="1197735" y="4078127"/>
            <a:ext cx="9356502" cy="2308324"/>
          </a:xfrm>
          <a:prstGeom prst="rect">
            <a:avLst/>
          </a:prstGeom>
          <a:noFill/>
        </p:spPr>
        <p:txBody>
          <a:bodyPr wrap="square" rtlCol="0">
            <a:spAutoFit/>
          </a:bodyPr>
          <a:lstStyle/>
          <a:p>
            <a:r>
              <a:rPr kumimoji="1" lang="ja-JP" altLang="en-US" sz="3600" dirty="0" smtClean="0"/>
              <a:t>・平成１８年に民営化した旧蘇原西保育所を</a:t>
            </a:r>
            <a:endParaRPr kumimoji="1" lang="en-US" altLang="ja-JP" sz="3600" dirty="0" smtClean="0"/>
          </a:p>
          <a:p>
            <a:r>
              <a:rPr lang="ja-JP" altLang="en-US" sz="3600" dirty="0" smtClean="0"/>
              <a:t>・安定的かつ良質な保育の実施を図るため</a:t>
            </a:r>
            <a:endParaRPr lang="en-US" altLang="ja-JP" sz="3600" dirty="0" smtClean="0"/>
          </a:p>
          <a:p>
            <a:r>
              <a:rPr kumimoji="1" lang="ja-JP" altLang="en-US" sz="3600" dirty="0" smtClean="0"/>
              <a:t>・同園を運営している社会福祉法人瑠璃光会に</a:t>
            </a:r>
            <a:endParaRPr kumimoji="1" lang="en-US" altLang="ja-JP" sz="3600" dirty="0" smtClean="0"/>
          </a:p>
          <a:p>
            <a:r>
              <a:rPr lang="ja-JP" altLang="en-US" sz="3600" dirty="0" smtClean="0"/>
              <a:t>・一定の条件で無償譲渡</a:t>
            </a:r>
            <a:endParaRPr kumimoji="1" lang="ja-JP" altLang="en-US" sz="3600" dirty="0"/>
          </a:p>
        </p:txBody>
      </p:sp>
    </p:spTree>
    <p:extLst>
      <p:ext uri="{BB962C8B-B14F-4D97-AF65-F5344CB8AC3E}">
        <p14:creationId xmlns:p14="http://schemas.microsoft.com/office/powerpoint/2010/main" val="39123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76541" y="425003"/>
            <a:ext cx="4005330" cy="769441"/>
          </a:xfrm>
          <a:prstGeom prst="rect">
            <a:avLst/>
          </a:prstGeom>
          <a:noFill/>
        </p:spPr>
        <p:txBody>
          <a:bodyPr wrap="square" rtlCol="0">
            <a:spAutoFit/>
          </a:bodyPr>
          <a:lstStyle/>
          <a:p>
            <a:r>
              <a:rPr kumimoji="1" lang="ja-JP" altLang="en-US" sz="4400" dirty="0" smtClean="0">
                <a:solidFill>
                  <a:srgbClr val="FF0000"/>
                </a:solidFill>
              </a:rPr>
              <a:t>請願の不採択</a:t>
            </a:r>
            <a:endParaRPr kumimoji="1" lang="ja-JP" altLang="en-US" sz="4400" dirty="0">
              <a:solidFill>
                <a:srgbClr val="FF0000"/>
              </a:solidFill>
            </a:endParaRPr>
          </a:p>
        </p:txBody>
      </p:sp>
      <p:sp>
        <p:nvSpPr>
          <p:cNvPr id="4" name="テキスト ボックス 3"/>
          <p:cNvSpPr txBox="1"/>
          <p:nvPr/>
        </p:nvSpPr>
        <p:spPr>
          <a:xfrm>
            <a:off x="695458" y="2292440"/>
            <a:ext cx="10869769" cy="2308324"/>
          </a:xfrm>
          <a:prstGeom prst="rect">
            <a:avLst/>
          </a:prstGeom>
          <a:noFill/>
        </p:spPr>
        <p:txBody>
          <a:bodyPr wrap="square" rtlCol="0">
            <a:spAutoFit/>
          </a:bodyPr>
          <a:lstStyle/>
          <a:p>
            <a:r>
              <a:rPr kumimoji="1" lang="ja-JP" altLang="en-US" sz="3600" dirty="0" smtClean="0"/>
              <a:t>・安全保障関連２法の廃止を求める意見書採択の請願</a:t>
            </a:r>
            <a:endParaRPr kumimoji="1" lang="en-US" altLang="ja-JP" sz="3600" dirty="0" smtClean="0"/>
          </a:p>
          <a:p>
            <a:r>
              <a:rPr lang="ja-JP" altLang="en-US" sz="3600" dirty="0" smtClean="0"/>
              <a:t>・</a:t>
            </a:r>
            <a:r>
              <a:rPr lang="ja-JP" altLang="en-US" sz="3600" dirty="0" smtClean="0">
                <a:solidFill>
                  <a:srgbClr val="0070C0"/>
                </a:solidFill>
              </a:rPr>
              <a:t>安全保障の視点がなく、一方的に偏った見方で、考え方や対案を示さない無責任な内容</a:t>
            </a:r>
            <a:endParaRPr lang="en-US" altLang="ja-JP" sz="3600" dirty="0" smtClean="0">
              <a:solidFill>
                <a:srgbClr val="0070C0"/>
              </a:solidFill>
            </a:endParaRPr>
          </a:p>
          <a:p>
            <a:r>
              <a:rPr kumimoji="1" lang="ja-JP" altLang="en-US" sz="3600" dirty="0" smtClean="0"/>
              <a:t>・</a:t>
            </a:r>
            <a:r>
              <a:rPr kumimoji="1" lang="ja-JP" altLang="en-US" sz="3600" dirty="0" smtClean="0">
                <a:solidFill>
                  <a:srgbClr val="FF0000"/>
                </a:solidFill>
              </a:rPr>
              <a:t>不採択</a:t>
            </a:r>
            <a:endParaRPr kumimoji="1" lang="ja-JP" altLang="en-US" sz="3600" dirty="0">
              <a:solidFill>
                <a:srgbClr val="FF0000"/>
              </a:solidFill>
            </a:endParaRPr>
          </a:p>
        </p:txBody>
      </p:sp>
    </p:spTree>
    <p:extLst>
      <p:ext uri="{BB962C8B-B14F-4D97-AF65-F5344CB8AC3E}">
        <p14:creationId xmlns:p14="http://schemas.microsoft.com/office/powerpoint/2010/main" val="56870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40924" y="450761"/>
            <a:ext cx="6774287" cy="769441"/>
          </a:xfrm>
          <a:prstGeom prst="rect">
            <a:avLst/>
          </a:prstGeom>
          <a:noFill/>
        </p:spPr>
        <p:txBody>
          <a:bodyPr wrap="square" rtlCol="0">
            <a:spAutoFit/>
          </a:bodyPr>
          <a:lstStyle/>
          <a:p>
            <a:r>
              <a:rPr kumimoji="1" lang="ja-JP" altLang="en-US" sz="4400" dirty="0" smtClean="0">
                <a:solidFill>
                  <a:srgbClr val="FF0000"/>
                </a:solidFill>
              </a:rPr>
              <a:t>安全保障関連２法に関して</a:t>
            </a:r>
            <a:endParaRPr kumimoji="1" lang="ja-JP" altLang="en-US" sz="4400" dirty="0">
              <a:solidFill>
                <a:srgbClr val="FF0000"/>
              </a:solidFill>
            </a:endParaRPr>
          </a:p>
        </p:txBody>
      </p:sp>
      <p:sp>
        <p:nvSpPr>
          <p:cNvPr id="3" name="テキスト ボックス 2"/>
          <p:cNvSpPr txBox="1"/>
          <p:nvPr/>
        </p:nvSpPr>
        <p:spPr>
          <a:xfrm>
            <a:off x="1783725" y="1713721"/>
            <a:ext cx="3245476" cy="646331"/>
          </a:xfrm>
          <a:prstGeom prst="rect">
            <a:avLst/>
          </a:prstGeom>
          <a:noFill/>
        </p:spPr>
        <p:txBody>
          <a:bodyPr wrap="square" rtlCol="0">
            <a:spAutoFit/>
          </a:bodyPr>
          <a:lstStyle/>
          <a:p>
            <a:r>
              <a:rPr kumimoji="1" lang="ja-JP" altLang="en-US" sz="3600" dirty="0" smtClean="0">
                <a:solidFill>
                  <a:srgbClr val="0070C0"/>
                </a:solidFill>
              </a:rPr>
              <a:t>本当に違憲か</a:t>
            </a:r>
            <a:endParaRPr kumimoji="1" lang="ja-JP" altLang="en-US" sz="3600" dirty="0">
              <a:solidFill>
                <a:srgbClr val="0070C0"/>
              </a:solidFill>
            </a:endParaRPr>
          </a:p>
        </p:txBody>
      </p:sp>
      <p:sp>
        <p:nvSpPr>
          <p:cNvPr id="4" name="テキスト ボックス 3"/>
          <p:cNvSpPr txBox="1"/>
          <p:nvPr/>
        </p:nvSpPr>
        <p:spPr>
          <a:xfrm>
            <a:off x="1783725" y="2897130"/>
            <a:ext cx="6516710" cy="646331"/>
          </a:xfrm>
          <a:prstGeom prst="rect">
            <a:avLst/>
          </a:prstGeom>
          <a:noFill/>
        </p:spPr>
        <p:txBody>
          <a:bodyPr wrap="square" rtlCol="0">
            <a:spAutoFit/>
          </a:bodyPr>
          <a:lstStyle/>
          <a:p>
            <a:r>
              <a:rPr kumimoji="1" lang="ja-JP" altLang="en-US" sz="3600" dirty="0" smtClean="0">
                <a:solidFill>
                  <a:srgbClr val="0070C0"/>
                </a:solidFill>
              </a:rPr>
              <a:t>日本を取り巻く安全保障環境は</a:t>
            </a:r>
            <a:endParaRPr kumimoji="1" lang="ja-JP" altLang="en-US" sz="3600" dirty="0">
              <a:solidFill>
                <a:srgbClr val="0070C0"/>
              </a:solidFill>
            </a:endParaRPr>
          </a:p>
        </p:txBody>
      </p:sp>
      <p:sp>
        <p:nvSpPr>
          <p:cNvPr id="5" name="テキスト ボックス 4"/>
          <p:cNvSpPr txBox="1"/>
          <p:nvPr/>
        </p:nvSpPr>
        <p:spPr>
          <a:xfrm>
            <a:off x="1783725" y="4080539"/>
            <a:ext cx="3090928" cy="646331"/>
          </a:xfrm>
          <a:prstGeom prst="rect">
            <a:avLst/>
          </a:prstGeom>
          <a:noFill/>
        </p:spPr>
        <p:txBody>
          <a:bodyPr wrap="square" rtlCol="0">
            <a:spAutoFit/>
          </a:bodyPr>
          <a:lstStyle/>
          <a:p>
            <a:r>
              <a:rPr lang="ja-JP" altLang="en-US" sz="3600" dirty="0" smtClean="0">
                <a:solidFill>
                  <a:srgbClr val="0070C0"/>
                </a:solidFill>
              </a:rPr>
              <a:t>戦争法案か</a:t>
            </a:r>
            <a:endParaRPr kumimoji="1" lang="ja-JP" altLang="en-US" sz="3600" dirty="0">
              <a:solidFill>
                <a:srgbClr val="0070C0"/>
              </a:solidFill>
            </a:endParaRPr>
          </a:p>
        </p:txBody>
      </p:sp>
      <p:sp>
        <p:nvSpPr>
          <p:cNvPr id="6" name="テキスト ボックス 5"/>
          <p:cNvSpPr txBox="1"/>
          <p:nvPr/>
        </p:nvSpPr>
        <p:spPr>
          <a:xfrm>
            <a:off x="1783725" y="5263948"/>
            <a:ext cx="7547018" cy="646331"/>
          </a:xfrm>
          <a:prstGeom prst="rect">
            <a:avLst/>
          </a:prstGeom>
          <a:noFill/>
        </p:spPr>
        <p:txBody>
          <a:bodyPr wrap="square" rtlCol="0">
            <a:spAutoFit/>
          </a:bodyPr>
          <a:lstStyle/>
          <a:p>
            <a:r>
              <a:rPr lang="ja-JP" altLang="en-US" sz="3600" dirty="0" smtClean="0">
                <a:solidFill>
                  <a:srgbClr val="0070C0"/>
                </a:solidFill>
              </a:rPr>
              <a:t>日米安保の充実による抑止力の強化</a:t>
            </a:r>
            <a:endParaRPr kumimoji="1" lang="ja-JP" altLang="en-US" sz="3600" dirty="0">
              <a:solidFill>
                <a:srgbClr val="0070C0"/>
              </a:solidFill>
            </a:endParaRPr>
          </a:p>
        </p:txBody>
      </p:sp>
    </p:spTree>
    <p:extLst>
      <p:ext uri="{BB962C8B-B14F-4D97-AF65-F5344CB8AC3E}">
        <p14:creationId xmlns:p14="http://schemas.microsoft.com/office/powerpoint/2010/main" val="167405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42837" y="167267"/>
            <a:ext cx="5274527" cy="769441"/>
          </a:xfrm>
          <a:prstGeom prst="rect">
            <a:avLst/>
          </a:prstGeom>
          <a:noFill/>
        </p:spPr>
        <p:txBody>
          <a:bodyPr wrap="square" rtlCol="0">
            <a:spAutoFit/>
          </a:bodyPr>
          <a:lstStyle/>
          <a:p>
            <a:r>
              <a:rPr kumimoji="1" lang="ja-JP" altLang="en-US" sz="4400" dirty="0" smtClean="0">
                <a:solidFill>
                  <a:srgbClr val="FF0000"/>
                </a:solidFill>
              </a:rPr>
              <a:t>スパークの一般質問</a:t>
            </a:r>
            <a:endParaRPr kumimoji="1" lang="ja-JP" altLang="en-US" sz="4400" dirty="0">
              <a:solidFill>
                <a:srgbClr val="FF0000"/>
              </a:solidFill>
            </a:endParaRPr>
          </a:p>
        </p:txBody>
      </p:sp>
      <p:sp>
        <p:nvSpPr>
          <p:cNvPr id="2" name="テキスト ボックス 1"/>
          <p:cNvSpPr txBox="1"/>
          <p:nvPr/>
        </p:nvSpPr>
        <p:spPr>
          <a:xfrm>
            <a:off x="1023603" y="1104549"/>
            <a:ext cx="8326459" cy="646331"/>
          </a:xfrm>
          <a:prstGeom prst="rect">
            <a:avLst/>
          </a:prstGeom>
          <a:noFill/>
        </p:spPr>
        <p:txBody>
          <a:bodyPr wrap="square" rtlCol="0">
            <a:spAutoFit/>
          </a:bodyPr>
          <a:lstStyle/>
          <a:p>
            <a:r>
              <a:rPr lang="ja-JP" altLang="en-US" sz="3600" dirty="0" smtClean="0">
                <a:solidFill>
                  <a:srgbClr val="0070C0"/>
                </a:solidFill>
              </a:rPr>
              <a:t>訪問型の家庭教育支援チームの設置</a:t>
            </a:r>
            <a:endParaRPr kumimoji="1" lang="en-US" altLang="ja-JP" sz="3600" dirty="0" smtClean="0">
              <a:solidFill>
                <a:srgbClr val="0070C0"/>
              </a:solidFill>
            </a:endParaRPr>
          </a:p>
        </p:txBody>
      </p:sp>
      <p:sp>
        <p:nvSpPr>
          <p:cNvPr id="3" name="テキスト ボックス 2"/>
          <p:cNvSpPr txBox="1"/>
          <p:nvPr/>
        </p:nvSpPr>
        <p:spPr>
          <a:xfrm>
            <a:off x="544029" y="2283488"/>
            <a:ext cx="9955369" cy="646331"/>
          </a:xfrm>
          <a:prstGeom prst="rect">
            <a:avLst/>
          </a:prstGeom>
          <a:noFill/>
        </p:spPr>
        <p:txBody>
          <a:bodyPr wrap="square" rtlCol="0">
            <a:spAutoFit/>
          </a:bodyPr>
          <a:lstStyle/>
          <a:p>
            <a:r>
              <a:rPr kumimoji="1" lang="ja-JP" altLang="en-US" sz="3600" dirty="0" smtClean="0">
                <a:solidFill>
                  <a:srgbClr val="0070C0"/>
                </a:solidFill>
              </a:rPr>
              <a:t>問</a:t>
            </a:r>
            <a:r>
              <a:rPr lang="ja-JP" altLang="en-US" sz="3600" dirty="0" smtClean="0"/>
              <a:t>　小中学校における不登校児童・生徒の状況は</a:t>
            </a:r>
            <a:endParaRPr kumimoji="1" lang="en-US" altLang="ja-JP" sz="3600" dirty="0" smtClean="0"/>
          </a:p>
        </p:txBody>
      </p:sp>
      <p:sp>
        <p:nvSpPr>
          <p:cNvPr id="5" name="テキスト ボックス 4"/>
          <p:cNvSpPr txBox="1"/>
          <p:nvPr/>
        </p:nvSpPr>
        <p:spPr>
          <a:xfrm>
            <a:off x="263810" y="4016425"/>
            <a:ext cx="56043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1023603" y="3462428"/>
            <a:ext cx="9936318" cy="1754326"/>
          </a:xfrm>
          <a:prstGeom prst="rect">
            <a:avLst/>
          </a:prstGeom>
          <a:noFill/>
        </p:spPr>
        <p:txBody>
          <a:bodyPr wrap="square" rtlCol="0">
            <a:spAutoFit/>
          </a:bodyPr>
          <a:lstStyle/>
          <a:p>
            <a:r>
              <a:rPr kumimoji="1" lang="ja-JP" altLang="en-US" sz="3600" dirty="0" smtClean="0"/>
              <a:t>・不登校の定義：３０日以上欠席</a:t>
            </a:r>
            <a:endParaRPr kumimoji="1" lang="en-US" altLang="ja-JP" sz="3600" dirty="0" smtClean="0"/>
          </a:p>
          <a:p>
            <a:r>
              <a:rPr kumimoji="1" lang="ja-JP" altLang="en-US" sz="3600" dirty="0" smtClean="0"/>
              <a:t>・小学校：４４人（全児童数の０</a:t>
            </a:r>
            <a:r>
              <a:rPr kumimoji="1" lang="en-US" altLang="ja-JP" sz="3600" dirty="0" smtClean="0"/>
              <a:t>.</a:t>
            </a:r>
            <a:r>
              <a:rPr kumimoji="1" lang="ja-JP" altLang="en-US" sz="3600" dirty="0" smtClean="0"/>
              <a:t>５％）で</a:t>
            </a:r>
            <a:r>
              <a:rPr kumimoji="1" lang="ja-JP" altLang="en-US" sz="3600" dirty="0" smtClean="0">
                <a:solidFill>
                  <a:srgbClr val="FF0000"/>
                </a:solidFill>
              </a:rPr>
              <a:t>増加傾向</a:t>
            </a:r>
            <a:endParaRPr kumimoji="1" lang="en-US" altLang="ja-JP" sz="3600" dirty="0" smtClean="0">
              <a:solidFill>
                <a:srgbClr val="FF0000"/>
              </a:solidFill>
            </a:endParaRPr>
          </a:p>
          <a:p>
            <a:r>
              <a:rPr lang="ja-JP" altLang="en-US" sz="3600" dirty="0" smtClean="0"/>
              <a:t>・中学校：１４３人（全生徒数の３</a:t>
            </a:r>
            <a:r>
              <a:rPr lang="en-US" altLang="ja-JP" sz="3600" dirty="0" smtClean="0"/>
              <a:t>.</a:t>
            </a:r>
            <a:r>
              <a:rPr lang="ja-JP" altLang="en-US" sz="3600" dirty="0" smtClean="0"/>
              <a:t>３％）で</a:t>
            </a:r>
            <a:r>
              <a:rPr lang="ja-JP" altLang="en-US" sz="3600" dirty="0" smtClean="0">
                <a:solidFill>
                  <a:srgbClr val="FF0000"/>
                </a:solidFill>
              </a:rPr>
              <a:t>横ばい</a:t>
            </a:r>
            <a:endParaRPr kumimoji="1" lang="ja-JP" altLang="en-US" sz="3600" dirty="0">
              <a:solidFill>
                <a:srgbClr val="FF0000"/>
              </a:solidFill>
            </a:endParaRPr>
          </a:p>
        </p:txBody>
      </p:sp>
    </p:spTree>
    <p:extLst>
      <p:ext uri="{BB962C8B-B14F-4D97-AF65-F5344CB8AC3E}">
        <p14:creationId xmlns:p14="http://schemas.microsoft.com/office/powerpoint/2010/main" val="330753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9376</TotalTime>
  <Words>1133</Words>
  <Application>Microsoft Office PowerPoint</Application>
  <PresentationFormat>ワイド画面</PresentationFormat>
  <Paragraphs>140</Paragraphs>
  <Slides>21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ＭＳ Ｐゴシック</vt:lpstr>
      <vt:lpstr>Arial</vt:lpstr>
      <vt:lpstr>Calibri</vt:lpstr>
      <vt:lpstr>Calibri Light</vt:lpstr>
      <vt:lpstr>Office テーマ</vt:lpstr>
      <vt:lpstr>第１２回市政報告会</vt:lpstr>
      <vt:lpstr>PowerPoint プレゼンテーション</vt:lpstr>
      <vt:lpstr>一般会計補正予算</vt:lpstr>
      <vt:lpstr>条例改正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３月議会の予定</vt:lpstr>
      <vt:lpstr>意見交換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第3回市政報告会</dc:title>
  <dc:creator>hiromitsu</dc:creator>
  <cp:lastModifiedBy>坂澤 博光</cp:lastModifiedBy>
  <cp:revision>656</cp:revision>
  <dcterms:created xsi:type="dcterms:W3CDTF">2013-10-16T10:26:16Z</dcterms:created>
  <dcterms:modified xsi:type="dcterms:W3CDTF">2020-05-05T23:18:07Z</dcterms:modified>
</cp:coreProperties>
</file>