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54" r:id="rId4"/>
    <p:sldId id="296" r:id="rId5"/>
    <p:sldId id="334" r:id="rId6"/>
    <p:sldId id="335" r:id="rId7"/>
    <p:sldId id="332" r:id="rId8"/>
    <p:sldId id="336" r:id="rId9"/>
    <p:sldId id="333" r:id="rId10"/>
    <p:sldId id="359" r:id="rId11"/>
    <p:sldId id="366" r:id="rId12"/>
    <p:sldId id="367" r:id="rId13"/>
    <p:sldId id="369" r:id="rId14"/>
    <p:sldId id="370" r:id="rId15"/>
    <p:sldId id="368" r:id="rId16"/>
    <p:sldId id="358" r:id="rId17"/>
    <p:sldId id="361" r:id="rId18"/>
    <p:sldId id="362" r:id="rId19"/>
    <p:sldId id="363" r:id="rId20"/>
    <p:sldId id="364" r:id="rId21"/>
    <p:sldId id="365" r:id="rId22"/>
    <p:sldId id="266" r:id="rId23"/>
    <p:sldId id="323" r:id="rId24"/>
    <p:sldId id="265"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第１４回市政報告会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平成２８年７月２３日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15920" y="206061"/>
            <a:ext cx="7933386" cy="646331"/>
          </a:xfrm>
          <a:prstGeom prst="rect">
            <a:avLst/>
          </a:prstGeom>
          <a:noFill/>
        </p:spPr>
        <p:txBody>
          <a:bodyPr wrap="square" rtlCol="0">
            <a:spAutoFit/>
          </a:bodyPr>
          <a:lstStyle/>
          <a:p>
            <a:r>
              <a:rPr kumimoji="1" lang="ja-JP" altLang="en-US" sz="3600" dirty="0" smtClean="0">
                <a:solidFill>
                  <a:srgbClr val="0070C0"/>
                </a:solidFill>
              </a:rPr>
              <a:t>小中学校における自習室設置について</a:t>
            </a:r>
            <a:endParaRPr kumimoji="1" lang="ja-JP" altLang="en-US" sz="3600" dirty="0">
              <a:solidFill>
                <a:srgbClr val="0070C0"/>
              </a:solidFill>
            </a:endParaRPr>
          </a:p>
        </p:txBody>
      </p:sp>
      <p:sp>
        <p:nvSpPr>
          <p:cNvPr id="3" name="テキスト ボックス 2"/>
          <p:cNvSpPr txBox="1"/>
          <p:nvPr/>
        </p:nvSpPr>
        <p:spPr>
          <a:xfrm>
            <a:off x="1159099" y="1095897"/>
            <a:ext cx="8834906" cy="1200329"/>
          </a:xfrm>
          <a:prstGeom prst="rect">
            <a:avLst/>
          </a:prstGeom>
          <a:noFill/>
        </p:spPr>
        <p:txBody>
          <a:bodyPr wrap="square" rtlCol="0">
            <a:spAutoFit/>
          </a:bodyPr>
          <a:lstStyle/>
          <a:p>
            <a:r>
              <a:rPr kumimoji="1" lang="ja-JP" altLang="en-US" sz="3600" dirty="0" smtClean="0">
                <a:solidFill>
                  <a:srgbClr val="0070C0"/>
                </a:solidFill>
              </a:rPr>
              <a:t>問：自主自律の精神を育てるため、小中学校に自習室を設置しては</a:t>
            </a:r>
            <a:endParaRPr kumimoji="1" lang="ja-JP" altLang="en-US" sz="3600" dirty="0">
              <a:solidFill>
                <a:srgbClr val="0070C0"/>
              </a:solidFill>
            </a:endParaRPr>
          </a:p>
        </p:txBody>
      </p:sp>
      <p:sp>
        <p:nvSpPr>
          <p:cNvPr id="4" name="テキスト ボックス 3"/>
          <p:cNvSpPr txBox="1"/>
          <p:nvPr/>
        </p:nvSpPr>
        <p:spPr>
          <a:xfrm>
            <a:off x="321971" y="4043966"/>
            <a:ext cx="69546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1017431" y="2503687"/>
            <a:ext cx="10702344" cy="3970318"/>
          </a:xfrm>
          <a:prstGeom prst="rect">
            <a:avLst/>
          </a:prstGeom>
          <a:noFill/>
        </p:spPr>
        <p:txBody>
          <a:bodyPr wrap="square" rtlCol="0">
            <a:spAutoFit/>
          </a:bodyPr>
          <a:lstStyle/>
          <a:p>
            <a:r>
              <a:rPr kumimoji="1" lang="ja-JP" altLang="en-US" sz="3600" dirty="0" smtClean="0"/>
              <a:t>・自主、自律の精神を育てるため、児童生徒が自分たちで考え、進んで学習する場所を学校が提供することは理想的ではあるが、教師の目の行き届かない状況をつくることになり、児童生徒の安全面や管理責任の面から、現実的には難しいと考える</a:t>
            </a:r>
            <a:endParaRPr kumimoji="1" lang="en-US" altLang="ja-JP" sz="3600" dirty="0" smtClean="0"/>
          </a:p>
          <a:p>
            <a:r>
              <a:rPr lang="ja-JP" altLang="en-US" sz="3600" dirty="0" smtClean="0"/>
              <a:t>・各校においては、休み時間に学習できる部屋として図書室を位置付けている。</a:t>
            </a:r>
            <a:endParaRPr lang="en-US" altLang="ja-JP" sz="3600" dirty="0" smtClean="0"/>
          </a:p>
        </p:txBody>
      </p:sp>
    </p:spTree>
    <p:extLst>
      <p:ext uri="{BB962C8B-B14F-4D97-AF65-F5344CB8AC3E}">
        <p14:creationId xmlns:p14="http://schemas.microsoft.com/office/powerpoint/2010/main" val="199925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34108" y="257577"/>
            <a:ext cx="7559898" cy="769441"/>
          </a:xfrm>
          <a:prstGeom prst="rect">
            <a:avLst/>
          </a:prstGeom>
          <a:noFill/>
        </p:spPr>
        <p:txBody>
          <a:bodyPr wrap="square" rtlCol="0">
            <a:spAutoFit/>
          </a:bodyPr>
          <a:lstStyle/>
          <a:p>
            <a:r>
              <a:rPr kumimoji="1" lang="ja-JP" altLang="en-US" sz="4400" dirty="0" smtClean="0">
                <a:solidFill>
                  <a:srgbClr val="FF0000"/>
                </a:solidFill>
              </a:rPr>
              <a:t>介護サービスを利用するまで</a:t>
            </a:r>
            <a:endParaRPr kumimoji="1" lang="ja-JP" altLang="en-US" sz="4400" dirty="0">
              <a:solidFill>
                <a:srgbClr val="FF0000"/>
              </a:solidFill>
            </a:endParaRPr>
          </a:p>
        </p:txBody>
      </p:sp>
      <p:sp>
        <p:nvSpPr>
          <p:cNvPr id="3" name="テキスト ボックス 2"/>
          <p:cNvSpPr txBox="1"/>
          <p:nvPr/>
        </p:nvSpPr>
        <p:spPr>
          <a:xfrm>
            <a:off x="425003" y="1403797"/>
            <a:ext cx="9066727" cy="646331"/>
          </a:xfrm>
          <a:prstGeom prst="rect">
            <a:avLst/>
          </a:prstGeom>
          <a:noFill/>
        </p:spPr>
        <p:txBody>
          <a:bodyPr wrap="square" rtlCol="0">
            <a:spAutoFit/>
          </a:bodyPr>
          <a:lstStyle/>
          <a:p>
            <a:r>
              <a:rPr kumimoji="1" lang="ja-JP" altLang="en-US" sz="3600" dirty="0" smtClean="0"/>
              <a:t>１、相談（地域</a:t>
            </a:r>
            <a:r>
              <a:rPr lang="ja-JP" altLang="en-US" sz="3600" dirty="0" smtClean="0"/>
              <a:t>包括支援センター、市の窓口）</a:t>
            </a:r>
            <a:endParaRPr kumimoji="1" lang="ja-JP" altLang="en-US" sz="3600" dirty="0"/>
          </a:p>
        </p:txBody>
      </p:sp>
      <p:sp>
        <p:nvSpPr>
          <p:cNvPr id="4" name="テキスト ボックス 3"/>
          <p:cNvSpPr txBox="1"/>
          <p:nvPr/>
        </p:nvSpPr>
        <p:spPr>
          <a:xfrm>
            <a:off x="425003" y="2550017"/>
            <a:ext cx="11256135" cy="646331"/>
          </a:xfrm>
          <a:prstGeom prst="rect">
            <a:avLst/>
          </a:prstGeom>
          <a:noFill/>
        </p:spPr>
        <p:txBody>
          <a:bodyPr wrap="square" rtlCol="0">
            <a:spAutoFit/>
          </a:bodyPr>
          <a:lstStyle/>
          <a:p>
            <a:r>
              <a:rPr kumimoji="1" lang="ja-JP" altLang="en-US" sz="3600" dirty="0" smtClean="0"/>
              <a:t>２、申請（要介護認定申請書、介護保険証、健康保険証）</a:t>
            </a:r>
            <a:endParaRPr kumimoji="1" lang="ja-JP" altLang="en-US" sz="3600" dirty="0"/>
          </a:p>
        </p:txBody>
      </p:sp>
      <p:sp>
        <p:nvSpPr>
          <p:cNvPr id="5" name="テキスト ボックス 4"/>
          <p:cNvSpPr txBox="1"/>
          <p:nvPr/>
        </p:nvSpPr>
        <p:spPr>
          <a:xfrm>
            <a:off x="425003" y="3696237"/>
            <a:ext cx="10148552" cy="646331"/>
          </a:xfrm>
          <a:prstGeom prst="rect">
            <a:avLst/>
          </a:prstGeom>
          <a:noFill/>
        </p:spPr>
        <p:txBody>
          <a:bodyPr wrap="square" rtlCol="0">
            <a:spAutoFit/>
          </a:bodyPr>
          <a:lstStyle/>
          <a:p>
            <a:r>
              <a:rPr kumimoji="1" lang="ja-JP" altLang="en-US" sz="3600" dirty="0" smtClean="0"/>
              <a:t>３、認定調査（調査員が訪問、主治医意見書）</a:t>
            </a:r>
            <a:endParaRPr kumimoji="1" lang="ja-JP" altLang="en-US" sz="3600" dirty="0"/>
          </a:p>
        </p:txBody>
      </p:sp>
      <p:sp>
        <p:nvSpPr>
          <p:cNvPr id="6" name="テキスト ボックス 5"/>
          <p:cNvSpPr txBox="1"/>
          <p:nvPr/>
        </p:nvSpPr>
        <p:spPr>
          <a:xfrm>
            <a:off x="425003" y="4719347"/>
            <a:ext cx="9607640" cy="646331"/>
          </a:xfrm>
          <a:prstGeom prst="rect">
            <a:avLst/>
          </a:prstGeom>
          <a:noFill/>
        </p:spPr>
        <p:txBody>
          <a:bodyPr wrap="square" rtlCol="0">
            <a:spAutoFit/>
          </a:bodyPr>
          <a:lstStyle/>
          <a:p>
            <a:r>
              <a:rPr kumimoji="1" lang="ja-JP" altLang="en-US" sz="3600" dirty="0" smtClean="0"/>
              <a:t>４、審査・判定（一次判定、介護認定審査会）</a:t>
            </a:r>
            <a:endParaRPr kumimoji="1" lang="ja-JP" altLang="en-US" sz="3600" dirty="0"/>
          </a:p>
        </p:txBody>
      </p:sp>
      <p:sp>
        <p:nvSpPr>
          <p:cNvPr id="7" name="テキスト ボックス 6"/>
          <p:cNvSpPr txBox="1"/>
          <p:nvPr/>
        </p:nvSpPr>
        <p:spPr>
          <a:xfrm>
            <a:off x="425003" y="5696621"/>
            <a:ext cx="10728101" cy="646331"/>
          </a:xfrm>
          <a:prstGeom prst="rect">
            <a:avLst/>
          </a:prstGeom>
          <a:noFill/>
        </p:spPr>
        <p:txBody>
          <a:bodyPr wrap="square" rtlCol="0">
            <a:spAutoFit/>
          </a:bodyPr>
          <a:lstStyle/>
          <a:p>
            <a:r>
              <a:rPr kumimoji="1" lang="ja-JP" altLang="en-US" sz="3600" dirty="0" smtClean="0"/>
              <a:t>５、認定</a:t>
            </a:r>
            <a:r>
              <a:rPr lang="ja-JP" altLang="en-US" sz="3600" dirty="0" smtClean="0"/>
              <a:t>結果通知（要介護１～５、要支援１～２）</a:t>
            </a:r>
            <a:endParaRPr lang="en-US" altLang="ja-JP" sz="3600" dirty="0" smtClean="0"/>
          </a:p>
        </p:txBody>
      </p:sp>
    </p:spTree>
    <p:extLst>
      <p:ext uri="{BB962C8B-B14F-4D97-AF65-F5344CB8AC3E}">
        <p14:creationId xmlns:p14="http://schemas.microsoft.com/office/powerpoint/2010/main" val="1685900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61386" y="167426"/>
            <a:ext cx="4778062" cy="769441"/>
          </a:xfrm>
          <a:prstGeom prst="rect">
            <a:avLst/>
          </a:prstGeom>
          <a:noFill/>
        </p:spPr>
        <p:txBody>
          <a:bodyPr wrap="square" rtlCol="0">
            <a:spAutoFit/>
          </a:bodyPr>
          <a:lstStyle/>
          <a:p>
            <a:r>
              <a:rPr lang="ja-JP" altLang="en-US" sz="4400" dirty="0" smtClean="0">
                <a:solidFill>
                  <a:srgbClr val="FF0000"/>
                </a:solidFill>
              </a:rPr>
              <a:t>介護認定されたら</a:t>
            </a:r>
            <a:endParaRPr kumimoji="1" lang="ja-JP" altLang="en-US" sz="4400" dirty="0">
              <a:solidFill>
                <a:srgbClr val="FF0000"/>
              </a:solidFill>
            </a:endParaRPr>
          </a:p>
        </p:txBody>
      </p:sp>
      <p:sp>
        <p:nvSpPr>
          <p:cNvPr id="3" name="テキスト ボックス 2"/>
          <p:cNvSpPr txBox="1"/>
          <p:nvPr/>
        </p:nvSpPr>
        <p:spPr>
          <a:xfrm>
            <a:off x="965913" y="1386885"/>
            <a:ext cx="10457647" cy="646331"/>
          </a:xfrm>
          <a:prstGeom prst="rect">
            <a:avLst/>
          </a:prstGeom>
          <a:noFill/>
        </p:spPr>
        <p:txBody>
          <a:bodyPr wrap="square" rtlCol="0">
            <a:spAutoFit/>
          </a:bodyPr>
          <a:lstStyle/>
          <a:p>
            <a:r>
              <a:rPr lang="ja-JP" altLang="en-US" sz="3600" dirty="0" smtClean="0"/>
              <a:t>訪問してもらい</a:t>
            </a:r>
            <a:r>
              <a:rPr kumimoji="1" lang="ja-JP" altLang="en-US" sz="3600" dirty="0" smtClean="0"/>
              <a:t>介護サービスを（訪問介護）</a:t>
            </a:r>
            <a:endParaRPr kumimoji="1" lang="ja-JP" altLang="en-US" sz="3600" dirty="0"/>
          </a:p>
        </p:txBody>
      </p:sp>
      <p:sp>
        <p:nvSpPr>
          <p:cNvPr id="4" name="テキスト ボックス 3"/>
          <p:cNvSpPr txBox="1"/>
          <p:nvPr/>
        </p:nvSpPr>
        <p:spPr>
          <a:xfrm>
            <a:off x="965914" y="2241068"/>
            <a:ext cx="10650829" cy="646331"/>
          </a:xfrm>
          <a:prstGeom prst="rect">
            <a:avLst/>
          </a:prstGeom>
          <a:noFill/>
        </p:spPr>
        <p:txBody>
          <a:bodyPr wrap="square" rtlCol="0">
            <a:spAutoFit/>
          </a:bodyPr>
          <a:lstStyle/>
          <a:p>
            <a:r>
              <a:rPr kumimoji="1" lang="ja-JP" altLang="en-US" sz="3600" dirty="0" smtClean="0"/>
              <a:t>介護施設に通ってサービスを（デイサービス）</a:t>
            </a:r>
            <a:endParaRPr kumimoji="1" lang="ja-JP" altLang="en-US" sz="3600" dirty="0"/>
          </a:p>
        </p:txBody>
      </p:sp>
      <p:sp>
        <p:nvSpPr>
          <p:cNvPr id="5" name="テキスト ボックス 4"/>
          <p:cNvSpPr txBox="1"/>
          <p:nvPr/>
        </p:nvSpPr>
        <p:spPr>
          <a:xfrm>
            <a:off x="965914" y="3095251"/>
            <a:ext cx="10650829" cy="646331"/>
          </a:xfrm>
          <a:prstGeom prst="rect">
            <a:avLst/>
          </a:prstGeom>
          <a:noFill/>
        </p:spPr>
        <p:txBody>
          <a:bodyPr wrap="square" rtlCol="0">
            <a:spAutoFit/>
          </a:bodyPr>
          <a:lstStyle/>
          <a:p>
            <a:r>
              <a:rPr kumimoji="1" lang="ja-JP" altLang="en-US" sz="3600" dirty="0" smtClean="0"/>
              <a:t>介護施設に宿泊してサービスを（ショートステイ含む）</a:t>
            </a:r>
            <a:endParaRPr kumimoji="1" lang="ja-JP" altLang="en-US" sz="3600" dirty="0"/>
          </a:p>
        </p:txBody>
      </p:sp>
      <p:sp>
        <p:nvSpPr>
          <p:cNvPr id="6" name="テキスト ボックス 5"/>
          <p:cNvSpPr txBox="1"/>
          <p:nvPr/>
        </p:nvSpPr>
        <p:spPr>
          <a:xfrm>
            <a:off x="965914" y="3949434"/>
            <a:ext cx="11127348" cy="2308324"/>
          </a:xfrm>
          <a:prstGeom prst="rect">
            <a:avLst/>
          </a:prstGeom>
          <a:noFill/>
        </p:spPr>
        <p:txBody>
          <a:bodyPr wrap="square" rtlCol="0">
            <a:spAutoFit/>
          </a:bodyPr>
          <a:lstStyle/>
          <a:p>
            <a:r>
              <a:rPr kumimoji="1" lang="ja-JP" altLang="en-US" sz="3600" dirty="0" smtClean="0"/>
              <a:t>生活環境を整えるサービス</a:t>
            </a:r>
            <a:endParaRPr kumimoji="1" lang="en-US" altLang="ja-JP" sz="3600" dirty="0" smtClean="0"/>
          </a:p>
          <a:p>
            <a:r>
              <a:rPr lang="ja-JP" altLang="en-US" sz="3600" dirty="0"/>
              <a:t>　</a:t>
            </a:r>
            <a:r>
              <a:rPr lang="ja-JP" altLang="en-US" sz="3600" dirty="0" smtClean="0"/>
              <a:t>・福祉用具をレンタル（車椅子、歩行器など）</a:t>
            </a:r>
            <a:endParaRPr lang="en-US" altLang="ja-JP" sz="3600" dirty="0" smtClean="0"/>
          </a:p>
          <a:p>
            <a:r>
              <a:rPr kumimoji="1" lang="ja-JP" altLang="en-US" sz="3600" dirty="0" smtClean="0"/>
              <a:t>　・福祉用具の購入（腰掛便座、入浴補助用具など）</a:t>
            </a:r>
            <a:endParaRPr kumimoji="1" lang="en-US" altLang="ja-JP" sz="3600" dirty="0" smtClean="0"/>
          </a:p>
          <a:p>
            <a:r>
              <a:rPr lang="ja-JP" altLang="en-US" sz="3600" dirty="0"/>
              <a:t>　</a:t>
            </a:r>
            <a:r>
              <a:rPr lang="ja-JP" altLang="en-US" sz="3600" dirty="0" smtClean="0"/>
              <a:t>・小規模な住宅改修（手すり、洋式便所への取り換え）</a:t>
            </a:r>
            <a:endParaRPr kumimoji="1" lang="ja-JP" altLang="en-US" sz="3600" dirty="0"/>
          </a:p>
        </p:txBody>
      </p:sp>
    </p:spTree>
    <p:extLst>
      <p:ext uri="{BB962C8B-B14F-4D97-AF65-F5344CB8AC3E}">
        <p14:creationId xmlns:p14="http://schemas.microsoft.com/office/powerpoint/2010/main" val="153107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36384" y="244699"/>
            <a:ext cx="4932608" cy="769441"/>
          </a:xfrm>
          <a:prstGeom prst="rect">
            <a:avLst/>
          </a:prstGeom>
          <a:noFill/>
        </p:spPr>
        <p:txBody>
          <a:bodyPr wrap="square" rtlCol="0">
            <a:spAutoFit/>
          </a:bodyPr>
          <a:lstStyle/>
          <a:p>
            <a:r>
              <a:rPr kumimoji="1" lang="ja-JP" altLang="en-US" sz="4400" dirty="0" smtClean="0">
                <a:solidFill>
                  <a:srgbClr val="FF0000"/>
                </a:solidFill>
              </a:rPr>
              <a:t>介護に関する用語</a:t>
            </a:r>
            <a:endParaRPr kumimoji="1" lang="ja-JP" altLang="en-US" sz="4400" dirty="0">
              <a:solidFill>
                <a:srgbClr val="FF0000"/>
              </a:solidFill>
            </a:endParaRPr>
          </a:p>
        </p:txBody>
      </p:sp>
      <p:sp>
        <p:nvSpPr>
          <p:cNvPr id="3" name="テキスト ボックス 2"/>
          <p:cNvSpPr txBox="1"/>
          <p:nvPr/>
        </p:nvSpPr>
        <p:spPr>
          <a:xfrm>
            <a:off x="508715" y="1300767"/>
            <a:ext cx="11571667" cy="646331"/>
          </a:xfrm>
          <a:prstGeom prst="rect">
            <a:avLst/>
          </a:prstGeom>
          <a:noFill/>
        </p:spPr>
        <p:txBody>
          <a:bodyPr wrap="square" rtlCol="0">
            <a:spAutoFit/>
          </a:bodyPr>
          <a:lstStyle/>
          <a:p>
            <a:r>
              <a:rPr kumimoji="1" lang="ja-JP" altLang="en-US" sz="3600" dirty="0" smtClean="0"/>
              <a:t>地域包括支援センター：相談窓口、介護予防プランの作成</a:t>
            </a:r>
            <a:endParaRPr kumimoji="1" lang="ja-JP" altLang="en-US" sz="3600" dirty="0"/>
          </a:p>
        </p:txBody>
      </p:sp>
      <p:sp>
        <p:nvSpPr>
          <p:cNvPr id="4" name="テキスト ボックス 3"/>
          <p:cNvSpPr txBox="1"/>
          <p:nvPr/>
        </p:nvSpPr>
        <p:spPr>
          <a:xfrm>
            <a:off x="553793" y="2369713"/>
            <a:ext cx="8358388" cy="646331"/>
          </a:xfrm>
          <a:prstGeom prst="rect">
            <a:avLst/>
          </a:prstGeom>
          <a:noFill/>
        </p:spPr>
        <p:txBody>
          <a:bodyPr wrap="square" rtlCol="0">
            <a:spAutoFit/>
          </a:bodyPr>
          <a:lstStyle/>
          <a:p>
            <a:r>
              <a:rPr kumimoji="1" lang="ja-JP" altLang="en-US" sz="3600" dirty="0" smtClean="0"/>
              <a:t>居宅介護支援事業所：ケアプランの作成</a:t>
            </a:r>
            <a:endParaRPr kumimoji="1" lang="ja-JP" altLang="en-US" sz="3600" dirty="0"/>
          </a:p>
        </p:txBody>
      </p:sp>
      <p:sp>
        <p:nvSpPr>
          <p:cNvPr id="5" name="テキスト ボックス 4"/>
          <p:cNvSpPr txBox="1"/>
          <p:nvPr/>
        </p:nvSpPr>
        <p:spPr>
          <a:xfrm>
            <a:off x="553793" y="3541690"/>
            <a:ext cx="8036417" cy="646331"/>
          </a:xfrm>
          <a:prstGeom prst="rect">
            <a:avLst/>
          </a:prstGeom>
          <a:noFill/>
        </p:spPr>
        <p:txBody>
          <a:bodyPr wrap="square" rtlCol="0">
            <a:spAutoFit/>
          </a:bodyPr>
          <a:lstStyle/>
          <a:p>
            <a:r>
              <a:rPr lang="ja-JP" altLang="en-US" sz="3600" dirty="0" smtClean="0"/>
              <a:t>地域密着型：各務原市民のみ対象</a:t>
            </a:r>
            <a:endParaRPr kumimoji="1" lang="ja-JP" altLang="en-US" sz="3600" dirty="0"/>
          </a:p>
        </p:txBody>
      </p:sp>
      <p:sp>
        <p:nvSpPr>
          <p:cNvPr id="6" name="テキスト ボックス 5"/>
          <p:cNvSpPr txBox="1"/>
          <p:nvPr/>
        </p:nvSpPr>
        <p:spPr>
          <a:xfrm>
            <a:off x="508715" y="4713667"/>
            <a:ext cx="9981127" cy="1200329"/>
          </a:xfrm>
          <a:prstGeom prst="rect">
            <a:avLst/>
          </a:prstGeom>
          <a:noFill/>
        </p:spPr>
        <p:txBody>
          <a:bodyPr wrap="square" rtlCol="0">
            <a:spAutoFit/>
          </a:bodyPr>
          <a:lstStyle/>
          <a:p>
            <a:r>
              <a:rPr kumimoji="1" lang="ja-JP" altLang="en-US" sz="3600" dirty="0" smtClean="0"/>
              <a:t>多機能型：ホームヘルプ（訪問介護）、デイサービス（通所介護）、ショートステイ（短期入所）</a:t>
            </a:r>
            <a:endParaRPr kumimoji="1" lang="ja-JP" altLang="en-US" sz="3600" dirty="0"/>
          </a:p>
        </p:txBody>
      </p:sp>
    </p:spTree>
    <p:extLst>
      <p:ext uri="{BB962C8B-B14F-4D97-AF65-F5344CB8AC3E}">
        <p14:creationId xmlns:p14="http://schemas.microsoft.com/office/powerpoint/2010/main" val="3672404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1" y="193183"/>
            <a:ext cx="9590468" cy="769441"/>
          </a:xfrm>
          <a:prstGeom prst="rect">
            <a:avLst/>
          </a:prstGeom>
          <a:noFill/>
        </p:spPr>
        <p:txBody>
          <a:bodyPr wrap="square" rtlCol="0">
            <a:spAutoFit/>
          </a:bodyPr>
          <a:lstStyle/>
          <a:p>
            <a:r>
              <a:rPr kumimoji="1" lang="ja-JP" altLang="en-US" sz="4400" dirty="0" smtClean="0">
                <a:solidFill>
                  <a:srgbClr val="FF0000"/>
                </a:solidFill>
              </a:rPr>
              <a:t>事業者と契約するときに注意したいこと</a:t>
            </a:r>
            <a:endParaRPr kumimoji="1" lang="ja-JP" altLang="en-US" sz="4400" dirty="0">
              <a:solidFill>
                <a:srgbClr val="FF0000"/>
              </a:solidFill>
            </a:endParaRPr>
          </a:p>
        </p:txBody>
      </p:sp>
      <p:sp>
        <p:nvSpPr>
          <p:cNvPr id="3" name="テキスト ボックス 2"/>
          <p:cNvSpPr txBox="1"/>
          <p:nvPr/>
        </p:nvSpPr>
        <p:spPr>
          <a:xfrm>
            <a:off x="862884" y="1455313"/>
            <a:ext cx="10547797" cy="1200329"/>
          </a:xfrm>
          <a:prstGeom prst="rect">
            <a:avLst/>
          </a:prstGeom>
          <a:noFill/>
        </p:spPr>
        <p:txBody>
          <a:bodyPr wrap="square" rtlCol="0">
            <a:spAutoFit/>
          </a:bodyPr>
          <a:lstStyle/>
          <a:p>
            <a:r>
              <a:rPr kumimoji="1" lang="ja-JP" altLang="en-US" sz="3600" dirty="0" smtClean="0"/>
              <a:t>・事業者を選ぶ時</a:t>
            </a:r>
            <a:endParaRPr kumimoji="1" lang="en-US" altLang="ja-JP" sz="3600" dirty="0" smtClean="0"/>
          </a:p>
          <a:p>
            <a:r>
              <a:rPr lang="ja-JP" altLang="en-US" sz="3600" dirty="0"/>
              <a:t>　</a:t>
            </a:r>
            <a:r>
              <a:rPr lang="ja-JP" altLang="en-US" sz="3600" dirty="0" smtClean="0"/>
              <a:t>どん</a:t>
            </a:r>
            <a:r>
              <a:rPr lang="ja-JP" altLang="en-US" sz="3600" dirty="0"/>
              <a:t>な</a:t>
            </a:r>
            <a:r>
              <a:rPr lang="ja-JP" altLang="en-US" sz="3600" dirty="0" smtClean="0"/>
              <a:t>ことに困っているか、何をしてほしいかなど</a:t>
            </a:r>
            <a:endParaRPr lang="en-US" altLang="ja-JP" sz="3600" dirty="0" smtClean="0"/>
          </a:p>
        </p:txBody>
      </p:sp>
      <p:sp>
        <p:nvSpPr>
          <p:cNvPr id="4" name="テキスト ボックス 3"/>
          <p:cNvSpPr txBox="1"/>
          <p:nvPr/>
        </p:nvSpPr>
        <p:spPr>
          <a:xfrm>
            <a:off x="862884" y="3148331"/>
            <a:ext cx="10689465" cy="1200329"/>
          </a:xfrm>
          <a:prstGeom prst="rect">
            <a:avLst/>
          </a:prstGeom>
          <a:noFill/>
        </p:spPr>
        <p:txBody>
          <a:bodyPr wrap="square" rtlCol="0">
            <a:spAutoFit/>
          </a:bodyPr>
          <a:lstStyle/>
          <a:p>
            <a:r>
              <a:rPr kumimoji="1" lang="ja-JP" altLang="en-US" sz="3600" dirty="0" smtClean="0"/>
              <a:t>・納得できるまで聞く</a:t>
            </a:r>
            <a:endParaRPr kumimoji="1" lang="en-US" altLang="ja-JP" sz="3600" dirty="0" smtClean="0"/>
          </a:p>
          <a:p>
            <a:r>
              <a:rPr lang="ja-JP" altLang="en-US" sz="3600" dirty="0"/>
              <a:t>　</a:t>
            </a:r>
            <a:r>
              <a:rPr lang="ja-JP" altLang="en-US" sz="3600" dirty="0" smtClean="0"/>
              <a:t>わかり易く答えてくれる事業者を選ぶ、他の事業者も</a:t>
            </a:r>
            <a:endParaRPr kumimoji="1" lang="ja-JP" altLang="en-US" sz="3600" dirty="0"/>
          </a:p>
        </p:txBody>
      </p:sp>
      <p:sp>
        <p:nvSpPr>
          <p:cNvPr id="5" name="テキスト ボックス 4"/>
          <p:cNvSpPr txBox="1"/>
          <p:nvPr/>
        </p:nvSpPr>
        <p:spPr>
          <a:xfrm>
            <a:off x="862884" y="4841349"/>
            <a:ext cx="10315977" cy="1200329"/>
          </a:xfrm>
          <a:prstGeom prst="rect">
            <a:avLst/>
          </a:prstGeom>
          <a:noFill/>
        </p:spPr>
        <p:txBody>
          <a:bodyPr wrap="square" rtlCol="0">
            <a:spAutoFit/>
          </a:bodyPr>
          <a:lstStyle/>
          <a:p>
            <a:r>
              <a:rPr kumimoji="1" lang="ja-JP" altLang="en-US" sz="3600" dirty="0" smtClean="0"/>
              <a:t>・契約書のチェックポイント</a:t>
            </a:r>
            <a:endParaRPr kumimoji="1" lang="en-US" altLang="ja-JP" sz="3600" dirty="0" smtClean="0"/>
          </a:p>
          <a:p>
            <a:r>
              <a:rPr lang="ja-JP" altLang="en-US" sz="3600" dirty="0"/>
              <a:t>　</a:t>
            </a:r>
            <a:r>
              <a:rPr lang="ja-JP" altLang="en-US" sz="3600" dirty="0" smtClean="0"/>
              <a:t>契約書をよく読んで、不明な点はよく説明を受けて</a:t>
            </a:r>
            <a:endParaRPr kumimoji="1" lang="ja-JP" altLang="en-US" sz="3600" dirty="0"/>
          </a:p>
        </p:txBody>
      </p:sp>
    </p:spTree>
    <p:extLst>
      <p:ext uri="{BB962C8B-B14F-4D97-AF65-F5344CB8AC3E}">
        <p14:creationId xmlns:p14="http://schemas.microsoft.com/office/powerpoint/2010/main" val="80047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44709" y="103031"/>
            <a:ext cx="8512935" cy="769441"/>
          </a:xfrm>
          <a:prstGeom prst="rect">
            <a:avLst/>
          </a:prstGeom>
          <a:noFill/>
        </p:spPr>
        <p:txBody>
          <a:bodyPr wrap="square" rtlCol="0">
            <a:spAutoFit/>
          </a:bodyPr>
          <a:lstStyle/>
          <a:p>
            <a:r>
              <a:rPr kumimoji="1" lang="ja-JP" altLang="en-US" sz="4400" dirty="0" smtClean="0">
                <a:solidFill>
                  <a:srgbClr val="FF0000"/>
                </a:solidFill>
              </a:rPr>
              <a:t>介護予防・日常生活支援総合事業</a:t>
            </a:r>
            <a:endParaRPr kumimoji="1" lang="ja-JP" altLang="en-US" sz="4400" dirty="0">
              <a:solidFill>
                <a:srgbClr val="FF0000"/>
              </a:solidFill>
            </a:endParaRPr>
          </a:p>
        </p:txBody>
      </p:sp>
      <p:sp>
        <p:nvSpPr>
          <p:cNvPr id="3" name="テキスト ボックス 2"/>
          <p:cNvSpPr txBox="1"/>
          <p:nvPr/>
        </p:nvSpPr>
        <p:spPr>
          <a:xfrm>
            <a:off x="770131" y="929950"/>
            <a:ext cx="3400023" cy="1200329"/>
          </a:xfrm>
          <a:prstGeom prst="rect">
            <a:avLst/>
          </a:prstGeom>
          <a:noFill/>
        </p:spPr>
        <p:txBody>
          <a:bodyPr wrap="square" rtlCol="0">
            <a:spAutoFit/>
          </a:bodyPr>
          <a:lstStyle/>
          <a:p>
            <a:r>
              <a:rPr kumimoji="1" lang="ja-JP" altLang="en-US" sz="3600" dirty="0" smtClean="0"/>
              <a:t>介護保険事業</a:t>
            </a:r>
            <a:endParaRPr kumimoji="1" lang="en-US" altLang="ja-JP" sz="3600" dirty="0" smtClean="0"/>
          </a:p>
          <a:p>
            <a:r>
              <a:rPr kumimoji="1" lang="ja-JP" altLang="en-US" sz="3600" dirty="0" smtClean="0"/>
              <a:t>（全国一律）</a:t>
            </a:r>
            <a:endParaRPr kumimoji="1" lang="ja-JP" altLang="en-US" sz="3600" dirty="0"/>
          </a:p>
        </p:txBody>
      </p:sp>
      <p:sp>
        <p:nvSpPr>
          <p:cNvPr id="4" name="テキスト ボックス 3"/>
          <p:cNvSpPr txBox="1"/>
          <p:nvPr/>
        </p:nvSpPr>
        <p:spPr>
          <a:xfrm>
            <a:off x="5155841" y="903018"/>
            <a:ext cx="6705601" cy="1200329"/>
          </a:xfrm>
          <a:prstGeom prst="rect">
            <a:avLst/>
          </a:prstGeom>
          <a:noFill/>
        </p:spPr>
        <p:txBody>
          <a:bodyPr wrap="square" rtlCol="0">
            <a:spAutoFit/>
          </a:bodyPr>
          <a:lstStyle/>
          <a:p>
            <a:r>
              <a:rPr kumimoji="1" lang="ja-JP" altLang="en-US" sz="3600" dirty="0" smtClean="0"/>
              <a:t>地域の特性（市）に応じた事業</a:t>
            </a:r>
            <a:endParaRPr kumimoji="1" lang="en-US" altLang="ja-JP" sz="3600" dirty="0" smtClean="0"/>
          </a:p>
          <a:p>
            <a:r>
              <a:rPr lang="ja-JP" altLang="en-US" sz="3600" dirty="0" smtClean="0"/>
              <a:t>予防するという視点での事業</a:t>
            </a:r>
            <a:endParaRPr kumimoji="1" lang="ja-JP" altLang="en-US" sz="3600" dirty="0"/>
          </a:p>
        </p:txBody>
      </p:sp>
      <p:sp>
        <p:nvSpPr>
          <p:cNvPr id="6" name="テキスト ボックス 5"/>
          <p:cNvSpPr txBox="1"/>
          <p:nvPr/>
        </p:nvSpPr>
        <p:spPr>
          <a:xfrm>
            <a:off x="698504" y="2469038"/>
            <a:ext cx="3090930" cy="646331"/>
          </a:xfrm>
          <a:prstGeom prst="rect">
            <a:avLst/>
          </a:prstGeom>
          <a:noFill/>
        </p:spPr>
        <p:txBody>
          <a:bodyPr wrap="square" rtlCol="0">
            <a:spAutoFit/>
          </a:bodyPr>
          <a:lstStyle/>
          <a:p>
            <a:r>
              <a:rPr kumimoji="1" lang="ja-JP" altLang="en-US" sz="3600" dirty="0" smtClean="0"/>
              <a:t>要支援１＆２</a:t>
            </a:r>
            <a:endParaRPr kumimoji="1" lang="ja-JP" altLang="en-US" sz="3600" dirty="0"/>
          </a:p>
        </p:txBody>
      </p:sp>
      <p:sp>
        <p:nvSpPr>
          <p:cNvPr id="7" name="テキスト ボックス 6"/>
          <p:cNvSpPr txBox="1"/>
          <p:nvPr/>
        </p:nvSpPr>
        <p:spPr>
          <a:xfrm>
            <a:off x="770131" y="3838042"/>
            <a:ext cx="3370527" cy="1200329"/>
          </a:xfrm>
          <a:prstGeom prst="rect">
            <a:avLst/>
          </a:prstGeom>
          <a:noFill/>
        </p:spPr>
        <p:txBody>
          <a:bodyPr wrap="square" rtlCol="0">
            <a:spAutoFit/>
          </a:bodyPr>
          <a:lstStyle/>
          <a:p>
            <a:r>
              <a:rPr kumimoji="1" lang="ja-JP" altLang="en-US" sz="3600" dirty="0" smtClean="0"/>
              <a:t>非該当と認定</a:t>
            </a:r>
            <a:endParaRPr kumimoji="1" lang="en-US" altLang="ja-JP" sz="3600" dirty="0" smtClean="0"/>
          </a:p>
          <a:p>
            <a:r>
              <a:rPr lang="ja-JP" altLang="en-US" sz="3600" dirty="0" smtClean="0"/>
              <a:t>介護認定受けず</a:t>
            </a:r>
            <a:endParaRPr kumimoji="1" lang="ja-JP" altLang="en-US" sz="3600" dirty="0"/>
          </a:p>
        </p:txBody>
      </p:sp>
      <p:sp>
        <p:nvSpPr>
          <p:cNvPr id="9" name="テキスト ボックス 8"/>
          <p:cNvSpPr txBox="1"/>
          <p:nvPr/>
        </p:nvSpPr>
        <p:spPr>
          <a:xfrm>
            <a:off x="698504" y="5239228"/>
            <a:ext cx="4022501" cy="1200329"/>
          </a:xfrm>
          <a:prstGeom prst="rect">
            <a:avLst/>
          </a:prstGeom>
          <a:noFill/>
        </p:spPr>
        <p:txBody>
          <a:bodyPr wrap="square" rtlCol="0">
            <a:spAutoFit/>
          </a:bodyPr>
          <a:lstStyle/>
          <a:p>
            <a:r>
              <a:rPr kumimoji="1" lang="ja-JP" altLang="en-US" sz="3600" dirty="0" smtClean="0"/>
              <a:t>一般介護予防事業</a:t>
            </a:r>
            <a:endParaRPr kumimoji="1" lang="en-US" altLang="ja-JP" sz="3600" dirty="0" smtClean="0"/>
          </a:p>
          <a:p>
            <a:r>
              <a:rPr kumimoji="1" lang="ja-JP" altLang="en-US" sz="3600" dirty="0" smtClean="0"/>
              <a:t>のみ利用したい</a:t>
            </a:r>
            <a:endParaRPr kumimoji="1" lang="ja-JP" altLang="en-US" sz="3600" dirty="0"/>
          </a:p>
        </p:txBody>
      </p:sp>
      <p:sp>
        <p:nvSpPr>
          <p:cNvPr id="10" name="テキスト ボックス 9"/>
          <p:cNvSpPr txBox="1"/>
          <p:nvPr/>
        </p:nvSpPr>
        <p:spPr>
          <a:xfrm>
            <a:off x="5222381" y="2192040"/>
            <a:ext cx="5975797" cy="1200329"/>
          </a:xfrm>
          <a:prstGeom prst="rect">
            <a:avLst/>
          </a:prstGeom>
          <a:noFill/>
        </p:spPr>
        <p:txBody>
          <a:bodyPr wrap="square" rtlCol="0">
            <a:spAutoFit/>
          </a:bodyPr>
          <a:lstStyle/>
          <a:p>
            <a:r>
              <a:rPr kumimoji="1" lang="ja-JP" altLang="en-US" sz="3600" dirty="0" smtClean="0"/>
              <a:t>介護予防・生活支援サービス</a:t>
            </a:r>
            <a:endParaRPr kumimoji="1" lang="en-US" altLang="ja-JP" sz="3600" dirty="0" smtClean="0"/>
          </a:p>
          <a:p>
            <a:r>
              <a:rPr lang="ja-JP" altLang="en-US" sz="3600" dirty="0" smtClean="0"/>
              <a:t>（訪問型、通所型サービス）</a:t>
            </a:r>
            <a:endParaRPr kumimoji="1" lang="ja-JP" altLang="en-US" sz="3600" dirty="0"/>
          </a:p>
        </p:txBody>
      </p:sp>
      <p:sp>
        <p:nvSpPr>
          <p:cNvPr id="11" name="テキスト ボックス 10"/>
          <p:cNvSpPr txBox="1"/>
          <p:nvPr/>
        </p:nvSpPr>
        <p:spPr>
          <a:xfrm>
            <a:off x="5266626" y="4205554"/>
            <a:ext cx="4610636" cy="646331"/>
          </a:xfrm>
          <a:prstGeom prst="rect">
            <a:avLst/>
          </a:prstGeom>
          <a:noFill/>
        </p:spPr>
        <p:txBody>
          <a:bodyPr wrap="square" rtlCol="0">
            <a:spAutoFit/>
          </a:bodyPr>
          <a:lstStyle/>
          <a:p>
            <a:r>
              <a:rPr lang="ja-JP" altLang="en-US" sz="3600" dirty="0" smtClean="0"/>
              <a:t>チェックリストでチェック</a:t>
            </a:r>
            <a:endParaRPr kumimoji="1" lang="ja-JP" altLang="en-US" sz="3600" dirty="0"/>
          </a:p>
        </p:txBody>
      </p:sp>
      <p:sp>
        <p:nvSpPr>
          <p:cNvPr id="12" name="テキスト ボックス 11"/>
          <p:cNvSpPr txBox="1"/>
          <p:nvPr/>
        </p:nvSpPr>
        <p:spPr>
          <a:xfrm>
            <a:off x="5962915" y="5796928"/>
            <a:ext cx="4494727" cy="646331"/>
          </a:xfrm>
          <a:prstGeom prst="rect">
            <a:avLst/>
          </a:prstGeom>
          <a:noFill/>
        </p:spPr>
        <p:txBody>
          <a:bodyPr wrap="square" rtlCol="0">
            <a:spAutoFit/>
          </a:bodyPr>
          <a:lstStyle/>
          <a:p>
            <a:r>
              <a:rPr kumimoji="1" lang="ja-JP" altLang="en-US" sz="3600" dirty="0" smtClean="0"/>
              <a:t>一般介護予防事業</a:t>
            </a:r>
            <a:endParaRPr kumimoji="1" lang="ja-JP" altLang="en-US" sz="3600" dirty="0"/>
          </a:p>
        </p:txBody>
      </p:sp>
      <p:cxnSp>
        <p:nvCxnSpPr>
          <p:cNvPr id="14" name="直線矢印コネクタ 13"/>
          <p:cNvCxnSpPr/>
          <p:nvPr/>
        </p:nvCxnSpPr>
        <p:spPr>
          <a:xfrm>
            <a:off x="4273709" y="2749881"/>
            <a:ext cx="789903" cy="0"/>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273709" y="1592224"/>
            <a:ext cx="789903" cy="0"/>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7571944" y="3470531"/>
            <a:ext cx="0" cy="735023"/>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7571944" y="4921220"/>
            <a:ext cx="0" cy="722826"/>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293164" y="4528719"/>
            <a:ext cx="789903" cy="0"/>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445492" y="5994526"/>
            <a:ext cx="789903" cy="0"/>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613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95470" y="-3147"/>
            <a:ext cx="7456868" cy="769441"/>
          </a:xfrm>
          <a:prstGeom prst="rect">
            <a:avLst/>
          </a:prstGeom>
          <a:noFill/>
        </p:spPr>
        <p:txBody>
          <a:bodyPr wrap="square" rtlCol="0">
            <a:spAutoFit/>
          </a:bodyPr>
          <a:lstStyle/>
          <a:p>
            <a:r>
              <a:rPr kumimoji="1" lang="ja-JP" altLang="en-US" sz="4400" dirty="0" smtClean="0">
                <a:solidFill>
                  <a:srgbClr val="FF0000"/>
                </a:solidFill>
              </a:rPr>
              <a:t>高齢者福祉サービスについて</a:t>
            </a:r>
            <a:endParaRPr kumimoji="1" lang="ja-JP" altLang="en-US" sz="4400" dirty="0">
              <a:solidFill>
                <a:srgbClr val="FF0000"/>
              </a:solidFill>
            </a:endParaRPr>
          </a:p>
        </p:txBody>
      </p:sp>
      <p:sp>
        <p:nvSpPr>
          <p:cNvPr id="3" name="テキスト ボックス 2"/>
          <p:cNvSpPr txBox="1"/>
          <p:nvPr/>
        </p:nvSpPr>
        <p:spPr>
          <a:xfrm>
            <a:off x="817808" y="802162"/>
            <a:ext cx="5022760" cy="646331"/>
          </a:xfrm>
          <a:prstGeom prst="rect">
            <a:avLst/>
          </a:prstGeom>
          <a:noFill/>
        </p:spPr>
        <p:txBody>
          <a:bodyPr wrap="square" rtlCol="0">
            <a:spAutoFit/>
          </a:bodyPr>
          <a:lstStyle/>
          <a:p>
            <a:r>
              <a:rPr kumimoji="1" lang="ja-JP" altLang="en-US" sz="3600" dirty="0" smtClean="0">
                <a:solidFill>
                  <a:srgbClr val="0070C0"/>
                </a:solidFill>
              </a:rPr>
              <a:t>高齢者等生活支援事業</a:t>
            </a:r>
            <a:endParaRPr kumimoji="1" lang="ja-JP" altLang="en-US" sz="3600" dirty="0">
              <a:solidFill>
                <a:srgbClr val="0070C0"/>
              </a:solidFill>
            </a:endParaRPr>
          </a:p>
        </p:txBody>
      </p:sp>
      <p:sp>
        <p:nvSpPr>
          <p:cNvPr id="4" name="テキスト ボックス 3"/>
          <p:cNvSpPr txBox="1"/>
          <p:nvPr/>
        </p:nvSpPr>
        <p:spPr>
          <a:xfrm>
            <a:off x="418563" y="1654175"/>
            <a:ext cx="11597426" cy="5078313"/>
          </a:xfrm>
          <a:prstGeom prst="rect">
            <a:avLst/>
          </a:prstGeom>
          <a:noFill/>
        </p:spPr>
        <p:txBody>
          <a:bodyPr wrap="square" rtlCol="0">
            <a:spAutoFit/>
          </a:bodyPr>
          <a:lstStyle/>
          <a:p>
            <a:r>
              <a:rPr kumimoji="1" lang="ja-JP" altLang="en-US" sz="3600" dirty="0" smtClean="0"/>
              <a:t>・</a:t>
            </a:r>
            <a:r>
              <a:rPr kumimoji="1" lang="ja-JP" altLang="en-US" sz="3600" dirty="0" smtClean="0">
                <a:solidFill>
                  <a:srgbClr val="FF0000"/>
                </a:solidFill>
              </a:rPr>
              <a:t>生活援助活動員（ヘルパー）派遣（介護認定者除く）</a:t>
            </a:r>
            <a:endParaRPr kumimoji="1" lang="en-US" altLang="ja-JP" sz="3600" dirty="0" smtClean="0">
              <a:solidFill>
                <a:srgbClr val="FF0000"/>
              </a:solidFill>
            </a:endParaRPr>
          </a:p>
          <a:p>
            <a:r>
              <a:rPr lang="ja-JP" altLang="en-US" sz="3600" dirty="0"/>
              <a:t>　</a:t>
            </a:r>
            <a:r>
              <a:rPr lang="ja-JP" altLang="en-US" sz="3600" dirty="0" smtClean="0"/>
              <a:t>６５歳以上の一人暮らし高齢者、世帯</a:t>
            </a:r>
            <a:endParaRPr kumimoji="1" lang="en-US" altLang="ja-JP" sz="3600" dirty="0" smtClean="0"/>
          </a:p>
          <a:p>
            <a:r>
              <a:rPr lang="ja-JP" altLang="en-US" sz="3600" dirty="0"/>
              <a:t>　</a:t>
            </a:r>
            <a:r>
              <a:rPr lang="ja-JP" altLang="en-US" sz="3600" dirty="0" smtClean="0"/>
              <a:t>居室等の掃除、衣類の洗濯、買い物、調理</a:t>
            </a:r>
            <a:endParaRPr lang="en-US" altLang="ja-JP" sz="3600" dirty="0" smtClean="0"/>
          </a:p>
          <a:p>
            <a:r>
              <a:rPr kumimoji="1" lang="ja-JP" altLang="en-US" sz="3600" dirty="0"/>
              <a:t>　</a:t>
            </a:r>
            <a:r>
              <a:rPr kumimoji="1" lang="ja-JP" altLang="en-US" sz="3600" dirty="0" smtClean="0"/>
              <a:t>週２日以内（１日当たり１時間未満）、月から金</a:t>
            </a:r>
            <a:endParaRPr kumimoji="1" lang="en-US" altLang="ja-JP" sz="3600" dirty="0" smtClean="0"/>
          </a:p>
          <a:p>
            <a:endParaRPr kumimoji="1" lang="en-US" altLang="ja-JP" sz="3600" dirty="0" smtClean="0"/>
          </a:p>
          <a:p>
            <a:r>
              <a:rPr lang="ja-JP" altLang="en-US" sz="3600" dirty="0" smtClean="0"/>
              <a:t>・</a:t>
            </a:r>
            <a:r>
              <a:rPr lang="ja-JP" altLang="en-US" sz="3600" dirty="0" smtClean="0">
                <a:solidFill>
                  <a:srgbClr val="FF0000"/>
                </a:solidFill>
              </a:rPr>
              <a:t>食の自立支援（夕食の提供）</a:t>
            </a:r>
            <a:endParaRPr lang="en-US" altLang="ja-JP" sz="3600" dirty="0" smtClean="0">
              <a:solidFill>
                <a:srgbClr val="FF0000"/>
              </a:solidFill>
            </a:endParaRPr>
          </a:p>
          <a:p>
            <a:r>
              <a:rPr lang="ja-JP" altLang="en-US" sz="3600" dirty="0"/>
              <a:t>　</a:t>
            </a:r>
            <a:r>
              <a:rPr lang="ja-JP" altLang="en-US" sz="3600" dirty="0" smtClean="0"/>
              <a:t>安否確認が必要な方で、かつ買い物・調理が困難な方</a:t>
            </a:r>
            <a:endParaRPr lang="en-US" altLang="ja-JP" sz="3600" dirty="0" smtClean="0"/>
          </a:p>
          <a:p>
            <a:r>
              <a:rPr kumimoji="1" lang="ja-JP" altLang="en-US" sz="3600" dirty="0"/>
              <a:t>　</a:t>
            </a:r>
            <a:r>
              <a:rPr kumimoji="1" lang="ja-JP" altLang="en-US" sz="3600" dirty="0" smtClean="0"/>
              <a:t>６５歳以上の一人暮らし高齢者、世帯</a:t>
            </a:r>
            <a:endParaRPr kumimoji="1" lang="en-US" altLang="ja-JP" sz="3600" dirty="0" smtClean="0"/>
          </a:p>
          <a:p>
            <a:r>
              <a:rPr lang="ja-JP" altLang="en-US" sz="3600" dirty="0"/>
              <a:t>　</a:t>
            </a:r>
            <a:r>
              <a:rPr lang="ja-JP" altLang="en-US" sz="3600" dirty="0" smtClean="0"/>
              <a:t>配食は、午後、直接手渡し</a:t>
            </a:r>
            <a:endParaRPr kumimoji="1" lang="ja-JP" altLang="en-US" sz="3600" dirty="0"/>
          </a:p>
        </p:txBody>
      </p:sp>
    </p:spTree>
    <p:extLst>
      <p:ext uri="{BB962C8B-B14F-4D97-AF65-F5344CB8AC3E}">
        <p14:creationId xmlns:p14="http://schemas.microsoft.com/office/powerpoint/2010/main" val="222999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37882" y="386367"/>
            <a:ext cx="11062952" cy="6186309"/>
          </a:xfrm>
          <a:prstGeom prst="rect">
            <a:avLst/>
          </a:prstGeom>
          <a:noFill/>
        </p:spPr>
        <p:txBody>
          <a:bodyPr wrap="square" rtlCol="0">
            <a:spAutoFit/>
          </a:bodyPr>
          <a:lstStyle/>
          <a:p>
            <a:r>
              <a:rPr kumimoji="1" lang="ja-JP" altLang="en-US" sz="3600" dirty="0" smtClean="0"/>
              <a:t>・</a:t>
            </a:r>
            <a:r>
              <a:rPr kumimoji="1" lang="ja-JP" altLang="en-US" sz="3600" dirty="0" smtClean="0">
                <a:solidFill>
                  <a:srgbClr val="FF0000"/>
                </a:solidFill>
              </a:rPr>
              <a:t>緊急通報システムの設置</a:t>
            </a:r>
            <a:endParaRPr kumimoji="1" lang="en-US" altLang="ja-JP" sz="3600" dirty="0" smtClean="0">
              <a:solidFill>
                <a:srgbClr val="FF0000"/>
              </a:solidFill>
            </a:endParaRPr>
          </a:p>
          <a:p>
            <a:r>
              <a:rPr lang="ja-JP" altLang="en-US" sz="3600" dirty="0"/>
              <a:t>　</a:t>
            </a:r>
            <a:r>
              <a:rPr lang="ja-JP" altLang="en-US" sz="3600" dirty="0" smtClean="0"/>
              <a:t>ひとり暮らしの方に緊急時に備え、ボタンを押せば消防署へ連絡が入るシステム</a:t>
            </a:r>
            <a:endParaRPr lang="en-US" altLang="ja-JP" sz="3600" dirty="0" smtClean="0"/>
          </a:p>
          <a:p>
            <a:r>
              <a:rPr kumimoji="1" lang="ja-JP" altLang="en-US" sz="3600" dirty="0"/>
              <a:t>　</a:t>
            </a:r>
            <a:r>
              <a:rPr kumimoji="1" lang="ja-JP" altLang="en-US" sz="3600" dirty="0" smtClean="0"/>
              <a:t>疾病、障がい、老衰があり緊急時対応が必要な方</a:t>
            </a:r>
            <a:endParaRPr kumimoji="1" lang="en-US" altLang="ja-JP" sz="3600" dirty="0" smtClean="0"/>
          </a:p>
          <a:p>
            <a:r>
              <a:rPr lang="ja-JP" altLang="en-US" sz="3600" dirty="0"/>
              <a:t>　</a:t>
            </a:r>
            <a:r>
              <a:rPr lang="ja-JP" altLang="en-US" sz="3600" dirty="0" smtClean="0"/>
              <a:t>システム設置には固定電話必要：電話代は利用者負担</a:t>
            </a:r>
            <a:endParaRPr lang="en-US" altLang="ja-JP" sz="3600" dirty="0" smtClean="0"/>
          </a:p>
          <a:p>
            <a:r>
              <a:rPr kumimoji="1" lang="ja-JP" altLang="en-US" sz="3600" dirty="0"/>
              <a:t>　</a:t>
            </a:r>
            <a:r>
              <a:rPr kumimoji="1" lang="ja-JP" altLang="en-US" sz="3600" dirty="0" smtClean="0"/>
              <a:t>近所の方を協力員として登録する必要あり</a:t>
            </a:r>
            <a:endParaRPr kumimoji="1" lang="en-US" altLang="ja-JP" sz="3600" dirty="0" smtClean="0"/>
          </a:p>
          <a:p>
            <a:endParaRPr kumimoji="1" lang="en-US" altLang="ja-JP" sz="3600" dirty="0" smtClean="0"/>
          </a:p>
          <a:p>
            <a:r>
              <a:rPr lang="ja-JP" altLang="en-US" sz="3600" dirty="0" smtClean="0"/>
              <a:t>・</a:t>
            </a:r>
            <a:r>
              <a:rPr lang="ja-JP" altLang="en-US" sz="3600" dirty="0" smtClean="0">
                <a:solidFill>
                  <a:srgbClr val="FF0000"/>
                </a:solidFill>
              </a:rPr>
              <a:t>生活管理ショートステイ（介護認定以外の方）</a:t>
            </a:r>
            <a:endParaRPr lang="en-US" altLang="ja-JP" sz="3600" dirty="0" smtClean="0">
              <a:solidFill>
                <a:srgbClr val="FF0000"/>
              </a:solidFill>
            </a:endParaRPr>
          </a:p>
          <a:p>
            <a:r>
              <a:rPr kumimoji="1" lang="ja-JP" altLang="en-US" sz="3600" dirty="0"/>
              <a:t>　</a:t>
            </a:r>
            <a:r>
              <a:rPr kumimoji="1" lang="ja-JP" altLang="en-US" sz="3600" dirty="0" smtClean="0"/>
              <a:t>在宅の虚弱高齢者と同居している家族が、ある</a:t>
            </a:r>
            <a:r>
              <a:rPr lang="ja-JP" altLang="en-US" sz="3600" dirty="0" smtClean="0"/>
              <a:t>理由で家を空ける場合、特別養護老人ホームを一時的に使用</a:t>
            </a:r>
            <a:endParaRPr lang="en-US" altLang="ja-JP" sz="3600" dirty="0" smtClean="0"/>
          </a:p>
          <a:p>
            <a:r>
              <a:rPr kumimoji="1" lang="ja-JP" altLang="en-US" sz="3600" dirty="0"/>
              <a:t>　</a:t>
            </a:r>
            <a:r>
              <a:rPr kumimoji="1" lang="ja-JP" altLang="en-US" sz="3600" dirty="0" smtClean="0"/>
              <a:t>半年間に６日以内で利用可</a:t>
            </a:r>
            <a:endParaRPr kumimoji="1" lang="ja-JP" altLang="en-US" sz="3600" dirty="0"/>
          </a:p>
        </p:txBody>
      </p:sp>
    </p:spTree>
    <p:extLst>
      <p:ext uri="{BB962C8B-B14F-4D97-AF65-F5344CB8AC3E}">
        <p14:creationId xmlns:p14="http://schemas.microsoft.com/office/powerpoint/2010/main" val="212631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2124" y="244698"/>
            <a:ext cx="11243256" cy="3970318"/>
          </a:xfrm>
          <a:prstGeom prst="rect">
            <a:avLst/>
          </a:prstGeom>
          <a:noFill/>
        </p:spPr>
        <p:txBody>
          <a:bodyPr wrap="square" rtlCol="0">
            <a:spAutoFit/>
          </a:bodyPr>
          <a:lstStyle/>
          <a:p>
            <a:r>
              <a:rPr lang="ja-JP" altLang="en-US" sz="3600" dirty="0" smtClean="0"/>
              <a:t>・</a:t>
            </a:r>
            <a:r>
              <a:rPr lang="ja-JP" altLang="en-US" sz="3600" dirty="0" smtClean="0">
                <a:solidFill>
                  <a:srgbClr val="FF0000"/>
                </a:solidFill>
              </a:rPr>
              <a:t>高齢者いきいき生活サポート（シルバー人材センター）</a:t>
            </a:r>
            <a:endParaRPr lang="en-US" altLang="ja-JP" sz="3600" dirty="0" smtClean="0">
              <a:solidFill>
                <a:srgbClr val="FF0000"/>
              </a:solidFill>
            </a:endParaRPr>
          </a:p>
          <a:p>
            <a:r>
              <a:rPr kumimoji="1" lang="ja-JP" altLang="en-US" sz="3600" dirty="0"/>
              <a:t>　</a:t>
            </a:r>
            <a:r>
              <a:rPr kumimoji="1" lang="ja-JP" altLang="en-US" sz="3600" dirty="0" smtClean="0"/>
              <a:t>虚弱な高齢者にとってままならない作業をワンコインで引き受ける</a:t>
            </a:r>
            <a:endParaRPr kumimoji="1" lang="en-US" altLang="ja-JP" sz="3600" dirty="0" smtClean="0"/>
          </a:p>
          <a:p>
            <a:r>
              <a:rPr lang="ja-JP" altLang="en-US" sz="3600" dirty="0"/>
              <a:t>　</a:t>
            </a:r>
            <a:r>
              <a:rPr lang="ja-JP" altLang="en-US" sz="3600" dirty="0" smtClean="0"/>
              <a:t>要援護者高齢者台帳に登録されている６５歳以上の一人暮らし高齢者、世帯</a:t>
            </a:r>
            <a:endParaRPr lang="en-US" altLang="ja-JP" sz="3600" dirty="0" smtClean="0"/>
          </a:p>
          <a:p>
            <a:r>
              <a:rPr kumimoji="1" lang="ja-JP" altLang="en-US" sz="3600" dirty="0"/>
              <a:t>　</a:t>
            </a:r>
            <a:r>
              <a:rPr kumimoji="1" lang="ja-JP" altLang="en-US" sz="3600" dirty="0" smtClean="0"/>
              <a:t>１０分未満の作業：１００円、</a:t>
            </a:r>
            <a:endParaRPr kumimoji="1" lang="en-US" altLang="ja-JP" sz="3600" dirty="0" smtClean="0"/>
          </a:p>
          <a:p>
            <a:r>
              <a:rPr lang="ja-JP" altLang="en-US" sz="3600" dirty="0"/>
              <a:t>　</a:t>
            </a:r>
            <a:r>
              <a:rPr lang="ja-JP" altLang="en-US" sz="3600" dirty="0" smtClean="0"/>
              <a:t>１０分以上１時間未満の作業：５００円</a:t>
            </a:r>
            <a:endParaRPr kumimoji="1" lang="ja-JP" altLang="en-US" sz="3600" dirty="0"/>
          </a:p>
        </p:txBody>
      </p:sp>
    </p:spTree>
    <p:extLst>
      <p:ext uri="{BB962C8B-B14F-4D97-AF65-F5344CB8AC3E}">
        <p14:creationId xmlns:p14="http://schemas.microsoft.com/office/powerpoint/2010/main" val="2172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2" y="257578"/>
            <a:ext cx="6387921" cy="646331"/>
          </a:xfrm>
          <a:prstGeom prst="rect">
            <a:avLst/>
          </a:prstGeom>
          <a:noFill/>
        </p:spPr>
        <p:txBody>
          <a:bodyPr wrap="square" rtlCol="0">
            <a:spAutoFit/>
          </a:bodyPr>
          <a:lstStyle/>
          <a:p>
            <a:r>
              <a:rPr kumimoji="1" lang="ja-JP" altLang="en-US" sz="3600" dirty="0" smtClean="0">
                <a:solidFill>
                  <a:srgbClr val="0070C0"/>
                </a:solidFill>
              </a:rPr>
              <a:t>・高齢者等家族介護支援事業</a:t>
            </a:r>
            <a:endParaRPr kumimoji="1" lang="ja-JP" altLang="en-US" sz="3600" dirty="0">
              <a:solidFill>
                <a:srgbClr val="0070C0"/>
              </a:solidFill>
            </a:endParaRPr>
          </a:p>
        </p:txBody>
      </p:sp>
      <p:sp>
        <p:nvSpPr>
          <p:cNvPr id="3" name="テキスト ボックス 2"/>
          <p:cNvSpPr txBox="1"/>
          <p:nvPr/>
        </p:nvSpPr>
        <p:spPr>
          <a:xfrm>
            <a:off x="540913" y="1326524"/>
            <a:ext cx="11243256" cy="4524315"/>
          </a:xfrm>
          <a:prstGeom prst="rect">
            <a:avLst/>
          </a:prstGeom>
          <a:noFill/>
        </p:spPr>
        <p:txBody>
          <a:bodyPr wrap="square" rtlCol="0">
            <a:spAutoFit/>
          </a:bodyPr>
          <a:lstStyle/>
          <a:p>
            <a:r>
              <a:rPr kumimoji="1" lang="ja-JP" altLang="en-US" sz="3600" dirty="0" smtClean="0"/>
              <a:t>・</a:t>
            </a:r>
            <a:r>
              <a:rPr kumimoji="1" lang="ja-JP" altLang="en-US" sz="3600" dirty="0" smtClean="0">
                <a:solidFill>
                  <a:srgbClr val="FF0000"/>
                </a:solidFill>
              </a:rPr>
              <a:t>紙おむつ購入助成券支給（要介護３以上）</a:t>
            </a:r>
            <a:endParaRPr kumimoji="1" lang="en-US" altLang="ja-JP" sz="3600" dirty="0" smtClean="0">
              <a:solidFill>
                <a:srgbClr val="FF0000"/>
              </a:solidFill>
            </a:endParaRPr>
          </a:p>
          <a:p>
            <a:r>
              <a:rPr lang="ja-JP" altLang="en-US" sz="3600" dirty="0"/>
              <a:t>　</a:t>
            </a:r>
            <a:r>
              <a:rPr lang="ja-JP" altLang="en-US" sz="3600" dirty="0" smtClean="0"/>
              <a:t>在宅で寝たきり高齢者を介護している家族に、紙おむつ購入助成券を支給</a:t>
            </a:r>
            <a:endParaRPr lang="en-US" altLang="ja-JP" sz="3600" dirty="0"/>
          </a:p>
          <a:p>
            <a:r>
              <a:rPr lang="ja-JP" altLang="en-US" sz="3600" dirty="0" smtClean="0"/>
              <a:t>　月額３</a:t>
            </a:r>
            <a:r>
              <a:rPr lang="en-US" altLang="ja-JP" sz="3600" dirty="0" smtClean="0"/>
              <a:t>,</a:t>
            </a:r>
            <a:r>
              <a:rPr lang="ja-JP" altLang="en-US" sz="3600" dirty="0" smtClean="0"/>
              <a:t>０００円分の助成券を交付</a:t>
            </a:r>
            <a:endParaRPr lang="en-US" altLang="ja-JP" sz="3600" dirty="0" smtClean="0"/>
          </a:p>
          <a:p>
            <a:endParaRPr lang="en-US" altLang="ja-JP" sz="3600" dirty="0" smtClean="0"/>
          </a:p>
          <a:p>
            <a:r>
              <a:rPr lang="ja-JP" altLang="en-US" sz="3600" dirty="0" smtClean="0"/>
              <a:t>・</a:t>
            </a:r>
            <a:r>
              <a:rPr lang="ja-JP" altLang="en-US" sz="3600" dirty="0" smtClean="0">
                <a:solidFill>
                  <a:srgbClr val="FF0000"/>
                </a:solidFill>
              </a:rPr>
              <a:t>高齢者住宅改善助成</a:t>
            </a:r>
            <a:endParaRPr lang="en-US" altLang="ja-JP" sz="3600" dirty="0" smtClean="0">
              <a:solidFill>
                <a:srgbClr val="FF0000"/>
              </a:solidFill>
            </a:endParaRPr>
          </a:p>
          <a:p>
            <a:r>
              <a:rPr lang="ja-JP" altLang="en-US" sz="3600" dirty="0"/>
              <a:t>　</a:t>
            </a:r>
            <a:r>
              <a:rPr lang="ja-JP" altLang="en-US" sz="3600" dirty="0" smtClean="0"/>
              <a:t>在宅で寝たきり又は認知症高齢者を介護する方の住宅をバリアフリー化するための資金助成</a:t>
            </a:r>
            <a:endParaRPr lang="en-US" altLang="ja-JP" sz="3600" dirty="0" smtClean="0"/>
          </a:p>
        </p:txBody>
      </p:sp>
    </p:spTree>
    <p:extLst>
      <p:ext uri="{BB962C8B-B14F-4D97-AF65-F5344CB8AC3E}">
        <p14:creationId xmlns:p14="http://schemas.microsoft.com/office/powerpoint/2010/main" val="1823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3314" y="57100"/>
            <a:ext cx="7212353" cy="844196"/>
          </a:xfrm>
        </p:spPr>
        <p:txBody>
          <a:bodyPr>
            <a:normAutofit fontScale="90000"/>
          </a:bodyPr>
          <a:lstStyle/>
          <a:p>
            <a:r>
              <a:rPr kumimoji="1" lang="ja-JP" altLang="en-US" dirty="0" smtClean="0">
                <a:solidFill>
                  <a:srgbClr val="FF0000"/>
                </a:solidFill>
              </a:rPr>
              <a:t>平成２８年度一般会計補正予算</a:t>
            </a:r>
            <a:endParaRPr kumimoji="1" lang="ja-JP" altLang="en-US" dirty="0">
              <a:solidFill>
                <a:srgbClr val="FF0000"/>
              </a:solidFill>
            </a:endParaRPr>
          </a:p>
        </p:txBody>
      </p:sp>
      <p:sp>
        <p:nvSpPr>
          <p:cNvPr id="3" name="テキスト ボックス 2"/>
          <p:cNvSpPr txBox="1"/>
          <p:nvPr/>
        </p:nvSpPr>
        <p:spPr>
          <a:xfrm>
            <a:off x="1159097" y="1030309"/>
            <a:ext cx="10212947" cy="646331"/>
          </a:xfrm>
          <a:prstGeom prst="rect">
            <a:avLst/>
          </a:prstGeom>
          <a:noFill/>
        </p:spPr>
        <p:txBody>
          <a:bodyPr wrap="square" rtlCol="0">
            <a:spAutoFit/>
          </a:bodyPr>
          <a:lstStyle/>
          <a:p>
            <a:r>
              <a:rPr lang="ja-JP" altLang="en-US" sz="3600" dirty="0" smtClean="0"/>
              <a:t>当初予算の５．８％増の</a:t>
            </a:r>
            <a:r>
              <a:rPr kumimoji="1" lang="ja-JP" altLang="en-US" sz="3600" dirty="0" smtClean="0"/>
              <a:t>約２６億３</a:t>
            </a:r>
            <a:r>
              <a:rPr kumimoji="1" lang="en-US" altLang="ja-JP" sz="3600" dirty="0" smtClean="0"/>
              <a:t>,</a:t>
            </a:r>
            <a:r>
              <a:rPr kumimoji="1" lang="ja-JP" altLang="en-US" sz="3600" dirty="0" smtClean="0"/>
              <a:t>０００万円の追加</a:t>
            </a:r>
            <a:endParaRPr kumimoji="1" lang="ja-JP" altLang="en-US" sz="3600" dirty="0"/>
          </a:p>
        </p:txBody>
      </p:sp>
      <p:sp>
        <p:nvSpPr>
          <p:cNvPr id="4" name="テキスト ボックス 3"/>
          <p:cNvSpPr txBox="1"/>
          <p:nvPr/>
        </p:nvSpPr>
        <p:spPr>
          <a:xfrm>
            <a:off x="618184" y="1996224"/>
            <a:ext cx="11384926" cy="4524315"/>
          </a:xfrm>
          <a:prstGeom prst="rect">
            <a:avLst/>
          </a:prstGeom>
          <a:noFill/>
        </p:spPr>
        <p:txBody>
          <a:bodyPr wrap="square" rtlCol="0">
            <a:spAutoFit/>
          </a:bodyPr>
          <a:lstStyle/>
          <a:p>
            <a:r>
              <a:rPr kumimoji="1" lang="ja-JP" altLang="en-US" sz="3600" dirty="0" smtClean="0"/>
              <a:t>・新庁舎基本設計及び策定に伴う委託事業</a:t>
            </a:r>
            <a:endParaRPr kumimoji="1" lang="en-US" altLang="ja-JP" sz="3600" dirty="0" smtClean="0"/>
          </a:p>
          <a:p>
            <a:r>
              <a:rPr lang="ja-JP" altLang="en-US" sz="3600" dirty="0"/>
              <a:t>　</a:t>
            </a:r>
            <a:r>
              <a:rPr lang="ja-JP" altLang="en-US" sz="3600" dirty="0" smtClean="0"/>
              <a:t>オフイス環境整備支援、ＩＣＴ環境コンサルティング</a:t>
            </a:r>
            <a:endParaRPr lang="en-US" altLang="ja-JP" sz="3600" dirty="0" smtClean="0"/>
          </a:p>
          <a:p>
            <a:r>
              <a:rPr kumimoji="1" lang="ja-JP" altLang="en-US" sz="3600" dirty="0"/>
              <a:t>　</a:t>
            </a:r>
            <a:r>
              <a:rPr kumimoji="1" lang="ja-JP" altLang="en-US" sz="3600" dirty="0" smtClean="0"/>
              <a:t>地質調査、敷地測量</a:t>
            </a:r>
            <a:endParaRPr kumimoji="1" lang="en-US" altLang="ja-JP" sz="3600" dirty="0" smtClean="0"/>
          </a:p>
          <a:p>
            <a:r>
              <a:rPr lang="ja-JP" altLang="en-US" sz="3600" dirty="0" smtClean="0"/>
              <a:t>・航空宇宙科学博物館整備事業</a:t>
            </a:r>
            <a:endParaRPr lang="en-US" altLang="ja-JP" sz="3600" dirty="0" smtClean="0"/>
          </a:p>
          <a:p>
            <a:r>
              <a:rPr lang="ja-JP" altLang="en-US" sz="3600" dirty="0"/>
              <a:t>　</a:t>
            </a:r>
            <a:r>
              <a:rPr lang="ja-JP" altLang="en-US" sz="3600" dirty="0" smtClean="0"/>
              <a:t>外構工事、本館の雨漏り、照明のＬＥＤ化、展示物作成</a:t>
            </a:r>
            <a:endParaRPr lang="en-US" altLang="ja-JP" sz="3600" dirty="0" smtClean="0"/>
          </a:p>
          <a:p>
            <a:r>
              <a:rPr lang="ja-JP" altLang="en-US" sz="3600" dirty="0"/>
              <a:t>　</a:t>
            </a:r>
            <a:r>
              <a:rPr lang="ja-JP" altLang="en-US" sz="3600" dirty="0" smtClean="0"/>
              <a:t>市負担：１４</a:t>
            </a:r>
            <a:r>
              <a:rPr lang="en-US" altLang="ja-JP" sz="3600" dirty="0" smtClean="0"/>
              <a:t>.</a:t>
            </a:r>
            <a:r>
              <a:rPr lang="ja-JP" altLang="en-US" sz="3600" dirty="0" smtClean="0"/>
              <a:t>９億円、県負担：３３</a:t>
            </a:r>
            <a:r>
              <a:rPr lang="en-US" altLang="ja-JP" sz="3600" dirty="0" smtClean="0"/>
              <a:t>.</a:t>
            </a:r>
            <a:r>
              <a:rPr lang="ja-JP" altLang="en-US" sz="3600" dirty="0" smtClean="0"/>
              <a:t>９億円、運営は折半</a:t>
            </a:r>
            <a:endParaRPr lang="en-US" altLang="ja-JP" sz="3600" dirty="0" smtClean="0"/>
          </a:p>
          <a:p>
            <a:r>
              <a:rPr kumimoji="1" lang="ja-JP" altLang="en-US" sz="3600" dirty="0" smtClean="0"/>
              <a:t>・にんじん選果場整備事業</a:t>
            </a:r>
            <a:endParaRPr kumimoji="1" lang="en-US" altLang="ja-JP" sz="3600" dirty="0" smtClean="0"/>
          </a:p>
          <a:p>
            <a:r>
              <a:rPr lang="ja-JP" altLang="en-US" sz="3600" dirty="0"/>
              <a:t>　</a:t>
            </a:r>
            <a:r>
              <a:rPr lang="ja-JP" altLang="en-US" sz="3600" dirty="0" err="1" smtClean="0"/>
              <a:t>にんじんの</a:t>
            </a:r>
            <a:r>
              <a:rPr lang="ja-JP" altLang="en-US" sz="3600" dirty="0" smtClean="0"/>
              <a:t>洗浄、選別、箱詰めの自動化</a:t>
            </a:r>
            <a:endParaRPr lang="en-US" altLang="ja-JP" sz="3600" dirty="0" smtClean="0"/>
          </a:p>
        </p:txBody>
      </p:sp>
    </p:spTree>
    <p:extLst>
      <p:ext uri="{BB962C8B-B14F-4D97-AF65-F5344CB8AC3E}">
        <p14:creationId xmlns:p14="http://schemas.microsoft.com/office/powerpoint/2010/main" val="9561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12890" y="90153"/>
            <a:ext cx="2691685" cy="646331"/>
          </a:xfrm>
          <a:prstGeom prst="rect">
            <a:avLst/>
          </a:prstGeom>
          <a:noFill/>
        </p:spPr>
        <p:txBody>
          <a:bodyPr wrap="square" rtlCol="0">
            <a:spAutoFit/>
          </a:bodyPr>
          <a:lstStyle/>
          <a:p>
            <a:r>
              <a:rPr kumimoji="1" lang="ja-JP" altLang="en-US" sz="3600" dirty="0" smtClean="0">
                <a:solidFill>
                  <a:srgbClr val="0070C0"/>
                </a:solidFill>
              </a:rPr>
              <a:t>相談支援</a:t>
            </a:r>
            <a:endParaRPr kumimoji="1" lang="ja-JP" altLang="en-US" sz="3600" dirty="0">
              <a:solidFill>
                <a:srgbClr val="0070C0"/>
              </a:solidFill>
            </a:endParaRPr>
          </a:p>
        </p:txBody>
      </p:sp>
      <p:sp>
        <p:nvSpPr>
          <p:cNvPr id="3" name="テキスト ボックス 2"/>
          <p:cNvSpPr txBox="1"/>
          <p:nvPr/>
        </p:nvSpPr>
        <p:spPr>
          <a:xfrm>
            <a:off x="266163" y="914399"/>
            <a:ext cx="11775583" cy="5632311"/>
          </a:xfrm>
          <a:prstGeom prst="rect">
            <a:avLst/>
          </a:prstGeom>
          <a:noFill/>
        </p:spPr>
        <p:txBody>
          <a:bodyPr wrap="square" rtlCol="0">
            <a:spAutoFit/>
          </a:bodyPr>
          <a:lstStyle/>
          <a:p>
            <a:r>
              <a:rPr kumimoji="1" lang="ja-JP" altLang="en-US" sz="3600" dirty="0" smtClean="0"/>
              <a:t>・</a:t>
            </a:r>
            <a:r>
              <a:rPr kumimoji="1" lang="ja-JP" altLang="en-US" sz="3600" dirty="0" smtClean="0">
                <a:solidFill>
                  <a:srgbClr val="FF0000"/>
                </a:solidFill>
              </a:rPr>
              <a:t>地域包括支援センター</a:t>
            </a:r>
            <a:endParaRPr kumimoji="1" lang="en-US" altLang="ja-JP" sz="3600" dirty="0" smtClean="0">
              <a:solidFill>
                <a:srgbClr val="FF0000"/>
              </a:solidFill>
            </a:endParaRPr>
          </a:p>
          <a:p>
            <a:r>
              <a:rPr lang="ja-JP" altLang="en-US" sz="3600" dirty="0"/>
              <a:t>　</a:t>
            </a:r>
            <a:r>
              <a:rPr lang="ja-JP" altLang="en-US" sz="3600" dirty="0" smtClean="0"/>
              <a:t>総合的な相談・支援</a:t>
            </a:r>
            <a:endParaRPr lang="en-US" altLang="ja-JP" sz="3600" dirty="0" smtClean="0"/>
          </a:p>
          <a:p>
            <a:r>
              <a:rPr kumimoji="1" lang="ja-JP" altLang="en-US" sz="3600" dirty="0"/>
              <a:t>　</a:t>
            </a:r>
            <a:r>
              <a:rPr kumimoji="1" lang="ja-JP" altLang="en-US" sz="3600" dirty="0" smtClean="0"/>
              <a:t>月から金（祝日・</a:t>
            </a:r>
            <a:r>
              <a:rPr lang="ja-JP" altLang="en-US" sz="3600" dirty="0" smtClean="0"/>
              <a:t>年末年始除く）、電話は２４時間受付</a:t>
            </a:r>
            <a:endParaRPr lang="en-US" altLang="ja-JP" sz="3600" dirty="0" smtClean="0"/>
          </a:p>
          <a:p>
            <a:endParaRPr lang="en-US" altLang="ja-JP" sz="3600" dirty="0" smtClean="0"/>
          </a:p>
          <a:p>
            <a:r>
              <a:rPr kumimoji="1" lang="ja-JP" altLang="en-US" sz="3600" dirty="0" smtClean="0"/>
              <a:t>・</a:t>
            </a:r>
            <a:r>
              <a:rPr kumimoji="1" lang="ja-JP" altLang="en-US" sz="3600" dirty="0" smtClean="0">
                <a:solidFill>
                  <a:srgbClr val="FF0000"/>
                </a:solidFill>
              </a:rPr>
              <a:t>行方不明高齢</a:t>
            </a:r>
            <a:r>
              <a:rPr lang="ja-JP" altLang="en-US" sz="3600" dirty="0" smtClean="0">
                <a:solidFill>
                  <a:srgbClr val="FF0000"/>
                </a:solidFill>
              </a:rPr>
              <a:t>者の捜索</a:t>
            </a:r>
            <a:endParaRPr lang="en-US" altLang="ja-JP" sz="3600" dirty="0" smtClean="0">
              <a:solidFill>
                <a:srgbClr val="FF0000"/>
              </a:solidFill>
            </a:endParaRPr>
          </a:p>
          <a:p>
            <a:r>
              <a:rPr kumimoji="1" lang="ja-JP" altLang="en-US" sz="3600" dirty="0"/>
              <a:t>　</a:t>
            </a:r>
            <a:r>
              <a:rPr kumimoji="1" lang="ja-JP" altLang="en-US" sz="3600" dirty="0" smtClean="0"/>
              <a:t>各務原警察署生活安全課、最寄りの交番・駐在所の連絡</a:t>
            </a:r>
            <a:endParaRPr kumimoji="1" lang="en-US" altLang="ja-JP" sz="3600" dirty="0" smtClean="0"/>
          </a:p>
          <a:p>
            <a:endParaRPr kumimoji="1" lang="en-US" altLang="ja-JP" sz="3600" dirty="0" smtClean="0"/>
          </a:p>
          <a:p>
            <a:r>
              <a:rPr lang="ja-JP" altLang="en-US" sz="3600" dirty="0" smtClean="0"/>
              <a:t>・</a:t>
            </a:r>
            <a:r>
              <a:rPr lang="ja-JP" altLang="en-US" sz="3600" dirty="0" smtClean="0">
                <a:solidFill>
                  <a:srgbClr val="FF0000"/>
                </a:solidFill>
              </a:rPr>
              <a:t>日常生活自立支援事業</a:t>
            </a:r>
            <a:endParaRPr lang="en-US" altLang="ja-JP" sz="3600" dirty="0" smtClean="0">
              <a:solidFill>
                <a:srgbClr val="FF0000"/>
              </a:solidFill>
            </a:endParaRPr>
          </a:p>
          <a:p>
            <a:r>
              <a:rPr kumimoji="1" lang="ja-JP" altLang="en-US" sz="3600" dirty="0"/>
              <a:t>　</a:t>
            </a:r>
            <a:r>
              <a:rPr kumimoji="1" lang="ja-JP" altLang="en-US" sz="3600" dirty="0" smtClean="0"/>
              <a:t>自分一人で判断が困難なため、日常生活に不安のある方</a:t>
            </a:r>
            <a:endParaRPr kumimoji="1" lang="en-US" altLang="ja-JP" sz="3600" dirty="0" smtClean="0"/>
          </a:p>
          <a:p>
            <a:r>
              <a:rPr lang="ja-JP" altLang="en-US" sz="3600" dirty="0"/>
              <a:t>　</a:t>
            </a:r>
            <a:r>
              <a:rPr lang="ja-JP" altLang="en-US" sz="3600" dirty="0" smtClean="0"/>
              <a:t>（福祉サービスの利用援助、金銭管理、書類預かり）</a:t>
            </a:r>
            <a:endParaRPr kumimoji="1" lang="en-US" altLang="ja-JP" sz="3600" dirty="0" smtClean="0"/>
          </a:p>
        </p:txBody>
      </p:sp>
    </p:spTree>
    <p:extLst>
      <p:ext uri="{BB962C8B-B14F-4D97-AF65-F5344CB8AC3E}">
        <p14:creationId xmlns:p14="http://schemas.microsoft.com/office/powerpoint/2010/main" val="202559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21216" y="425003"/>
            <a:ext cx="10689465" cy="5632311"/>
          </a:xfrm>
          <a:prstGeom prst="rect">
            <a:avLst/>
          </a:prstGeom>
          <a:noFill/>
        </p:spPr>
        <p:txBody>
          <a:bodyPr wrap="square" rtlCol="0">
            <a:spAutoFit/>
          </a:bodyPr>
          <a:lstStyle/>
          <a:p>
            <a:r>
              <a:rPr kumimoji="1" lang="ja-JP" altLang="en-US" sz="3600" dirty="0" smtClean="0"/>
              <a:t>・</a:t>
            </a:r>
            <a:r>
              <a:rPr kumimoji="1" lang="ja-JP" altLang="en-US" sz="3600" dirty="0" smtClean="0">
                <a:solidFill>
                  <a:srgbClr val="FF0000"/>
                </a:solidFill>
              </a:rPr>
              <a:t>成年後見制度</a:t>
            </a:r>
            <a:endParaRPr kumimoji="1" lang="en-US" altLang="ja-JP" sz="3600" dirty="0" smtClean="0">
              <a:solidFill>
                <a:srgbClr val="FF0000"/>
              </a:solidFill>
            </a:endParaRPr>
          </a:p>
          <a:p>
            <a:r>
              <a:rPr lang="ja-JP" altLang="en-US" sz="3600" dirty="0"/>
              <a:t>　</a:t>
            </a:r>
            <a:r>
              <a:rPr lang="ja-JP" altLang="en-US" sz="3600" dirty="0" smtClean="0"/>
              <a:t>判断能力の不十分な方の財産、権利、法律行為を守るため、成年後見人が本人の権利を守る制度</a:t>
            </a:r>
            <a:endParaRPr lang="en-US" altLang="ja-JP" sz="3600" dirty="0" smtClean="0"/>
          </a:p>
          <a:p>
            <a:endParaRPr kumimoji="1" lang="en-US" altLang="ja-JP" sz="3600" dirty="0" smtClean="0"/>
          </a:p>
          <a:p>
            <a:r>
              <a:rPr kumimoji="1" lang="ja-JP" altLang="en-US" sz="3600" dirty="0" smtClean="0"/>
              <a:t>・</a:t>
            </a:r>
            <a:r>
              <a:rPr kumimoji="1" lang="ja-JP" altLang="en-US" sz="3600" dirty="0" smtClean="0">
                <a:solidFill>
                  <a:srgbClr val="FF0000"/>
                </a:solidFill>
              </a:rPr>
              <a:t>福祉有償運送（要介護・支援認定者）</a:t>
            </a:r>
            <a:endParaRPr kumimoji="1" lang="en-US" altLang="ja-JP" sz="3600" dirty="0" smtClean="0">
              <a:solidFill>
                <a:srgbClr val="FF0000"/>
              </a:solidFill>
            </a:endParaRPr>
          </a:p>
          <a:p>
            <a:r>
              <a:rPr lang="ja-JP" altLang="en-US" sz="3600" dirty="0"/>
              <a:t>　</a:t>
            </a:r>
            <a:r>
              <a:rPr lang="ja-JP" altLang="en-US" sz="3600" dirty="0" smtClean="0"/>
              <a:t>単独では、交通機関を利用して外出できない高齢者が利用できる移送サービス、通院などに利用可</a:t>
            </a:r>
            <a:endParaRPr lang="en-US" altLang="ja-JP" sz="3600" dirty="0" smtClean="0"/>
          </a:p>
          <a:p>
            <a:r>
              <a:rPr lang="ja-JP" altLang="en-US" sz="3600" dirty="0"/>
              <a:t>　</a:t>
            </a:r>
            <a:r>
              <a:rPr lang="ja-JP" altLang="en-US" sz="3600" dirty="0" err="1" smtClean="0"/>
              <a:t>身体障がい</a:t>
            </a:r>
            <a:r>
              <a:rPr lang="ja-JP" altLang="en-US" sz="3600" dirty="0" smtClean="0"/>
              <a:t>者、要介護（支援）認定者の方</a:t>
            </a:r>
            <a:endParaRPr lang="en-US" altLang="ja-JP" sz="3600" dirty="0" smtClean="0"/>
          </a:p>
          <a:p>
            <a:r>
              <a:rPr kumimoji="1" lang="ja-JP" altLang="en-US" sz="3600" dirty="0"/>
              <a:t>　</a:t>
            </a:r>
            <a:r>
              <a:rPr kumimoji="1" lang="ja-JP" altLang="en-US" sz="3600" dirty="0" smtClean="0"/>
              <a:t>直接事業所へ申し込み、会員登録必要</a:t>
            </a:r>
            <a:endParaRPr kumimoji="1" lang="en-US" altLang="ja-JP" sz="3600" dirty="0" smtClean="0"/>
          </a:p>
          <a:p>
            <a:r>
              <a:rPr lang="ja-JP" altLang="en-US" sz="3600" dirty="0"/>
              <a:t>　</a:t>
            </a:r>
            <a:r>
              <a:rPr lang="ja-JP" altLang="en-US" sz="3600" dirty="0" smtClean="0"/>
              <a:t>一般タクシーの半額程度</a:t>
            </a:r>
            <a:endParaRPr kumimoji="1" lang="ja-JP" altLang="en-US" sz="3600" dirty="0"/>
          </a:p>
        </p:txBody>
      </p:sp>
    </p:spTree>
    <p:extLst>
      <p:ext uri="{BB962C8B-B14F-4D97-AF65-F5344CB8AC3E}">
        <p14:creationId xmlns:p14="http://schemas.microsoft.com/office/powerpoint/2010/main" val="5448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９</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９月１</a:t>
            </a:r>
            <a:r>
              <a:rPr lang="ja-JP" altLang="en-US" sz="3900" dirty="0"/>
              <a:t>２</a:t>
            </a:r>
            <a:r>
              <a:rPr lang="ja-JP" altLang="en-US" sz="3900" dirty="0" smtClean="0"/>
              <a:t>日（月）</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９月２６日（月）、２７日（火）</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民生消防：２９日（木）、経済教育：３０日（金）</a:t>
            </a:r>
            <a:endParaRPr lang="en-US" altLang="ja-JP" sz="3900" dirty="0" smtClean="0"/>
          </a:p>
          <a:p>
            <a:pPr marL="0" indent="0">
              <a:buNone/>
            </a:pPr>
            <a:r>
              <a:rPr lang="ja-JP" altLang="en-US" sz="3900" dirty="0"/>
              <a:t>　</a:t>
            </a:r>
            <a:r>
              <a:rPr lang="ja-JP" altLang="en-US" sz="3900" dirty="0" smtClean="0"/>
              <a:t>建設水道：１０月３日（月）、総務：１０月４日（火）</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１０月７日（金）</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85572" y="150621"/>
            <a:ext cx="4882663" cy="769441"/>
          </a:xfrm>
          <a:prstGeom prst="rect">
            <a:avLst/>
          </a:prstGeom>
          <a:noFill/>
        </p:spPr>
        <p:txBody>
          <a:bodyPr wrap="square" rtlCol="0">
            <a:spAutoFit/>
          </a:bodyPr>
          <a:lstStyle/>
          <a:p>
            <a:r>
              <a:rPr kumimoji="1" lang="ja-JP" altLang="en-US" sz="4400" dirty="0" smtClean="0">
                <a:solidFill>
                  <a:srgbClr val="FF0000"/>
                </a:solidFill>
              </a:rPr>
              <a:t>要望</a:t>
            </a:r>
            <a:r>
              <a:rPr lang="ja-JP" altLang="en-US" sz="4400" dirty="0" smtClean="0">
                <a:solidFill>
                  <a:srgbClr val="FF0000"/>
                </a:solidFill>
              </a:rPr>
              <a:t>書・口頭要望</a:t>
            </a:r>
            <a:endParaRPr kumimoji="1" lang="ja-JP" altLang="en-US" sz="4400" dirty="0">
              <a:solidFill>
                <a:srgbClr val="FF0000"/>
              </a:solidFill>
            </a:endParaRPr>
          </a:p>
        </p:txBody>
      </p:sp>
      <p:sp>
        <p:nvSpPr>
          <p:cNvPr id="3" name="テキスト ボックス 2"/>
          <p:cNvSpPr txBox="1"/>
          <p:nvPr/>
        </p:nvSpPr>
        <p:spPr>
          <a:xfrm>
            <a:off x="1149912" y="920062"/>
            <a:ext cx="9913041" cy="5632311"/>
          </a:xfrm>
          <a:prstGeom prst="rect">
            <a:avLst/>
          </a:prstGeom>
          <a:noFill/>
        </p:spPr>
        <p:txBody>
          <a:bodyPr wrap="square" rtlCol="0">
            <a:spAutoFit/>
          </a:bodyPr>
          <a:lstStyle/>
          <a:p>
            <a:r>
              <a:rPr kumimoji="1" lang="ja-JP" altLang="en-US" sz="3600" dirty="0" smtClean="0"/>
              <a:t>・</a:t>
            </a:r>
            <a:r>
              <a:rPr lang="ja-JP" altLang="en-US" sz="3600" dirty="0" smtClean="0"/>
              <a:t>雄飛ケ丘町の側溝の整備促進</a:t>
            </a:r>
            <a:endParaRPr lang="en-US" altLang="ja-JP" sz="3600" dirty="0" smtClean="0"/>
          </a:p>
          <a:p>
            <a:r>
              <a:rPr kumimoji="1" lang="ja-JP" altLang="en-US" sz="3600" dirty="0" smtClean="0"/>
              <a:t>・</a:t>
            </a:r>
            <a:r>
              <a:rPr lang="ja-JP" altLang="en-US" sz="3600" dirty="0" smtClean="0"/>
              <a:t>雄飛ケ丘公園の南側に子ども飛び出し防止対策</a:t>
            </a:r>
            <a:endParaRPr kumimoji="1" lang="en-US" altLang="ja-JP" sz="3600" dirty="0" smtClean="0"/>
          </a:p>
          <a:p>
            <a:r>
              <a:rPr lang="ja-JP" altLang="en-US" sz="3600" dirty="0" smtClean="0"/>
              <a:t>・那加巾下町に公園の新設要望</a:t>
            </a:r>
            <a:endParaRPr lang="en-US" altLang="ja-JP" sz="3600" dirty="0" smtClean="0"/>
          </a:p>
          <a:p>
            <a:r>
              <a:rPr lang="ja-JP" altLang="en-US" sz="3600" dirty="0" smtClean="0"/>
              <a:t>・騒音対策用具（サッシの鍵）の調査</a:t>
            </a:r>
            <a:endParaRPr lang="en-US" altLang="ja-JP" sz="3600" dirty="0" smtClean="0"/>
          </a:p>
          <a:p>
            <a:r>
              <a:rPr lang="ja-JP" altLang="en-US" sz="3600" dirty="0" smtClean="0"/>
              <a:t>・介護、高齢者福祉に関する出前講座</a:t>
            </a:r>
            <a:endParaRPr lang="en-US" altLang="ja-JP" sz="3600" dirty="0" smtClean="0"/>
          </a:p>
          <a:p>
            <a:r>
              <a:rPr lang="ja-JP" altLang="en-US" sz="3600" dirty="0" smtClean="0"/>
              <a:t>・新境川堤防の防犯灯の点灯時間延長</a:t>
            </a:r>
            <a:endParaRPr lang="en-US" altLang="ja-JP" sz="3600" dirty="0" smtClean="0"/>
          </a:p>
          <a:p>
            <a:r>
              <a:rPr lang="ja-JP" altLang="en-US" sz="3600" dirty="0" smtClean="0"/>
              <a:t>・不動ケ丘公園の遊具の補修</a:t>
            </a:r>
            <a:endParaRPr lang="en-US" altLang="ja-JP" sz="3600" dirty="0" smtClean="0"/>
          </a:p>
          <a:p>
            <a:r>
              <a:rPr lang="ja-JP" altLang="en-US" sz="3600" dirty="0" smtClean="0"/>
              <a:t>・市役所に提出する書類の時間外受付</a:t>
            </a:r>
            <a:endParaRPr lang="en-US" altLang="ja-JP" sz="3600" dirty="0" smtClean="0"/>
          </a:p>
          <a:p>
            <a:r>
              <a:rPr lang="ja-JP" altLang="en-US" sz="3600" dirty="0" smtClean="0"/>
              <a:t>・不動ケ丘ゴミ集積場所の改善</a:t>
            </a:r>
            <a:endParaRPr lang="en-US" altLang="ja-JP" sz="3600" dirty="0" smtClean="0"/>
          </a:p>
          <a:p>
            <a:r>
              <a:rPr lang="ja-JP" altLang="en-US" sz="3600" dirty="0" smtClean="0"/>
              <a:t>・福井さん宅前の側溝の補修</a:t>
            </a:r>
            <a:endParaRPr lang="en-US" altLang="ja-JP" sz="3600" dirty="0" smtClean="0"/>
          </a:p>
        </p:txBody>
      </p:sp>
    </p:spTree>
    <p:extLst>
      <p:ext uri="{BB962C8B-B14F-4D97-AF65-F5344CB8AC3E}">
        <p14:creationId xmlns:p14="http://schemas.microsoft.com/office/powerpoint/2010/main" val="1267841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53840" y="518425"/>
            <a:ext cx="2831864" cy="897005"/>
          </a:xfrm>
        </p:spPr>
        <p:txBody>
          <a:bodyPr/>
          <a:lstStyle/>
          <a:p>
            <a:r>
              <a:rPr kumimoji="1" lang="ja-JP" altLang="en-US" dirty="0" smtClean="0">
                <a:solidFill>
                  <a:srgbClr val="FF0000"/>
                </a:solidFill>
              </a:rPr>
              <a:t>意見交換</a:t>
            </a:r>
            <a:endParaRPr kumimoji="1" lang="ja-JP" altLang="en-US" dirty="0">
              <a:solidFill>
                <a:srgbClr val="FF0000"/>
              </a:solidFill>
            </a:endParaRPr>
          </a:p>
        </p:txBody>
      </p:sp>
      <p:sp>
        <p:nvSpPr>
          <p:cNvPr id="3" name="コンテンツ プレースホルダー 2"/>
          <p:cNvSpPr>
            <a:spLocks noGrp="1"/>
          </p:cNvSpPr>
          <p:nvPr>
            <p:ph idx="1"/>
          </p:nvPr>
        </p:nvSpPr>
        <p:spPr>
          <a:xfrm>
            <a:off x="1456385" y="2740025"/>
            <a:ext cx="8006471" cy="775907"/>
          </a:xfrm>
        </p:spPr>
        <p:txBody>
          <a:bodyPr>
            <a:noAutofit/>
          </a:bodyPr>
          <a:lstStyle/>
          <a:p>
            <a:r>
              <a:rPr kumimoji="1" lang="ja-JP" altLang="en-US" sz="4000" dirty="0" smtClean="0"/>
              <a:t>疑問やお困りのことがあればどうぞ</a:t>
            </a:r>
            <a:endParaRPr kumimoji="1" lang="ja-JP" altLang="en-US" sz="4000" dirty="0"/>
          </a:p>
        </p:txBody>
      </p:sp>
    </p:spTree>
    <p:extLst>
      <p:ext uri="{BB962C8B-B14F-4D97-AF65-F5344CB8AC3E}">
        <p14:creationId xmlns:p14="http://schemas.microsoft.com/office/powerpoint/2010/main" val="341312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4569" y="257577"/>
            <a:ext cx="3271234" cy="769441"/>
          </a:xfrm>
          <a:prstGeom prst="rect">
            <a:avLst/>
          </a:prstGeom>
          <a:noFill/>
        </p:spPr>
        <p:txBody>
          <a:bodyPr wrap="square" rtlCol="0">
            <a:spAutoFit/>
          </a:bodyPr>
          <a:lstStyle/>
          <a:p>
            <a:r>
              <a:rPr kumimoji="1" lang="ja-JP" altLang="en-US" sz="4400" dirty="0" smtClean="0">
                <a:solidFill>
                  <a:srgbClr val="FF0000"/>
                </a:solidFill>
              </a:rPr>
              <a:t>財産の取得</a:t>
            </a:r>
            <a:endParaRPr kumimoji="1" lang="ja-JP" altLang="en-US" sz="4400" dirty="0">
              <a:solidFill>
                <a:srgbClr val="FF0000"/>
              </a:solidFill>
            </a:endParaRPr>
          </a:p>
        </p:txBody>
      </p:sp>
      <p:sp>
        <p:nvSpPr>
          <p:cNvPr id="3" name="テキスト ボックス 2"/>
          <p:cNvSpPr txBox="1"/>
          <p:nvPr/>
        </p:nvSpPr>
        <p:spPr>
          <a:xfrm>
            <a:off x="1455313" y="1442434"/>
            <a:ext cx="9697791" cy="4524315"/>
          </a:xfrm>
          <a:prstGeom prst="rect">
            <a:avLst/>
          </a:prstGeom>
          <a:noFill/>
        </p:spPr>
        <p:txBody>
          <a:bodyPr wrap="square" rtlCol="0">
            <a:spAutoFit/>
          </a:bodyPr>
          <a:lstStyle/>
          <a:p>
            <a:r>
              <a:rPr kumimoji="1" lang="ja-JP" altLang="en-US" sz="3600" dirty="0" smtClean="0"/>
              <a:t>・情報セキュリティ強化対策事業機器</a:t>
            </a:r>
            <a:endParaRPr kumimoji="1" lang="en-US" altLang="ja-JP" sz="3600" dirty="0" smtClean="0"/>
          </a:p>
          <a:p>
            <a:r>
              <a:rPr lang="ja-JP" altLang="en-US" sz="3600" dirty="0"/>
              <a:t>　</a:t>
            </a:r>
            <a:r>
              <a:rPr lang="ja-JP" altLang="en-US" sz="3600" dirty="0" smtClean="0"/>
              <a:t>地方自治体の情報セキュリティ強化のため</a:t>
            </a:r>
            <a:endParaRPr lang="en-US" altLang="ja-JP" sz="3600" dirty="0" smtClean="0"/>
          </a:p>
          <a:p>
            <a:r>
              <a:rPr kumimoji="1" lang="ja-JP" altLang="en-US" sz="3600" dirty="0"/>
              <a:t>　</a:t>
            </a:r>
            <a:r>
              <a:rPr kumimoji="1" lang="ja-JP" altLang="en-US" sz="3600" dirty="0" smtClean="0"/>
              <a:t>インターネットから独立、約４</a:t>
            </a:r>
            <a:r>
              <a:rPr kumimoji="1" lang="en-US" altLang="ja-JP" sz="3600" dirty="0" smtClean="0"/>
              <a:t>,</a:t>
            </a:r>
            <a:r>
              <a:rPr kumimoji="1" lang="ja-JP" altLang="en-US" sz="3600" dirty="0" smtClean="0"/>
              <a:t>６００万円</a:t>
            </a:r>
            <a:endParaRPr kumimoji="1" lang="en-US" altLang="ja-JP" sz="3600" dirty="0" smtClean="0"/>
          </a:p>
          <a:p>
            <a:r>
              <a:rPr lang="ja-JP" altLang="en-US" sz="3600" dirty="0" smtClean="0"/>
              <a:t>・水槽付消防ポンプ自動車</a:t>
            </a:r>
            <a:endParaRPr lang="en-US" altLang="ja-JP" sz="3600" dirty="0" smtClean="0"/>
          </a:p>
          <a:p>
            <a:r>
              <a:rPr lang="ja-JP" altLang="en-US" sz="3600" dirty="0"/>
              <a:t>　</a:t>
            </a:r>
            <a:r>
              <a:rPr lang="ja-JP" altLang="en-US" sz="3600" dirty="0" smtClean="0"/>
              <a:t>西部方面消防署の車両更新、約５</a:t>
            </a:r>
            <a:r>
              <a:rPr lang="en-US" altLang="ja-JP" sz="3600" dirty="0" smtClean="0"/>
              <a:t>,</a:t>
            </a:r>
            <a:r>
              <a:rPr lang="ja-JP" altLang="en-US" sz="3600" dirty="0" smtClean="0"/>
              <a:t>５００万円</a:t>
            </a:r>
            <a:endParaRPr lang="en-US" altLang="ja-JP" sz="3600" dirty="0" smtClean="0"/>
          </a:p>
          <a:p>
            <a:r>
              <a:rPr lang="ja-JP" altLang="en-US" sz="3600" dirty="0"/>
              <a:t>　</a:t>
            </a:r>
            <a:r>
              <a:rPr lang="ja-JP" altLang="en-US" sz="3600" dirty="0" smtClean="0"/>
              <a:t>２</a:t>
            </a:r>
            <a:r>
              <a:rPr lang="en-US" altLang="ja-JP" sz="3600" dirty="0" smtClean="0"/>
              <a:t>,</a:t>
            </a:r>
            <a:r>
              <a:rPr lang="ja-JP" altLang="en-US" sz="3600" dirty="0" smtClean="0"/>
              <a:t>０００リットルの水槽付</a:t>
            </a:r>
            <a:endParaRPr lang="en-US" altLang="ja-JP" sz="3600" dirty="0" smtClean="0"/>
          </a:p>
          <a:p>
            <a:r>
              <a:rPr kumimoji="1" lang="ja-JP" altLang="en-US" sz="3600" dirty="0" smtClean="0"/>
              <a:t>・加圧式給水車</a:t>
            </a:r>
            <a:endParaRPr kumimoji="1" lang="en-US" altLang="ja-JP" sz="3600" dirty="0" smtClean="0"/>
          </a:p>
          <a:p>
            <a:r>
              <a:rPr lang="ja-JP" altLang="en-US" sz="3600" dirty="0"/>
              <a:t>　</a:t>
            </a:r>
            <a:r>
              <a:rPr lang="ja-JP" altLang="en-US" sz="3600" dirty="0" smtClean="0"/>
              <a:t>１</a:t>
            </a:r>
            <a:r>
              <a:rPr lang="en-US" altLang="ja-JP" sz="3600" dirty="0" smtClean="0"/>
              <a:t>,</a:t>
            </a:r>
            <a:r>
              <a:rPr lang="ja-JP" altLang="en-US" sz="3600" dirty="0" smtClean="0"/>
              <a:t>７００リットルの給水タンク、約１</a:t>
            </a:r>
            <a:r>
              <a:rPr lang="en-US" altLang="ja-JP" sz="3600" dirty="0" smtClean="0"/>
              <a:t>,</a:t>
            </a:r>
            <a:r>
              <a:rPr lang="ja-JP" altLang="en-US" sz="3600" dirty="0" smtClean="0"/>
              <a:t>２００万円</a:t>
            </a:r>
            <a:endParaRPr lang="en-US" altLang="ja-JP" sz="3600" dirty="0" smtClean="0"/>
          </a:p>
        </p:txBody>
      </p:sp>
    </p:spTree>
    <p:extLst>
      <p:ext uri="{BB962C8B-B14F-4D97-AF65-F5344CB8AC3E}">
        <p14:creationId xmlns:p14="http://schemas.microsoft.com/office/powerpoint/2010/main" val="237299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42837" y="167267"/>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2" name="テキスト ボックス 1"/>
          <p:cNvSpPr txBox="1"/>
          <p:nvPr/>
        </p:nvSpPr>
        <p:spPr>
          <a:xfrm>
            <a:off x="1023603" y="1104549"/>
            <a:ext cx="10730862" cy="646331"/>
          </a:xfrm>
          <a:prstGeom prst="rect">
            <a:avLst/>
          </a:prstGeom>
          <a:noFill/>
        </p:spPr>
        <p:txBody>
          <a:bodyPr wrap="square" rtlCol="0">
            <a:spAutoFit/>
          </a:bodyPr>
          <a:lstStyle/>
          <a:p>
            <a:r>
              <a:rPr kumimoji="1" lang="ja-JP" altLang="en-US" sz="3600" dirty="0" smtClean="0">
                <a:solidFill>
                  <a:srgbClr val="0070C0"/>
                </a:solidFill>
              </a:rPr>
              <a:t>航空宇宙科学博物館に残すべき遺産について</a:t>
            </a:r>
            <a:endParaRPr kumimoji="1" lang="en-US" altLang="ja-JP" sz="3600" dirty="0" smtClean="0">
              <a:solidFill>
                <a:srgbClr val="0070C0"/>
              </a:solidFill>
            </a:endParaRPr>
          </a:p>
        </p:txBody>
      </p:sp>
      <p:sp>
        <p:nvSpPr>
          <p:cNvPr id="3" name="テキスト ボックス 2"/>
          <p:cNvSpPr txBox="1"/>
          <p:nvPr/>
        </p:nvSpPr>
        <p:spPr>
          <a:xfrm>
            <a:off x="544029" y="2095259"/>
            <a:ext cx="9231036" cy="646331"/>
          </a:xfrm>
          <a:prstGeom prst="rect">
            <a:avLst/>
          </a:prstGeom>
          <a:noFill/>
        </p:spPr>
        <p:txBody>
          <a:bodyPr wrap="square" rtlCol="0">
            <a:spAutoFit/>
          </a:bodyPr>
          <a:lstStyle/>
          <a:p>
            <a:r>
              <a:rPr kumimoji="1" lang="ja-JP" altLang="en-US" sz="3600" dirty="0" smtClean="0">
                <a:solidFill>
                  <a:srgbClr val="0070C0"/>
                </a:solidFill>
              </a:rPr>
              <a:t>問：残すべき遺産についてどのように考えるか</a:t>
            </a:r>
            <a:r>
              <a:rPr lang="ja-JP" altLang="en-US" sz="3600" dirty="0" smtClean="0"/>
              <a:t>　</a:t>
            </a:r>
            <a:endParaRPr kumimoji="1" lang="en-US" altLang="ja-JP" sz="3600" dirty="0" smtClean="0"/>
          </a:p>
        </p:txBody>
      </p:sp>
      <p:sp>
        <p:nvSpPr>
          <p:cNvPr id="5" name="テキスト ボックス 4"/>
          <p:cNvSpPr txBox="1"/>
          <p:nvPr/>
        </p:nvSpPr>
        <p:spPr>
          <a:xfrm>
            <a:off x="263810" y="4016425"/>
            <a:ext cx="56043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963675" y="2887682"/>
            <a:ext cx="10850718" cy="3416320"/>
          </a:xfrm>
          <a:prstGeom prst="rect">
            <a:avLst/>
          </a:prstGeom>
          <a:noFill/>
        </p:spPr>
        <p:txBody>
          <a:bodyPr wrap="square" rtlCol="0">
            <a:spAutoFit/>
          </a:bodyPr>
          <a:lstStyle/>
          <a:p>
            <a:r>
              <a:rPr kumimoji="1" lang="ja-JP" altLang="en-US" sz="3600" dirty="0" smtClean="0"/>
              <a:t>・各務原の地で航空機開発に携わった先人達の「涙と汗の物語」</a:t>
            </a:r>
            <a:endParaRPr kumimoji="1" lang="en-US" altLang="ja-JP" sz="3600" dirty="0" smtClean="0"/>
          </a:p>
          <a:p>
            <a:r>
              <a:rPr lang="ja-JP" altLang="en-US" sz="3600" dirty="0" smtClean="0"/>
              <a:t>・新しい技術開発に挑戦した先人たちの生の声や実物の資料は、現代のみならず将来も貴重な遺産である</a:t>
            </a:r>
            <a:endParaRPr kumimoji="1" lang="en-US" altLang="ja-JP" sz="3600" dirty="0" smtClean="0"/>
          </a:p>
          <a:p>
            <a:r>
              <a:rPr lang="ja-JP" altLang="en-US" sz="3600" dirty="0" smtClean="0"/>
              <a:t>・「飛燕」に関するものや土井武夫さんにまつわるものなどの航空機開発の歴史を語る遺産</a:t>
            </a:r>
            <a:endParaRPr lang="en-US" altLang="ja-JP" sz="3600" dirty="0" smtClean="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1988" y="743909"/>
            <a:ext cx="11207635" cy="646331"/>
          </a:xfrm>
          <a:prstGeom prst="rect">
            <a:avLst/>
          </a:prstGeom>
          <a:noFill/>
        </p:spPr>
        <p:txBody>
          <a:bodyPr wrap="square" rtlCol="0">
            <a:spAutoFit/>
          </a:bodyPr>
          <a:lstStyle/>
          <a:p>
            <a:r>
              <a:rPr kumimoji="1" lang="ja-JP" altLang="en-US" sz="3600" dirty="0" smtClean="0">
                <a:solidFill>
                  <a:srgbClr val="0070C0"/>
                </a:solidFill>
              </a:rPr>
              <a:t>問：航空機の研究開発過程の資料を残すべきではないか</a:t>
            </a:r>
            <a:r>
              <a:rPr kumimoji="1" lang="ja-JP" altLang="en-US" sz="3600" dirty="0" smtClean="0"/>
              <a:t>　</a:t>
            </a:r>
            <a:endParaRPr kumimoji="1" lang="ja-JP" altLang="en-US" sz="3600" dirty="0"/>
          </a:p>
        </p:txBody>
      </p:sp>
      <p:sp>
        <p:nvSpPr>
          <p:cNvPr id="7" name="テキスト ボックス 6"/>
          <p:cNvSpPr txBox="1"/>
          <p:nvPr/>
        </p:nvSpPr>
        <p:spPr>
          <a:xfrm>
            <a:off x="90149" y="3416814"/>
            <a:ext cx="66367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1094705" y="2585817"/>
            <a:ext cx="9517487" cy="2308324"/>
          </a:xfrm>
          <a:prstGeom prst="rect">
            <a:avLst/>
          </a:prstGeom>
          <a:noFill/>
        </p:spPr>
        <p:txBody>
          <a:bodyPr wrap="square" rtlCol="0">
            <a:spAutoFit/>
          </a:bodyPr>
          <a:lstStyle/>
          <a:p>
            <a:r>
              <a:rPr kumimoji="1" lang="ja-JP" altLang="en-US" sz="3600" dirty="0" smtClean="0"/>
              <a:t>・実機の研究開発経緯等に関わる資料の収集に努める</a:t>
            </a:r>
            <a:endParaRPr kumimoji="1" lang="en-US" altLang="ja-JP" sz="3600" dirty="0" smtClean="0"/>
          </a:p>
          <a:p>
            <a:r>
              <a:rPr lang="ja-JP" altLang="en-US" sz="3600" dirty="0" smtClean="0"/>
              <a:t>・質問の翌々日、元技術者で元市議会議員であった方から、直接、電話があった</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7881" y="470078"/>
            <a:ext cx="9826581" cy="646331"/>
          </a:xfrm>
          <a:prstGeom prst="rect">
            <a:avLst/>
          </a:prstGeom>
          <a:noFill/>
        </p:spPr>
        <p:txBody>
          <a:bodyPr wrap="square" rtlCol="0">
            <a:spAutoFit/>
          </a:bodyPr>
          <a:lstStyle/>
          <a:p>
            <a:r>
              <a:rPr kumimoji="1" lang="ja-JP" altLang="en-US" sz="3600" dirty="0" smtClean="0">
                <a:solidFill>
                  <a:srgbClr val="0070C0"/>
                </a:solidFill>
              </a:rPr>
              <a:t>問：経験則や失敗談を聞き取り、保管してはどうか</a:t>
            </a:r>
            <a:r>
              <a:rPr kumimoji="1" lang="ja-JP" altLang="en-US" sz="3600" dirty="0" smtClean="0"/>
              <a:t>　</a:t>
            </a:r>
            <a:endParaRPr kumimoji="1" lang="ja-JP" altLang="en-US" sz="3600" dirty="0"/>
          </a:p>
        </p:txBody>
      </p:sp>
      <p:sp>
        <p:nvSpPr>
          <p:cNvPr id="4" name="テキスト ボックス 3"/>
          <p:cNvSpPr txBox="1"/>
          <p:nvPr/>
        </p:nvSpPr>
        <p:spPr>
          <a:xfrm>
            <a:off x="167321" y="3473397"/>
            <a:ext cx="54112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1197735" y="2550017"/>
            <a:ext cx="9556124" cy="2862322"/>
          </a:xfrm>
          <a:prstGeom prst="rect">
            <a:avLst/>
          </a:prstGeom>
          <a:noFill/>
        </p:spPr>
        <p:txBody>
          <a:bodyPr wrap="square" rtlCol="0">
            <a:spAutoFit/>
          </a:bodyPr>
          <a:lstStyle/>
          <a:p>
            <a:r>
              <a:rPr kumimoji="1" lang="ja-JP" altLang="en-US" sz="3600" dirty="0" smtClean="0"/>
              <a:t>・館内の展示機体に関し、開発に関わった人たちの映像を取り入れたり、成功と失敗の物語を展示ストーリーに組み込む予定である</a:t>
            </a:r>
            <a:endParaRPr kumimoji="1" lang="en-US" altLang="ja-JP" sz="3600" dirty="0" smtClean="0"/>
          </a:p>
          <a:p>
            <a:r>
              <a:rPr lang="ja-JP" altLang="en-US" sz="3600" dirty="0" smtClean="0"/>
              <a:t>・「開発にまつわるサイドストーリー」や「後日談」などの情報収集やデータ保管について検討する</a:t>
            </a:r>
            <a:endParaRPr kumimoji="1" lang="ja-JP" altLang="en-US" sz="3600" dirty="0"/>
          </a:p>
        </p:txBody>
      </p:sp>
    </p:spTree>
    <p:extLst>
      <p:ext uri="{BB962C8B-B14F-4D97-AF65-F5344CB8AC3E}">
        <p14:creationId xmlns:p14="http://schemas.microsoft.com/office/powerpoint/2010/main" val="259760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50959" y="473141"/>
            <a:ext cx="10187187" cy="646331"/>
          </a:xfrm>
          <a:prstGeom prst="rect">
            <a:avLst/>
          </a:prstGeom>
          <a:noFill/>
        </p:spPr>
        <p:txBody>
          <a:bodyPr wrap="square" rtlCol="0">
            <a:spAutoFit/>
          </a:bodyPr>
          <a:lstStyle/>
          <a:p>
            <a:r>
              <a:rPr kumimoji="1" lang="ja-JP" altLang="en-US" sz="3600" dirty="0" smtClean="0">
                <a:solidFill>
                  <a:srgbClr val="0070C0"/>
                </a:solidFill>
              </a:rPr>
              <a:t>自治会加入に向けた本市の取り組みについて</a:t>
            </a:r>
            <a:endParaRPr kumimoji="1" lang="ja-JP" altLang="en-US" sz="3600" dirty="0">
              <a:solidFill>
                <a:srgbClr val="0070C0"/>
              </a:solidFill>
            </a:endParaRPr>
          </a:p>
        </p:txBody>
      </p:sp>
      <p:sp>
        <p:nvSpPr>
          <p:cNvPr id="3" name="テキスト ボックス 2"/>
          <p:cNvSpPr txBox="1"/>
          <p:nvPr/>
        </p:nvSpPr>
        <p:spPr>
          <a:xfrm>
            <a:off x="174071" y="1735791"/>
            <a:ext cx="6291123" cy="646331"/>
          </a:xfrm>
          <a:prstGeom prst="rect">
            <a:avLst/>
          </a:prstGeom>
          <a:noFill/>
        </p:spPr>
        <p:txBody>
          <a:bodyPr wrap="square" rtlCol="0">
            <a:spAutoFit/>
          </a:bodyPr>
          <a:lstStyle/>
          <a:p>
            <a:r>
              <a:rPr kumimoji="1" lang="ja-JP" altLang="en-US" sz="3600" dirty="0" smtClean="0">
                <a:solidFill>
                  <a:srgbClr val="0070C0"/>
                </a:solidFill>
              </a:rPr>
              <a:t>問：最近の自治会加入状況は</a:t>
            </a:r>
            <a:r>
              <a:rPr kumimoji="1" lang="ja-JP" altLang="en-US" sz="3600" dirty="0" smtClean="0"/>
              <a:t>　</a:t>
            </a:r>
            <a:endParaRPr kumimoji="1" lang="en-US" altLang="ja-JP" sz="3600" dirty="0" smtClean="0"/>
          </a:p>
        </p:txBody>
      </p:sp>
      <p:sp>
        <p:nvSpPr>
          <p:cNvPr id="5" name="テキスト ボックス 4"/>
          <p:cNvSpPr txBox="1"/>
          <p:nvPr/>
        </p:nvSpPr>
        <p:spPr>
          <a:xfrm>
            <a:off x="174071" y="3598606"/>
            <a:ext cx="607594"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781665" y="3090775"/>
            <a:ext cx="10994265" cy="2308324"/>
          </a:xfrm>
          <a:prstGeom prst="rect">
            <a:avLst/>
          </a:prstGeom>
          <a:noFill/>
        </p:spPr>
        <p:txBody>
          <a:bodyPr wrap="square" rtlCol="0">
            <a:spAutoFit/>
          </a:bodyPr>
          <a:lstStyle/>
          <a:p>
            <a:r>
              <a:rPr kumimoji="1" lang="ja-JP" altLang="en-US" sz="3600" dirty="0" smtClean="0"/>
              <a:t>・県内２１市の平均　２６年度：７７．４％、２７年度：７７％、２８年度：７６．４％</a:t>
            </a:r>
            <a:endParaRPr kumimoji="1" lang="en-US" altLang="ja-JP" sz="3600" dirty="0" smtClean="0"/>
          </a:p>
          <a:p>
            <a:r>
              <a:rPr kumimoji="1" lang="ja-JP" altLang="en-US" sz="3600" dirty="0" smtClean="0"/>
              <a:t>・本市　平成２６年度：８０．９％、２７年度：８０．２％、</a:t>
            </a:r>
            <a:endParaRPr kumimoji="1" lang="en-US" altLang="ja-JP" sz="3600" dirty="0" smtClean="0"/>
          </a:p>
          <a:p>
            <a:r>
              <a:rPr kumimoji="1" lang="ja-JP" altLang="en-US" sz="3600" dirty="0" smtClean="0"/>
              <a:t>２８年度：７９．６％で減少傾向</a:t>
            </a:r>
            <a:endParaRPr kumimoji="1" lang="ja-JP" altLang="en-US" sz="3600" dirty="0"/>
          </a:p>
        </p:txBody>
      </p:sp>
    </p:spTree>
    <p:extLst>
      <p:ext uri="{BB962C8B-B14F-4D97-AF65-F5344CB8AC3E}">
        <p14:creationId xmlns:p14="http://schemas.microsoft.com/office/powerpoint/2010/main" val="14661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82956" y="186745"/>
            <a:ext cx="9781506" cy="646331"/>
          </a:xfrm>
          <a:prstGeom prst="rect">
            <a:avLst/>
          </a:prstGeom>
          <a:noFill/>
        </p:spPr>
        <p:txBody>
          <a:bodyPr wrap="square" rtlCol="0">
            <a:spAutoFit/>
          </a:bodyPr>
          <a:lstStyle/>
          <a:p>
            <a:r>
              <a:rPr kumimoji="1" lang="ja-JP" altLang="en-US" sz="3600" dirty="0" smtClean="0">
                <a:solidFill>
                  <a:srgbClr val="0070C0"/>
                </a:solidFill>
              </a:rPr>
              <a:t>問：自治会の役割並びに自治会加入のメリットは</a:t>
            </a:r>
            <a:r>
              <a:rPr kumimoji="1" lang="ja-JP" altLang="en-US" sz="3600" dirty="0" smtClean="0"/>
              <a:t>　</a:t>
            </a:r>
            <a:endParaRPr kumimoji="1" lang="ja-JP" altLang="en-US" sz="3600" dirty="0"/>
          </a:p>
        </p:txBody>
      </p:sp>
      <p:sp>
        <p:nvSpPr>
          <p:cNvPr id="3" name="テキスト ボックス 2"/>
          <p:cNvSpPr txBox="1"/>
          <p:nvPr/>
        </p:nvSpPr>
        <p:spPr>
          <a:xfrm>
            <a:off x="482955" y="3390358"/>
            <a:ext cx="48915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300766" y="1287887"/>
            <a:ext cx="10032642" cy="4524315"/>
          </a:xfrm>
          <a:prstGeom prst="rect">
            <a:avLst/>
          </a:prstGeom>
          <a:noFill/>
        </p:spPr>
        <p:txBody>
          <a:bodyPr wrap="square" rtlCol="0">
            <a:spAutoFit/>
          </a:bodyPr>
          <a:lstStyle/>
          <a:p>
            <a:r>
              <a:rPr kumimoji="1" lang="ja-JP" altLang="en-US" sz="3600" dirty="0" smtClean="0"/>
              <a:t>・お互いのコミュニケーションを図り、地域の問題を解決していくことが自治会の役割</a:t>
            </a:r>
            <a:endParaRPr kumimoji="1" lang="en-US" altLang="ja-JP" sz="3600" dirty="0" smtClean="0"/>
          </a:p>
          <a:p>
            <a:r>
              <a:rPr lang="ja-JP" altLang="en-US" sz="3600" dirty="0" smtClean="0"/>
              <a:t>・地域の清掃・美化活動、防犯・防災活動、お祭り、市民運動会などの活動をしている</a:t>
            </a:r>
            <a:endParaRPr lang="en-US" altLang="ja-JP" sz="3600" dirty="0" smtClean="0"/>
          </a:p>
          <a:p>
            <a:r>
              <a:rPr kumimoji="1" lang="ja-JP" altLang="en-US" sz="3600" dirty="0" smtClean="0"/>
              <a:t>・子どもや高齢者がいる家庭にとっては、地域行事への参加は防犯対策</a:t>
            </a:r>
            <a:r>
              <a:rPr lang="ja-JP" altLang="en-US" sz="3600" dirty="0" smtClean="0"/>
              <a:t>や地域の見守りにもつながる</a:t>
            </a:r>
            <a:endParaRPr lang="en-US" altLang="ja-JP" sz="3600" dirty="0" smtClean="0"/>
          </a:p>
          <a:p>
            <a:r>
              <a:rPr kumimoji="1" lang="ja-JP" altLang="en-US" sz="3600" dirty="0" smtClean="0"/>
              <a:t>・自主防災組織あるいは近所同士の協力による避難・助け合いに繋がる</a:t>
            </a:r>
            <a:endParaRPr kumimoji="1" lang="ja-JP" altLang="en-US" sz="3600" dirty="0"/>
          </a:p>
        </p:txBody>
      </p:sp>
    </p:spTree>
    <p:extLst>
      <p:ext uri="{BB962C8B-B14F-4D97-AF65-F5344CB8AC3E}">
        <p14:creationId xmlns:p14="http://schemas.microsoft.com/office/powerpoint/2010/main" val="88470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9002" y="774808"/>
            <a:ext cx="8462874" cy="646331"/>
          </a:xfrm>
          <a:prstGeom prst="rect">
            <a:avLst/>
          </a:prstGeom>
          <a:noFill/>
        </p:spPr>
        <p:txBody>
          <a:bodyPr wrap="square" rtlCol="0">
            <a:spAutoFit/>
          </a:bodyPr>
          <a:lstStyle/>
          <a:p>
            <a:r>
              <a:rPr kumimoji="1" lang="ja-JP" altLang="en-US" sz="3600" dirty="0" smtClean="0">
                <a:solidFill>
                  <a:srgbClr val="0070C0"/>
                </a:solidFill>
              </a:rPr>
              <a:t>問：自治会加入に向けた本市の取り組みは　</a:t>
            </a:r>
            <a:endParaRPr kumimoji="1" lang="ja-JP" altLang="en-US" sz="3600" dirty="0"/>
          </a:p>
        </p:txBody>
      </p:sp>
      <p:sp>
        <p:nvSpPr>
          <p:cNvPr id="3" name="テキスト ボックス 2"/>
          <p:cNvSpPr txBox="1"/>
          <p:nvPr/>
        </p:nvSpPr>
        <p:spPr>
          <a:xfrm>
            <a:off x="147484" y="3286287"/>
            <a:ext cx="55960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081826" y="1815921"/>
            <a:ext cx="10225825" cy="4524315"/>
          </a:xfrm>
          <a:prstGeom prst="rect">
            <a:avLst/>
          </a:prstGeom>
          <a:noFill/>
        </p:spPr>
        <p:txBody>
          <a:bodyPr wrap="square" rtlCol="0">
            <a:spAutoFit/>
          </a:bodyPr>
          <a:lstStyle/>
          <a:p>
            <a:r>
              <a:rPr kumimoji="1" lang="ja-JP" altLang="en-US" sz="3600" dirty="0" smtClean="0"/>
              <a:t>・昨年度、「自治会加入のチラシ」をリニューアルした。このチラシを各自治会長に配布</a:t>
            </a:r>
            <a:endParaRPr kumimoji="1" lang="en-US" altLang="ja-JP" sz="3600" dirty="0" smtClean="0"/>
          </a:p>
          <a:p>
            <a:r>
              <a:rPr lang="ja-JP" altLang="en-US" sz="3600" dirty="0" smtClean="0"/>
              <a:t>・転入届を受けた際、市民課窓口で自治会長の連絡先を記入し配布している</a:t>
            </a:r>
            <a:endParaRPr lang="en-US" altLang="ja-JP" sz="3600" dirty="0" smtClean="0"/>
          </a:p>
          <a:p>
            <a:r>
              <a:rPr kumimoji="1" lang="ja-JP" altLang="en-US" sz="3600" dirty="0" smtClean="0"/>
              <a:t>・</a:t>
            </a:r>
            <a:r>
              <a:rPr lang="ja-JP" altLang="en-US" sz="3600" dirty="0" smtClean="0"/>
              <a:t>自治会加入依頼時の心得や想定問答などを自治会長の手引きなどに掲載予定</a:t>
            </a:r>
            <a:endParaRPr lang="en-US" altLang="ja-JP" sz="3600" dirty="0" smtClean="0"/>
          </a:p>
          <a:p>
            <a:r>
              <a:rPr kumimoji="1" lang="ja-JP" altLang="en-US" sz="3600" dirty="0" smtClean="0"/>
              <a:t>・今後、自治会連合会と連携し、自治会の重要性や自治会加入のメリットを紹介していく</a:t>
            </a:r>
            <a:endParaRPr kumimoji="1" lang="ja-JP" altLang="en-US" sz="3600" dirty="0"/>
          </a:p>
        </p:txBody>
      </p:sp>
    </p:spTree>
    <p:extLst>
      <p:ext uri="{BB962C8B-B14F-4D97-AF65-F5344CB8AC3E}">
        <p14:creationId xmlns:p14="http://schemas.microsoft.com/office/powerpoint/2010/main" val="4634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12082</TotalTime>
  <Words>1015</Words>
  <Application>Microsoft Office PowerPoint</Application>
  <PresentationFormat>ワイド画面</PresentationFormat>
  <Paragraphs>174</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Arial</vt:lpstr>
      <vt:lpstr>Calibri</vt:lpstr>
      <vt:lpstr>Calibri Light</vt:lpstr>
      <vt:lpstr>Office テーマ</vt:lpstr>
      <vt:lpstr>第１４回市政報告会</vt:lpstr>
      <vt:lpstr>平成２８年度一般会計補正予算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９月議会の予定</vt:lpstr>
      <vt:lpstr>PowerPoint プレゼンテーション</vt:lpstr>
      <vt:lpstr>意見交換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796</cp:revision>
  <dcterms:created xsi:type="dcterms:W3CDTF">2013-10-16T10:26:16Z</dcterms:created>
  <dcterms:modified xsi:type="dcterms:W3CDTF">2020-05-05T23:20:12Z</dcterms:modified>
</cp:coreProperties>
</file>