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9" r:id="rId3"/>
    <p:sldId id="356" r:id="rId4"/>
    <p:sldId id="365" r:id="rId5"/>
    <p:sldId id="361" r:id="rId6"/>
    <p:sldId id="364" r:id="rId7"/>
    <p:sldId id="363" r:id="rId8"/>
    <p:sldId id="367" r:id="rId9"/>
    <p:sldId id="362" r:id="rId10"/>
    <p:sldId id="372" r:id="rId11"/>
    <p:sldId id="305" r:id="rId12"/>
    <p:sldId id="368" r:id="rId13"/>
    <p:sldId id="354" r:id="rId14"/>
    <p:sldId id="366" r:id="rId15"/>
    <p:sldId id="296" r:id="rId16"/>
    <p:sldId id="334" r:id="rId17"/>
    <p:sldId id="332" r:id="rId18"/>
    <p:sldId id="373" r:id="rId19"/>
    <p:sldId id="333" r:id="rId20"/>
    <p:sldId id="359" r:id="rId21"/>
    <p:sldId id="360" r:id="rId22"/>
    <p:sldId id="266" r:id="rId23"/>
    <p:sldId id="323" r:id="rId24"/>
    <p:sldId id="265"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Sheet1!$A$2:$A$6</c:f>
              <c:strCache>
                <c:ptCount val="5"/>
                <c:pt idx="0">
                  <c:v>市民税</c:v>
                </c:pt>
                <c:pt idx="1">
                  <c:v>固定資産税</c:v>
                </c:pt>
                <c:pt idx="2">
                  <c:v>軽自動車税</c:v>
                </c:pt>
                <c:pt idx="3">
                  <c:v>市たばこ税</c:v>
                </c:pt>
                <c:pt idx="4">
                  <c:v>都市計画税</c:v>
                </c:pt>
              </c:strCache>
            </c:strRef>
          </c:cat>
          <c:val>
            <c:numRef>
              <c:f>Sheet1!$B$2:$B$6</c:f>
              <c:numCache>
                <c:formatCode>General</c:formatCode>
                <c:ptCount val="5"/>
                <c:pt idx="0">
                  <c:v>97.5</c:v>
                </c:pt>
                <c:pt idx="1">
                  <c:v>89.5</c:v>
                </c:pt>
                <c:pt idx="2">
                  <c:v>2.6</c:v>
                </c:pt>
                <c:pt idx="3">
                  <c:v>8.3000000000000007</c:v>
                </c:pt>
                <c:pt idx="4">
                  <c:v>15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6562647637795278"/>
          <c:y val="0.15616815443122339"/>
          <c:w val="0.22499852362204728"/>
          <c:h val="0.68812490132056214"/>
        </c:manualLayout>
      </c:layout>
      <c:overlay val="0"/>
      <c:spPr>
        <a:noFill/>
        <a:ln>
          <a:noFill/>
        </a:ln>
        <a:effectLst/>
      </c:spPr>
      <c:txPr>
        <a:bodyPr rot="0" spcFirstLastPara="1" vertOverflow="ellipsis" vert="horz" wrap="square" anchor="ctr" anchorCtr="1"/>
        <a:lstStyle/>
        <a:p>
          <a:pPr>
            <a:defRPr sz="2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1"/>
            </a:solidFill>
            <a:ln>
              <a:noFill/>
            </a:ln>
            <a:effectLst/>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Sheet1!$B$2:$B$6</c:f>
              <c:numCache>
                <c:formatCode>General</c:formatCode>
                <c:ptCount val="5"/>
                <c:pt idx="0">
                  <c:v>206</c:v>
                </c:pt>
                <c:pt idx="1">
                  <c:v>205</c:v>
                </c:pt>
                <c:pt idx="2">
                  <c:v>208</c:v>
                </c:pt>
                <c:pt idx="3">
                  <c:v>208</c:v>
                </c:pt>
                <c:pt idx="4">
                  <c:v>213</c:v>
                </c:pt>
              </c:numCache>
            </c:numRef>
          </c:val>
        </c:ser>
        <c:dLbls>
          <c:showLegendKey val="0"/>
          <c:showVal val="0"/>
          <c:showCatName val="0"/>
          <c:showSerName val="0"/>
          <c:showPercent val="0"/>
          <c:showBubbleSize val="0"/>
        </c:dLbls>
        <c:gapWidth val="150"/>
        <c:overlap val="100"/>
        <c:axId val="206107312"/>
        <c:axId val="206109272"/>
      </c:barChart>
      <c:catAx>
        <c:axId val="2061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100" b="0" i="0" u="none" strike="noStrike" kern="1200" baseline="0">
                <a:solidFill>
                  <a:schemeClr val="tx1">
                    <a:lumMod val="65000"/>
                    <a:lumOff val="35000"/>
                  </a:schemeClr>
                </a:solidFill>
                <a:latin typeface="+mn-lt"/>
                <a:ea typeface="+mn-ea"/>
                <a:cs typeface="+mn-cs"/>
              </a:defRPr>
            </a:pPr>
            <a:endParaRPr lang="ja-JP"/>
          </a:p>
        </c:txPr>
        <c:crossAx val="206109272"/>
        <c:crosses val="autoZero"/>
        <c:auto val="1"/>
        <c:lblAlgn val="ctr"/>
        <c:lblOffset val="100"/>
        <c:noMultiLvlLbl val="0"/>
      </c:catAx>
      <c:valAx>
        <c:axId val="206109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0610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cat>
            <c:strRef>
              <c:f>Sheet1!$A$2:$A$9</c:f>
              <c:strCache>
                <c:ptCount val="8"/>
                <c:pt idx="0">
                  <c:v>総務費</c:v>
                </c:pt>
                <c:pt idx="1">
                  <c:v>民生費</c:v>
                </c:pt>
                <c:pt idx="2">
                  <c:v>衛生費</c:v>
                </c:pt>
                <c:pt idx="3">
                  <c:v>商工費</c:v>
                </c:pt>
                <c:pt idx="4">
                  <c:v>土木費</c:v>
                </c:pt>
                <c:pt idx="5">
                  <c:v>消防費</c:v>
                </c:pt>
                <c:pt idx="6">
                  <c:v>教育費</c:v>
                </c:pt>
                <c:pt idx="7">
                  <c:v>公債費</c:v>
                </c:pt>
              </c:strCache>
            </c:strRef>
          </c:cat>
          <c:val>
            <c:numRef>
              <c:f>Sheet1!$B$2:$B$9</c:f>
              <c:numCache>
                <c:formatCode>General</c:formatCode>
                <c:ptCount val="8"/>
                <c:pt idx="0">
                  <c:v>18</c:v>
                </c:pt>
                <c:pt idx="1">
                  <c:v>35</c:v>
                </c:pt>
                <c:pt idx="2">
                  <c:v>7</c:v>
                </c:pt>
                <c:pt idx="3">
                  <c:v>2</c:v>
                </c:pt>
                <c:pt idx="4">
                  <c:v>9</c:v>
                </c:pt>
                <c:pt idx="5">
                  <c:v>4</c:v>
                </c:pt>
                <c:pt idx="6">
                  <c:v>12</c:v>
                </c:pt>
                <c:pt idx="7">
                  <c:v>11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0147022637795273"/>
          <c:y val="0.1060686597416626"/>
          <c:w val="0.17977977362204725"/>
          <c:h val="0.8035327583451045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1"/>
            </a:solidFill>
            <a:ln>
              <a:noFill/>
            </a:ln>
            <a:effectLst/>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Sheet1!$B$2:$B$6</c:f>
              <c:numCache>
                <c:formatCode>General</c:formatCode>
                <c:ptCount val="5"/>
                <c:pt idx="0">
                  <c:v>199</c:v>
                </c:pt>
                <c:pt idx="1">
                  <c:v>197</c:v>
                </c:pt>
                <c:pt idx="2">
                  <c:v>199</c:v>
                </c:pt>
                <c:pt idx="3">
                  <c:v>211</c:v>
                </c:pt>
                <c:pt idx="4">
                  <c:v>216</c:v>
                </c:pt>
              </c:numCache>
            </c:numRef>
          </c:val>
        </c:ser>
        <c:dLbls>
          <c:showLegendKey val="0"/>
          <c:showVal val="0"/>
          <c:showCatName val="0"/>
          <c:showSerName val="0"/>
          <c:showPercent val="0"/>
          <c:showBubbleSize val="0"/>
        </c:dLbls>
        <c:gapWidth val="150"/>
        <c:overlap val="100"/>
        <c:axId val="206112016"/>
        <c:axId val="206112800"/>
      </c:barChart>
      <c:catAx>
        <c:axId val="20611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06112800"/>
        <c:crosses val="autoZero"/>
        <c:auto val="1"/>
        <c:lblAlgn val="ctr"/>
        <c:lblOffset val="100"/>
        <c:noMultiLvlLbl val="0"/>
      </c:catAx>
      <c:valAx>
        <c:axId val="20611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06112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0.15088</cdr:x>
      <cdr:y>0.54163</cdr:y>
    </cdr:from>
    <cdr:to>
      <cdr:x>0.3423</cdr:x>
      <cdr:y>0.6309</cdr:y>
    </cdr:to>
    <cdr:sp macro="" textlink="">
      <cdr:nvSpPr>
        <cdr:cNvPr id="2" name="テキスト ボックス 1"/>
        <cdr:cNvSpPr txBox="1"/>
      </cdr:nvSpPr>
      <cdr:spPr>
        <a:xfrm xmlns:a="http://schemas.openxmlformats.org/drawingml/2006/main">
          <a:off x="1360128" y="3132059"/>
          <a:ext cx="1725562" cy="516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b="1" dirty="0" smtClean="0"/>
            <a:t>８</a:t>
          </a:r>
          <a:r>
            <a:rPr lang="ja-JP" altLang="en-US" sz="2400" b="1" dirty="0"/>
            <a:t>９</a:t>
          </a:r>
          <a:r>
            <a:rPr lang="ja-JP" altLang="en-US" sz="2400" b="1" dirty="0" smtClean="0"/>
            <a:t>．５億円</a:t>
          </a:r>
          <a:endParaRPr lang="ja-JP" altLang="en-US" sz="2400" b="1" dirty="0"/>
        </a:p>
      </cdr:txBody>
    </cdr:sp>
  </cdr:relSizeAnchor>
  <cdr:relSizeAnchor xmlns:cdr="http://schemas.openxmlformats.org/drawingml/2006/chartDrawing">
    <cdr:from>
      <cdr:x>0.45519</cdr:x>
      <cdr:y>0.45537</cdr:y>
    </cdr:from>
    <cdr:to>
      <cdr:x>0.64661</cdr:x>
      <cdr:y>0.54463</cdr:y>
    </cdr:to>
    <cdr:sp macro="" textlink="">
      <cdr:nvSpPr>
        <cdr:cNvPr id="3" name="テキスト ボックス 2"/>
        <cdr:cNvSpPr txBox="1"/>
      </cdr:nvSpPr>
      <cdr:spPr>
        <a:xfrm xmlns:a="http://schemas.openxmlformats.org/drawingml/2006/main">
          <a:off x="4103328" y="2633209"/>
          <a:ext cx="1725562" cy="516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b="1" dirty="0" smtClean="0"/>
            <a:t>９７．５億円</a:t>
          </a:r>
          <a:endParaRPr lang="ja-JP" altLang="en-US" sz="2400" b="1" dirty="0"/>
        </a:p>
      </cdr:txBody>
    </cdr:sp>
  </cdr:relSizeAnchor>
  <cdr:relSizeAnchor xmlns:cdr="http://schemas.openxmlformats.org/drawingml/2006/chartDrawing">
    <cdr:from>
      <cdr:x>0.11995</cdr:x>
      <cdr:y>0.07235</cdr:y>
    </cdr:from>
    <cdr:to>
      <cdr:x>0.29501</cdr:x>
      <cdr:y>0.16161</cdr:y>
    </cdr:to>
    <cdr:sp macro="" textlink="">
      <cdr:nvSpPr>
        <cdr:cNvPr id="4" name="テキスト ボックス 3"/>
        <cdr:cNvSpPr txBox="1"/>
      </cdr:nvSpPr>
      <cdr:spPr>
        <a:xfrm xmlns:a="http://schemas.openxmlformats.org/drawingml/2006/main">
          <a:off x="1081260" y="418356"/>
          <a:ext cx="1578078" cy="516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b="1" dirty="0" smtClean="0"/>
            <a:t>８．３億円</a:t>
          </a:r>
          <a:endParaRPr lang="ja-JP" altLang="en-US" sz="2400" b="1" dirty="0"/>
        </a:p>
      </cdr:txBody>
    </cdr:sp>
  </cdr:relSizeAnchor>
  <cdr:relSizeAnchor xmlns:cdr="http://schemas.openxmlformats.org/drawingml/2006/chartDrawing">
    <cdr:from>
      <cdr:x>0.19112</cdr:x>
      <cdr:y>0</cdr:y>
    </cdr:from>
    <cdr:to>
      <cdr:x>0.38253</cdr:x>
      <cdr:y>0.08927</cdr:y>
    </cdr:to>
    <cdr:sp macro="" textlink="">
      <cdr:nvSpPr>
        <cdr:cNvPr id="5" name="テキスト ボックス 4"/>
        <cdr:cNvSpPr txBox="1"/>
      </cdr:nvSpPr>
      <cdr:spPr>
        <a:xfrm xmlns:a="http://schemas.openxmlformats.org/drawingml/2006/main">
          <a:off x="1722815" y="0"/>
          <a:ext cx="1725562" cy="516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b="1" dirty="0" smtClean="0"/>
            <a:t>１</a:t>
          </a:r>
          <a:r>
            <a:rPr lang="ja-JP" altLang="en-US" sz="2400" b="1" dirty="0"/>
            <a:t>５</a:t>
          </a:r>
          <a:r>
            <a:rPr lang="ja-JP" altLang="en-US" sz="2400" b="1" dirty="0" smtClean="0"/>
            <a:t>．０億円</a:t>
          </a:r>
          <a:endParaRPr lang="ja-JP" altLang="en-US" sz="2400" b="1" dirty="0"/>
        </a:p>
      </cdr:txBody>
    </cdr:sp>
  </cdr:relSizeAnchor>
  <cdr:relSizeAnchor xmlns:cdr="http://schemas.openxmlformats.org/drawingml/2006/chartDrawing">
    <cdr:from>
      <cdr:x>0.17506</cdr:x>
      <cdr:y>0.25343</cdr:y>
    </cdr:from>
    <cdr:to>
      <cdr:x>0.35012</cdr:x>
      <cdr:y>0.3427</cdr:y>
    </cdr:to>
    <cdr:sp macro="" textlink="">
      <cdr:nvSpPr>
        <cdr:cNvPr id="6" name="テキスト ボックス 5"/>
        <cdr:cNvSpPr txBox="1"/>
      </cdr:nvSpPr>
      <cdr:spPr>
        <a:xfrm xmlns:a="http://schemas.openxmlformats.org/drawingml/2006/main">
          <a:off x="1578077" y="1465492"/>
          <a:ext cx="1578078" cy="516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b="1" dirty="0"/>
            <a:t>２</a:t>
          </a:r>
          <a:r>
            <a:rPr lang="ja-JP" altLang="en-US" sz="2400" b="1" dirty="0" smtClean="0"/>
            <a:t>．６億円</a:t>
          </a:r>
          <a:endParaRPr lang="ja-JP" altLang="en-US" sz="24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321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9814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50106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202307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878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5472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667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32840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750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8827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44015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3572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44462" y="1714792"/>
            <a:ext cx="6705600" cy="976893"/>
          </a:xfrm>
        </p:spPr>
        <p:txBody>
          <a:bodyPr>
            <a:normAutofit/>
          </a:bodyPr>
          <a:lstStyle/>
          <a:p>
            <a:r>
              <a:rPr kumimoji="1" lang="ja-JP" altLang="en-US" dirty="0" smtClean="0">
                <a:solidFill>
                  <a:srgbClr val="0070C0"/>
                </a:solidFill>
              </a:rPr>
              <a:t>第１５回市政報告会</a:t>
            </a:r>
            <a:endParaRPr kumimoji="1" lang="ja-JP" altLang="en-US" dirty="0">
              <a:solidFill>
                <a:srgbClr val="0070C0"/>
              </a:solidFill>
            </a:endParaRPr>
          </a:p>
        </p:txBody>
      </p:sp>
      <p:sp>
        <p:nvSpPr>
          <p:cNvPr id="3" name="サブタイトル 2"/>
          <p:cNvSpPr>
            <a:spLocks noGrp="1"/>
          </p:cNvSpPr>
          <p:nvPr>
            <p:ph type="subTitle" idx="1"/>
          </p:nvPr>
        </p:nvSpPr>
        <p:spPr>
          <a:xfrm>
            <a:off x="3694090" y="4291530"/>
            <a:ext cx="4606344" cy="1510873"/>
          </a:xfrm>
        </p:spPr>
        <p:txBody>
          <a:bodyPr/>
          <a:lstStyle/>
          <a:p>
            <a:r>
              <a:rPr kumimoji="1" lang="ja-JP" altLang="en-US" sz="3600" dirty="0" smtClean="0"/>
              <a:t>平成２８年１１月１２日</a:t>
            </a:r>
            <a:endParaRPr kumimoji="1" lang="en-US" altLang="ja-JP" sz="3600" dirty="0" smtClean="0"/>
          </a:p>
          <a:p>
            <a:r>
              <a:rPr lang="ja-JP" altLang="en-US" sz="3600" dirty="0" smtClean="0"/>
              <a:t>市議会議員　坂澤博光</a:t>
            </a:r>
            <a:endParaRPr kumimoji="1" lang="ja-JP" altLang="en-US" sz="3600" dirty="0"/>
          </a:p>
        </p:txBody>
      </p:sp>
    </p:spTree>
    <p:extLst>
      <p:ext uri="{BB962C8B-B14F-4D97-AF65-F5344CB8AC3E}">
        <p14:creationId xmlns:p14="http://schemas.microsoft.com/office/powerpoint/2010/main" val="90838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2992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4824" y="99900"/>
            <a:ext cx="9685097" cy="844196"/>
          </a:xfrm>
        </p:spPr>
        <p:txBody>
          <a:bodyPr>
            <a:normAutofit/>
          </a:bodyPr>
          <a:lstStyle/>
          <a:p>
            <a:r>
              <a:rPr kumimoji="1" lang="ja-JP" altLang="en-US" dirty="0" smtClean="0">
                <a:solidFill>
                  <a:srgbClr val="FF0000"/>
                </a:solidFill>
              </a:rPr>
              <a:t>平成２８年度一般会計補正予算（２号）</a:t>
            </a:r>
            <a:endParaRPr kumimoji="1" lang="ja-JP" altLang="en-US" dirty="0">
              <a:solidFill>
                <a:srgbClr val="FF0000"/>
              </a:solidFill>
            </a:endParaRPr>
          </a:p>
        </p:txBody>
      </p:sp>
      <p:sp>
        <p:nvSpPr>
          <p:cNvPr id="3" name="テキスト ボックス 2"/>
          <p:cNvSpPr txBox="1"/>
          <p:nvPr/>
        </p:nvSpPr>
        <p:spPr>
          <a:xfrm>
            <a:off x="2523946" y="1188795"/>
            <a:ext cx="6465819" cy="646331"/>
          </a:xfrm>
          <a:prstGeom prst="rect">
            <a:avLst/>
          </a:prstGeom>
          <a:noFill/>
        </p:spPr>
        <p:txBody>
          <a:bodyPr wrap="square" rtlCol="0">
            <a:spAutoFit/>
          </a:bodyPr>
          <a:lstStyle/>
          <a:p>
            <a:r>
              <a:rPr kumimoji="1" lang="ja-JP" altLang="en-US" sz="3600" dirty="0" smtClean="0">
                <a:solidFill>
                  <a:srgbClr val="0070C0"/>
                </a:solidFill>
              </a:rPr>
              <a:t>約１億３</a:t>
            </a:r>
            <a:r>
              <a:rPr kumimoji="1" lang="en-US" altLang="ja-JP" sz="3600" dirty="0" smtClean="0">
                <a:solidFill>
                  <a:srgbClr val="0070C0"/>
                </a:solidFill>
              </a:rPr>
              <a:t>,</a:t>
            </a:r>
            <a:r>
              <a:rPr kumimoji="1" lang="ja-JP" altLang="en-US" sz="3600" dirty="0" smtClean="0">
                <a:solidFill>
                  <a:srgbClr val="0070C0"/>
                </a:solidFill>
              </a:rPr>
              <a:t>０００万円の増額補正</a:t>
            </a:r>
            <a:endParaRPr kumimoji="1" lang="ja-JP" altLang="en-US" sz="3600" dirty="0">
              <a:solidFill>
                <a:srgbClr val="0070C0"/>
              </a:solidFill>
            </a:endParaRPr>
          </a:p>
        </p:txBody>
      </p:sp>
      <p:sp>
        <p:nvSpPr>
          <p:cNvPr id="4" name="テキスト ボックス 3"/>
          <p:cNvSpPr txBox="1"/>
          <p:nvPr/>
        </p:nvSpPr>
        <p:spPr>
          <a:xfrm>
            <a:off x="141667" y="2279560"/>
            <a:ext cx="11616744" cy="2862322"/>
          </a:xfrm>
          <a:prstGeom prst="rect">
            <a:avLst/>
          </a:prstGeom>
          <a:noFill/>
        </p:spPr>
        <p:txBody>
          <a:bodyPr wrap="square" rtlCol="0">
            <a:spAutoFit/>
          </a:bodyPr>
          <a:lstStyle/>
          <a:p>
            <a:r>
              <a:rPr kumimoji="1" lang="ja-JP" altLang="en-US" sz="3600" dirty="0" smtClean="0"/>
              <a:t>・介護ロボットを導入する事業所に対する補助金</a:t>
            </a:r>
            <a:endParaRPr kumimoji="1" lang="en-US" altLang="ja-JP" sz="3600" dirty="0" smtClean="0"/>
          </a:p>
          <a:p>
            <a:r>
              <a:rPr lang="ja-JP" altLang="en-US" sz="3600" dirty="0" smtClean="0"/>
              <a:t>・航空宇宙科学博物館の展示機の説明映像ソフト制作費用</a:t>
            </a:r>
            <a:endParaRPr lang="en-US" altLang="ja-JP" sz="3600" dirty="0" smtClean="0"/>
          </a:p>
          <a:p>
            <a:r>
              <a:rPr kumimoji="1" lang="ja-JP" altLang="en-US" sz="3600" dirty="0" smtClean="0"/>
              <a:t>・１０月から定期接種化されたＢ型肝炎予防接種に係る費用</a:t>
            </a:r>
            <a:endParaRPr kumimoji="1" lang="en-US" altLang="ja-JP" sz="3600" dirty="0" smtClean="0"/>
          </a:p>
          <a:p>
            <a:r>
              <a:rPr lang="ja-JP" altLang="en-US" sz="3600" dirty="0" smtClean="0"/>
              <a:t>・情報セキュリティ強化のための費用</a:t>
            </a:r>
            <a:endParaRPr lang="en-US" altLang="ja-JP" sz="3600" dirty="0" smtClean="0"/>
          </a:p>
          <a:p>
            <a:r>
              <a:rPr kumimoji="1" lang="ja-JP" altLang="en-US" sz="3600" dirty="0" smtClean="0"/>
              <a:t>・木造住宅の耐震補強工事の補助金</a:t>
            </a:r>
            <a:endParaRPr kumimoji="1" lang="ja-JP" altLang="en-US" sz="3600" dirty="0"/>
          </a:p>
        </p:txBody>
      </p:sp>
    </p:spTree>
    <p:extLst>
      <p:ext uri="{BB962C8B-B14F-4D97-AF65-F5344CB8AC3E}">
        <p14:creationId xmlns:p14="http://schemas.microsoft.com/office/powerpoint/2010/main" val="9561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65159" y="360609"/>
            <a:ext cx="9556125" cy="769441"/>
          </a:xfrm>
          <a:prstGeom prst="rect">
            <a:avLst/>
          </a:prstGeom>
          <a:noFill/>
        </p:spPr>
        <p:txBody>
          <a:bodyPr wrap="square" rtlCol="0">
            <a:spAutoFit/>
          </a:bodyPr>
          <a:lstStyle/>
          <a:p>
            <a:r>
              <a:rPr kumimoji="1" lang="ja-JP" altLang="en-US" sz="4400" dirty="0" smtClean="0">
                <a:solidFill>
                  <a:srgbClr val="FF0000"/>
                </a:solidFill>
              </a:rPr>
              <a:t>平成２８年度一般会計補正予算（３号）</a:t>
            </a:r>
            <a:endParaRPr kumimoji="1" lang="ja-JP" altLang="en-US" sz="4400" dirty="0">
              <a:solidFill>
                <a:srgbClr val="FF0000"/>
              </a:solidFill>
            </a:endParaRPr>
          </a:p>
        </p:txBody>
      </p:sp>
      <p:sp>
        <p:nvSpPr>
          <p:cNvPr id="3" name="テキスト ボックス 2"/>
          <p:cNvSpPr txBox="1"/>
          <p:nvPr/>
        </p:nvSpPr>
        <p:spPr>
          <a:xfrm>
            <a:off x="2807594" y="1130050"/>
            <a:ext cx="4752306" cy="646331"/>
          </a:xfrm>
          <a:prstGeom prst="rect">
            <a:avLst/>
          </a:prstGeom>
          <a:noFill/>
        </p:spPr>
        <p:txBody>
          <a:bodyPr wrap="square" rtlCol="0">
            <a:spAutoFit/>
          </a:bodyPr>
          <a:lstStyle/>
          <a:p>
            <a:r>
              <a:rPr lang="ja-JP" altLang="en-US" sz="3600" dirty="0" smtClean="0">
                <a:solidFill>
                  <a:srgbClr val="0070C0"/>
                </a:solidFill>
              </a:rPr>
              <a:t>２３９万円の増額補正</a:t>
            </a:r>
            <a:endParaRPr kumimoji="1" lang="ja-JP" altLang="en-US" sz="3600" dirty="0">
              <a:solidFill>
                <a:srgbClr val="0070C0"/>
              </a:solidFill>
            </a:endParaRPr>
          </a:p>
        </p:txBody>
      </p:sp>
      <p:sp>
        <p:nvSpPr>
          <p:cNvPr id="4" name="テキスト ボックス 3"/>
          <p:cNvSpPr txBox="1"/>
          <p:nvPr/>
        </p:nvSpPr>
        <p:spPr>
          <a:xfrm>
            <a:off x="1030310" y="2021982"/>
            <a:ext cx="9195515" cy="4524315"/>
          </a:xfrm>
          <a:prstGeom prst="rect">
            <a:avLst/>
          </a:prstGeom>
          <a:noFill/>
        </p:spPr>
        <p:txBody>
          <a:bodyPr wrap="square" rtlCol="0">
            <a:spAutoFit/>
          </a:bodyPr>
          <a:lstStyle/>
          <a:p>
            <a:r>
              <a:rPr kumimoji="1" lang="ja-JP" altLang="en-US" sz="3600" dirty="0" smtClean="0"/>
              <a:t>庁舎の建て替えか耐震補強かを問う住民投票条例の制定に係る直接請求の審査費用</a:t>
            </a:r>
            <a:endParaRPr kumimoji="1" lang="en-US" altLang="ja-JP" sz="3600" dirty="0" smtClean="0"/>
          </a:p>
          <a:p>
            <a:endParaRPr kumimoji="1" lang="en-US" altLang="ja-JP" sz="3600" dirty="0" smtClean="0"/>
          </a:p>
          <a:p>
            <a:r>
              <a:rPr lang="ja-JP" altLang="en-US" sz="3600" dirty="0" smtClean="0"/>
              <a:t>・審査期間：２０日以内</a:t>
            </a:r>
            <a:endParaRPr lang="en-US" altLang="ja-JP" sz="3600" dirty="0" smtClean="0"/>
          </a:p>
          <a:p>
            <a:r>
              <a:rPr kumimoji="1" lang="ja-JP" altLang="en-US" sz="3600" dirty="0" smtClean="0"/>
              <a:t>・人員：事務局４名、応援５名</a:t>
            </a:r>
            <a:endParaRPr kumimoji="1" lang="en-US" altLang="ja-JP" sz="3600" dirty="0" smtClean="0"/>
          </a:p>
          <a:p>
            <a:r>
              <a:rPr lang="ja-JP" altLang="en-US" sz="3600" dirty="0" smtClean="0"/>
              <a:t>・直接請求にかかる費用</a:t>
            </a:r>
            <a:endParaRPr lang="en-US" altLang="ja-JP" sz="3600" dirty="0" smtClean="0"/>
          </a:p>
          <a:p>
            <a:r>
              <a:rPr kumimoji="1" lang="ja-JP" altLang="en-US" sz="3600" dirty="0"/>
              <a:t>　</a:t>
            </a:r>
            <a:r>
              <a:rPr kumimoji="1" lang="ja-JP" altLang="en-US" sz="3600" dirty="0" smtClean="0"/>
              <a:t>他の選挙と同時：７００万円</a:t>
            </a:r>
            <a:endParaRPr kumimoji="1" lang="en-US" altLang="ja-JP" sz="3600" dirty="0" smtClean="0"/>
          </a:p>
          <a:p>
            <a:r>
              <a:rPr lang="ja-JP" altLang="en-US" sz="3600" dirty="0"/>
              <a:t>　</a:t>
            </a:r>
            <a:r>
              <a:rPr lang="ja-JP" altLang="en-US" sz="3600" dirty="0" smtClean="0"/>
              <a:t>単独：２６００万円</a:t>
            </a:r>
            <a:endParaRPr kumimoji="1" lang="ja-JP" altLang="en-US" sz="3600" dirty="0"/>
          </a:p>
        </p:txBody>
      </p:sp>
    </p:spTree>
    <p:extLst>
      <p:ext uri="{BB962C8B-B14F-4D97-AF65-F5344CB8AC3E}">
        <p14:creationId xmlns:p14="http://schemas.microsoft.com/office/powerpoint/2010/main" val="257521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54569" y="257577"/>
            <a:ext cx="3271234" cy="769441"/>
          </a:xfrm>
          <a:prstGeom prst="rect">
            <a:avLst/>
          </a:prstGeom>
          <a:noFill/>
        </p:spPr>
        <p:txBody>
          <a:bodyPr wrap="square" rtlCol="0">
            <a:spAutoFit/>
          </a:bodyPr>
          <a:lstStyle/>
          <a:p>
            <a:r>
              <a:rPr kumimoji="1" lang="ja-JP" altLang="en-US" sz="4400" dirty="0" smtClean="0">
                <a:solidFill>
                  <a:srgbClr val="FF0000"/>
                </a:solidFill>
              </a:rPr>
              <a:t>条例の改正</a:t>
            </a:r>
            <a:endParaRPr kumimoji="1" lang="ja-JP" altLang="en-US" sz="4400" dirty="0">
              <a:solidFill>
                <a:srgbClr val="FF0000"/>
              </a:solidFill>
            </a:endParaRPr>
          </a:p>
        </p:txBody>
      </p:sp>
      <p:sp>
        <p:nvSpPr>
          <p:cNvPr id="3" name="テキスト ボックス 2"/>
          <p:cNvSpPr txBox="1"/>
          <p:nvPr/>
        </p:nvSpPr>
        <p:spPr>
          <a:xfrm>
            <a:off x="1107584" y="1828800"/>
            <a:ext cx="10097036" cy="1754326"/>
          </a:xfrm>
          <a:prstGeom prst="rect">
            <a:avLst/>
          </a:prstGeom>
          <a:noFill/>
        </p:spPr>
        <p:txBody>
          <a:bodyPr wrap="square" rtlCol="0">
            <a:spAutoFit/>
          </a:bodyPr>
          <a:lstStyle/>
          <a:p>
            <a:r>
              <a:rPr kumimoji="1" lang="ja-JP" altLang="en-US" sz="3600" dirty="0" smtClean="0"/>
              <a:t>・各務原養護学校の名称を各務原特別支援学校に</a:t>
            </a:r>
            <a:endParaRPr kumimoji="1" lang="en-US" altLang="ja-JP" sz="3600" dirty="0" smtClean="0"/>
          </a:p>
          <a:p>
            <a:endParaRPr kumimoji="1" lang="en-US" altLang="ja-JP" sz="3600" dirty="0" smtClean="0"/>
          </a:p>
          <a:p>
            <a:r>
              <a:rPr lang="ja-JP" altLang="en-US" sz="3600" dirty="0" smtClean="0"/>
              <a:t>・少年自然の家の研修室の貸し出し</a:t>
            </a:r>
            <a:endParaRPr kumimoji="1" lang="ja-JP" altLang="en-US" sz="3600" dirty="0"/>
          </a:p>
        </p:txBody>
      </p:sp>
    </p:spTree>
    <p:extLst>
      <p:ext uri="{BB962C8B-B14F-4D97-AF65-F5344CB8AC3E}">
        <p14:creationId xmlns:p14="http://schemas.microsoft.com/office/powerpoint/2010/main" val="2372993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40169" y="566670"/>
            <a:ext cx="5821251" cy="769441"/>
          </a:xfrm>
          <a:prstGeom prst="rect">
            <a:avLst/>
          </a:prstGeom>
          <a:noFill/>
        </p:spPr>
        <p:txBody>
          <a:bodyPr wrap="square" rtlCol="0">
            <a:spAutoFit/>
          </a:bodyPr>
          <a:lstStyle/>
          <a:p>
            <a:r>
              <a:rPr lang="ja-JP" altLang="en-US" sz="4400" dirty="0" smtClean="0">
                <a:solidFill>
                  <a:srgbClr val="FF0000"/>
                </a:solidFill>
              </a:rPr>
              <a:t>工事請負契約の締結</a:t>
            </a:r>
            <a:endParaRPr kumimoji="1" lang="ja-JP" altLang="en-US" sz="4400" dirty="0">
              <a:solidFill>
                <a:srgbClr val="FF0000"/>
              </a:solidFill>
            </a:endParaRPr>
          </a:p>
        </p:txBody>
      </p:sp>
      <p:sp>
        <p:nvSpPr>
          <p:cNvPr id="3" name="テキスト ボックス 2"/>
          <p:cNvSpPr txBox="1"/>
          <p:nvPr/>
        </p:nvSpPr>
        <p:spPr>
          <a:xfrm>
            <a:off x="257576" y="1468192"/>
            <a:ext cx="11603865" cy="3970318"/>
          </a:xfrm>
          <a:prstGeom prst="rect">
            <a:avLst/>
          </a:prstGeom>
          <a:noFill/>
        </p:spPr>
        <p:txBody>
          <a:bodyPr wrap="square" rtlCol="0">
            <a:spAutoFit/>
          </a:bodyPr>
          <a:lstStyle/>
          <a:p>
            <a:r>
              <a:rPr kumimoji="1" lang="ja-JP" altLang="en-US" sz="3600" dirty="0" smtClean="0"/>
              <a:t>・航空宇宙科学博物館のリニューアル工事（共同企業体）</a:t>
            </a:r>
            <a:endParaRPr kumimoji="1" lang="en-US" altLang="ja-JP" sz="3600" dirty="0" smtClean="0"/>
          </a:p>
          <a:p>
            <a:r>
              <a:rPr lang="ja-JP" altLang="en-US" sz="3600" dirty="0" smtClean="0"/>
              <a:t>　建築：１８億１</a:t>
            </a:r>
            <a:r>
              <a:rPr lang="en-US" altLang="ja-JP" sz="3600" dirty="0" smtClean="0"/>
              <a:t>,</a:t>
            </a:r>
            <a:r>
              <a:rPr lang="ja-JP" altLang="en-US" sz="3600" dirty="0" smtClean="0"/>
              <a:t>９８０万円、大日本・市川・足立特定建設</a:t>
            </a:r>
            <a:endParaRPr lang="en-US" altLang="ja-JP" sz="3600" dirty="0" smtClean="0"/>
          </a:p>
          <a:p>
            <a:r>
              <a:rPr kumimoji="1" lang="ja-JP" altLang="en-US" sz="3600" dirty="0"/>
              <a:t>　</a:t>
            </a:r>
            <a:r>
              <a:rPr kumimoji="1" lang="ja-JP" altLang="en-US" sz="3600" dirty="0" smtClean="0"/>
              <a:t>空気調和設備：４億８</a:t>
            </a:r>
            <a:r>
              <a:rPr kumimoji="1" lang="en-US" altLang="ja-JP" sz="3600" dirty="0" smtClean="0"/>
              <a:t>,</a:t>
            </a:r>
            <a:r>
              <a:rPr kumimoji="1" lang="ja-JP" altLang="en-US" sz="3600" dirty="0" smtClean="0"/>
              <a:t>３４０万円、松村・丸共特定建設</a:t>
            </a:r>
            <a:endParaRPr kumimoji="1" lang="en-US" altLang="ja-JP" sz="3600" dirty="0" smtClean="0"/>
          </a:p>
          <a:p>
            <a:r>
              <a:rPr lang="ja-JP" altLang="en-US" sz="3600" dirty="0"/>
              <a:t>　</a:t>
            </a:r>
            <a:r>
              <a:rPr lang="ja-JP" altLang="en-US" sz="3600" dirty="0" smtClean="0"/>
              <a:t>電気：２億７</a:t>
            </a:r>
            <a:r>
              <a:rPr lang="en-US" altLang="ja-JP" sz="3600" dirty="0" smtClean="0"/>
              <a:t>,</a:t>
            </a:r>
            <a:r>
              <a:rPr lang="ja-JP" altLang="en-US" sz="3600" dirty="0" smtClean="0"/>
              <a:t>２１６万円、中央電気工事株式会社</a:t>
            </a:r>
            <a:endParaRPr lang="en-US" altLang="ja-JP" sz="3600" dirty="0" smtClean="0"/>
          </a:p>
          <a:p>
            <a:endParaRPr lang="en-US" altLang="ja-JP" sz="3600" dirty="0" smtClean="0"/>
          </a:p>
          <a:p>
            <a:r>
              <a:rPr kumimoji="1" lang="ja-JP" altLang="en-US" sz="3600" dirty="0" smtClean="0"/>
              <a:t>・雄飛ケ丘第２住宅Ａ棟耐震補強工事</a:t>
            </a:r>
            <a:endParaRPr kumimoji="1" lang="en-US" altLang="ja-JP" sz="3600" dirty="0" smtClean="0"/>
          </a:p>
          <a:p>
            <a:r>
              <a:rPr lang="ja-JP" altLang="en-US" sz="3600" dirty="0"/>
              <a:t>　</a:t>
            </a:r>
            <a:r>
              <a:rPr lang="ja-JP" altLang="en-US" sz="3600" dirty="0" smtClean="0"/>
              <a:t>建築：１億６</a:t>
            </a:r>
            <a:r>
              <a:rPr lang="en-US" altLang="ja-JP" sz="3600" dirty="0" smtClean="0"/>
              <a:t>,</a:t>
            </a:r>
            <a:r>
              <a:rPr lang="ja-JP" altLang="en-US" sz="3600" dirty="0" smtClean="0"/>
              <a:t>８５９万円、沢井・日鋼特定建設</a:t>
            </a:r>
            <a:endParaRPr kumimoji="1" lang="ja-JP" altLang="en-US" sz="3600" dirty="0"/>
          </a:p>
        </p:txBody>
      </p:sp>
    </p:spTree>
    <p:extLst>
      <p:ext uri="{BB962C8B-B14F-4D97-AF65-F5344CB8AC3E}">
        <p14:creationId xmlns:p14="http://schemas.microsoft.com/office/powerpoint/2010/main" val="198340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42837" y="167267"/>
            <a:ext cx="5274527" cy="769441"/>
          </a:xfrm>
          <a:prstGeom prst="rect">
            <a:avLst/>
          </a:prstGeom>
          <a:noFill/>
        </p:spPr>
        <p:txBody>
          <a:bodyPr wrap="square" rtlCol="0">
            <a:spAutoFit/>
          </a:bodyPr>
          <a:lstStyle/>
          <a:p>
            <a:r>
              <a:rPr kumimoji="1" lang="ja-JP" altLang="en-US" sz="4400" dirty="0" smtClean="0">
                <a:solidFill>
                  <a:srgbClr val="FF0000"/>
                </a:solidFill>
              </a:rPr>
              <a:t>スパークの一般質問</a:t>
            </a:r>
            <a:endParaRPr kumimoji="1" lang="ja-JP" altLang="en-US" sz="4400" dirty="0">
              <a:solidFill>
                <a:srgbClr val="FF0000"/>
              </a:solidFill>
            </a:endParaRPr>
          </a:p>
        </p:txBody>
      </p:sp>
      <p:sp>
        <p:nvSpPr>
          <p:cNvPr id="2" name="テキスト ボックス 1"/>
          <p:cNvSpPr txBox="1"/>
          <p:nvPr/>
        </p:nvSpPr>
        <p:spPr>
          <a:xfrm>
            <a:off x="1023603" y="1104549"/>
            <a:ext cx="10730862" cy="646331"/>
          </a:xfrm>
          <a:prstGeom prst="rect">
            <a:avLst/>
          </a:prstGeom>
          <a:noFill/>
        </p:spPr>
        <p:txBody>
          <a:bodyPr wrap="square" rtlCol="0">
            <a:spAutoFit/>
          </a:bodyPr>
          <a:lstStyle/>
          <a:p>
            <a:r>
              <a:rPr lang="ja-JP" altLang="en-US" sz="3600" dirty="0" smtClean="0">
                <a:solidFill>
                  <a:srgbClr val="0070C0"/>
                </a:solidFill>
              </a:rPr>
              <a:t>平成２７年度事業成果や実績の有効性評価について</a:t>
            </a:r>
            <a:endParaRPr kumimoji="1" lang="en-US" altLang="ja-JP" sz="3600" dirty="0" smtClean="0">
              <a:solidFill>
                <a:srgbClr val="0070C0"/>
              </a:solidFill>
            </a:endParaRPr>
          </a:p>
        </p:txBody>
      </p:sp>
      <p:sp>
        <p:nvSpPr>
          <p:cNvPr id="3" name="テキスト ボックス 2"/>
          <p:cNvSpPr txBox="1"/>
          <p:nvPr/>
        </p:nvSpPr>
        <p:spPr>
          <a:xfrm>
            <a:off x="544029" y="2095259"/>
            <a:ext cx="9231036" cy="646331"/>
          </a:xfrm>
          <a:prstGeom prst="rect">
            <a:avLst/>
          </a:prstGeom>
          <a:noFill/>
        </p:spPr>
        <p:txBody>
          <a:bodyPr wrap="square" rtlCol="0">
            <a:spAutoFit/>
          </a:bodyPr>
          <a:lstStyle/>
          <a:p>
            <a:r>
              <a:rPr kumimoji="1" lang="ja-JP" altLang="en-US" sz="3600" dirty="0" smtClean="0">
                <a:solidFill>
                  <a:srgbClr val="0070C0"/>
                </a:solidFill>
              </a:rPr>
              <a:t>問：有効性をどのように</a:t>
            </a:r>
            <a:r>
              <a:rPr lang="ja-JP" altLang="en-US" sz="3600" dirty="0" smtClean="0">
                <a:solidFill>
                  <a:srgbClr val="0070C0"/>
                </a:solidFill>
              </a:rPr>
              <a:t>評価しているか</a:t>
            </a:r>
            <a:r>
              <a:rPr lang="ja-JP" altLang="en-US" sz="3600" dirty="0" smtClean="0"/>
              <a:t>　</a:t>
            </a:r>
            <a:endParaRPr kumimoji="1" lang="en-US" altLang="ja-JP" sz="3600" dirty="0" smtClean="0"/>
          </a:p>
        </p:txBody>
      </p:sp>
      <p:sp>
        <p:nvSpPr>
          <p:cNvPr id="5" name="テキスト ボックス 4"/>
          <p:cNvSpPr txBox="1"/>
          <p:nvPr/>
        </p:nvSpPr>
        <p:spPr>
          <a:xfrm>
            <a:off x="263810" y="4016425"/>
            <a:ext cx="56043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1271655" y="3231595"/>
            <a:ext cx="10234758" cy="2862322"/>
          </a:xfrm>
          <a:prstGeom prst="rect">
            <a:avLst/>
          </a:prstGeom>
          <a:noFill/>
        </p:spPr>
        <p:txBody>
          <a:bodyPr wrap="square" rtlCol="0">
            <a:spAutoFit/>
          </a:bodyPr>
          <a:lstStyle/>
          <a:p>
            <a:r>
              <a:rPr kumimoji="1" lang="ja-JP" altLang="en-US" sz="3600" dirty="0" smtClean="0"/>
              <a:t>・総合計画で客観的指標と主観的指標を設定</a:t>
            </a:r>
            <a:endParaRPr kumimoji="1" lang="en-US" altLang="ja-JP" sz="3600" dirty="0" smtClean="0"/>
          </a:p>
          <a:p>
            <a:r>
              <a:rPr lang="ja-JP" altLang="en-US" sz="3600" dirty="0" smtClean="0"/>
              <a:t>・この指標を活用し「行政評価」に取り組む</a:t>
            </a:r>
            <a:endParaRPr lang="en-US" altLang="ja-JP" sz="3600" dirty="0" smtClean="0"/>
          </a:p>
          <a:p>
            <a:r>
              <a:rPr kumimoji="1" lang="ja-JP" altLang="en-US" sz="3600" dirty="0" smtClean="0"/>
              <a:t>・客観的指標はイベント参加者などの数値で</a:t>
            </a:r>
            <a:endParaRPr kumimoji="1" lang="en-US" altLang="ja-JP" sz="3600" dirty="0" smtClean="0"/>
          </a:p>
          <a:p>
            <a:r>
              <a:rPr lang="ja-JP" altLang="en-US" sz="3600" dirty="0" smtClean="0"/>
              <a:t>・主観的指標は市民に対する意識調査結果で</a:t>
            </a:r>
            <a:endParaRPr lang="en-US" altLang="ja-JP" sz="3600" dirty="0" smtClean="0"/>
          </a:p>
          <a:p>
            <a:r>
              <a:rPr kumimoji="1" lang="ja-JP" altLang="en-US" sz="3600" dirty="0" smtClean="0"/>
              <a:t>・外部有識者で構成される「まちづくり推進会議」で</a:t>
            </a:r>
            <a:endParaRPr kumimoji="1" lang="ja-JP" altLang="en-US" sz="3600" dirty="0"/>
          </a:p>
        </p:txBody>
      </p:sp>
    </p:spTree>
    <p:extLst>
      <p:ext uri="{BB962C8B-B14F-4D97-AF65-F5344CB8AC3E}">
        <p14:creationId xmlns:p14="http://schemas.microsoft.com/office/powerpoint/2010/main" val="33075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1988" y="743909"/>
            <a:ext cx="11207635" cy="646331"/>
          </a:xfrm>
          <a:prstGeom prst="rect">
            <a:avLst/>
          </a:prstGeom>
          <a:noFill/>
        </p:spPr>
        <p:txBody>
          <a:bodyPr wrap="square" rtlCol="0">
            <a:spAutoFit/>
          </a:bodyPr>
          <a:lstStyle/>
          <a:p>
            <a:r>
              <a:rPr kumimoji="1" lang="ja-JP" altLang="en-US" sz="3600" dirty="0" smtClean="0">
                <a:solidFill>
                  <a:srgbClr val="0070C0"/>
                </a:solidFill>
              </a:rPr>
              <a:t>問：事業の達成指標と有効性評価を公表してはどうか</a:t>
            </a:r>
            <a:r>
              <a:rPr kumimoji="1" lang="ja-JP" altLang="en-US" sz="3600" dirty="0" smtClean="0"/>
              <a:t>　</a:t>
            </a:r>
            <a:endParaRPr kumimoji="1" lang="ja-JP" altLang="en-US" sz="3600" dirty="0"/>
          </a:p>
        </p:txBody>
      </p:sp>
      <p:sp>
        <p:nvSpPr>
          <p:cNvPr id="7" name="テキスト ボックス 6"/>
          <p:cNvSpPr txBox="1"/>
          <p:nvPr/>
        </p:nvSpPr>
        <p:spPr>
          <a:xfrm>
            <a:off x="90149" y="3416814"/>
            <a:ext cx="66367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3" name="テキスト ボックス 2"/>
          <p:cNvSpPr txBox="1"/>
          <p:nvPr/>
        </p:nvSpPr>
        <p:spPr>
          <a:xfrm>
            <a:off x="1068947" y="2354985"/>
            <a:ext cx="9478850" cy="3416320"/>
          </a:xfrm>
          <a:prstGeom prst="rect">
            <a:avLst/>
          </a:prstGeom>
          <a:noFill/>
        </p:spPr>
        <p:txBody>
          <a:bodyPr wrap="square" rtlCol="0">
            <a:spAutoFit/>
          </a:bodyPr>
          <a:lstStyle/>
          <a:p>
            <a:r>
              <a:rPr kumimoji="1" lang="ja-JP" altLang="en-US" sz="3600" dirty="0" smtClean="0"/>
              <a:t>・</a:t>
            </a:r>
            <a:r>
              <a:rPr lang="ja-JP" altLang="en-US" sz="3600" dirty="0" smtClean="0"/>
              <a:t>行政主体による達成度だけでなく市民生活にもたらされる効果を認識</a:t>
            </a:r>
            <a:endParaRPr kumimoji="1" lang="en-US" altLang="ja-JP" sz="3600" dirty="0" smtClean="0"/>
          </a:p>
          <a:p>
            <a:r>
              <a:rPr kumimoji="1" lang="ja-JP" altLang="en-US" sz="3600" dirty="0" smtClean="0"/>
              <a:t>・意識調査の回数を重ね、結果を分析し、市民の幸せの向上に</a:t>
            </a:r>
            <a:endParaRPr kumimoji="1" lang="en-US" altLang="ja-JP" sz="3600" dirty="0" smtClean="0"/>
          </a:p>
          <a:p>
            <a:r>
              <a:rPr kumimoji="1" lang="ja-JP" altLang="en-US" sz="3600" dirty="0" smtClean="0"/>
              <a:t>・市民意識調査の結果を含め行政評価の結果を市ウエブサイトに公表</a:t>
            </a:r>
            <a:endParaRPr kumimoji="1" lang="ja-JP" altLang="en-US" sz="3600" dirty="0"/>
          </a:p>
        </p:txBody>
      </p:sp>
    </p:spTree>
    <p:extLst>
      <p:ext uri="{BB962C8B-B14F-4D97-AF65-F5344CB8AC3E}">
        <p14:creationId xmlns:p14="http://schemas.microsoft.com/office/powerpoint/2010/main" val="13498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0959" y="473141"/>
            <a:ext cx="10187187" cy="646331"/>
          </a:xfrm>
          <a:prstGeom prst="rect">
            <a:avLst/>
          </a:prstGeom>
          <a:noFill/>
        </p:spPr>
        <p:txBody>
          <a:bodyPr wrap="square" rtlCol="0">
            <a:spAutoFit/>
          </a:bodyPr>
          <a:lstStyle/>
          <a:p>
            <a:r>
              <a:rPr kumimoji="1" lang="ja-JP" altLang="en-US" sz="3600" dirty="0" smtClean="0">
                <a:solidFill>
                  <a:srgbClr val="0070C0"/>
                </a:solidFill>
              </a:rPr>
              <a:t>本庁舎が被災した場合のバックアップ体制について</a:t>
            </a:r>
            <a:endParaRPr kumimoji="1" lang="ja-JP" altLang="en-US" sz="3600" dirty="0">
              <a:solidFill>
                <a:srgbClr val="0070C0"/>
              </a:solidFill>
            </a:endParaRPr>
          </a:p>
        </p:txBody>
      </p:sp>
      <p:sp>
        <p:nvSpPr>
          <p:cNvPr id="3" name="テキスト ボックス 2"/>
          <p:cNvSpPr txBox="1"/>
          <p:nvPr/>
        </p:nvSpPr>
        <p:spPr>
          <a:xfrm>
            <a:off x="174071" y="1735791"/>
            <a:ext cx="11803281" cy="646331"/>
          </a:xfrm>
          <a:prstGeom prst="rect">
            <a:avLst/>
          </a:prstGeom>
          <a:noFill/>
        </p:spPr>
        <p:txBody>
          <a:bodyPr wrap="square" rtlCol="0">
            <a:spAutoFit/>
          </a:bodyPr>
          <a:lstStyle/>
          <a:p>
            <a:r>
              <a:rPr kumimoji="1" lang="ja-JP" altLang="en-US" sz="3600" dirty="0" smtClean="0">
                <a:solidFill>
                  <a:srgbClr val="0070C0"/>
                </a:solidFill>
              </a:rPr>
              <a:t>問：災害対策本部の場所及び対策本部活動に必要な設備は</a:t>
            </a:r>
            <a:r>
              <a:rPr kumimoji="1" lang="ja-JP" altLang="en-US" sz="3600" dirty="0" smtClean="0"/>
              <a:t>　</a:t>
            </a:r>
            <a:endParaRPr kumimoji="1" lang="en-US" altLang="ja-JP" sz="3600" dirty="0" smtClean="0"/>
          </a:p>
        </p:txBody>
      </p:sp>
      <p:sp>
        <p:nvSpPr>
          <p:cNvPr id="5" name="テキスト ボックス 4"/>
          <p:cNvSpPr txBox="1"/>
          <p:nvPr/>
        </p:nvSpPr>
        <p:spPr>
          <a:xfrm>
            <a:off x="174071" y="4056896"/>
            <a:ext cx="607594"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950959" y="3225900"/>
            <a:ext cx="11026393" cy="2308324"/>
          </a:xfrm>
          <a:prstGeom prst="rect">
            <a:avLst/>
          </a:prstGeom>
          <a:noFill/>
        </p:spPr>
        <p:txBody>
          <a:bodyPr wrap="square" rtlCol="0">
            <a:spAutoFit/>
          </a:bodyPr>
          <a:lstStyle/>
          <a:p>
            <a:r>
              <a:rPr kumimoji="1" lang="ja-JP" altLang="en-US" sz="3600" dirty="0" smtClean="0"/>
              <a:t>・産業文化センター、総合福祉会館、中央図書館の順に設置</a:t>
            </a:r>
            <a:endParaRPr kumimoji="1" lang="en-US" altLang="ja-JP" sz="3600" dirty="0" smtClean="0"/>
          </a:p>
          <a:p>
            <a:r>
              <a:rPr lang="ja-JP" altLang="en-US" sz="3600" dirty="0" smtClean="0"/>
              <a:t>・パソコン、スクリーン、コピー機、住宅地図、各機関連絡先名簿、地域防災無線、アナログ電話機の準備・確保</a:t>
            </a:r>
            <a:endParaRPr kumimoji="1" lang="ja-JP" altLang="en-US" sz="3600" dirty="0"/>
          </a:p>
        </p:txBody>
      </p:sp>
    </p:spTree>
    <p:extLst>
      <p:ext uri="{BB962C8B-B14F-4D97-AF65-F5344CB8AC3E}">
        <p14:creationId xmlns:p14="http://schemas.microsoft.com/office/powerpoint/2010/main" val="1466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84102" y="772732"/>
            <a:ext cx="8113690" cy="646331"/>
          </a:xfrm>
          <a:prstGeom prst="rect">
            <a:avLst/>
          </a:prstGeom>
          <a:noFill/>
        </p:spPr>
        <p:txBody>
          <a:bodyPr wrap="square" rtlCol="0">
            <a:spAutoFit/>
          </a:bodyPr>
          <a:lstStyle/>
          <a:p>
            <a:r>
              <a:rPr lang="ja-JP" altLang="en-US" sz="3600" dirty="0" smtClean="0">
                <a:solidFill>
                  <a:srgbClr val="0070C0"/>
                </a:solidFill>
              </a:rPr>
              <a:t>問：市長不在の場合の意思決定手順は</a:t>
            </a:r>
            <a:endParaRPr kumimoji="1" lang="ja-JP" altLang="en-US" sz="3600" dirty="0">
              <a:solidFill>
                <a:srgbClr val="0070C0"/>
              </a:solidFill>
            </a:endParaRPr>
          </a:p>
        </p:txBody>
      </p:sp>
      <p:sp>
        <p:nvSpPr>
          <p:cNvPr id="3" name="テキスト ボックス 2"/>
          <p:cNvSpPr txBox="1"/>
          <p:nvPr/>
        </p:nvSpPr>
        <p:spPr>
          <a:xfrm>
            <a:off x="562102" y="3400023"/>
            <a:ext cx="738664" cy="656822"/>
          </a:xfrm>
          <a:prstGeom prst="rect">
            <a:avLst/>
          </a:prstGeom>
          <a:noFill/>
        </p:spPr>
        <p:txBody>
          <a:bodyPr vert="eaVert"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1584102" y="2902683"/>
            <a:ext cx="10225825" cy="2308324"/>
          </a:xfrm>
          <a:prstGeom prst="rect">
            <a:avLst/>
          </a:prstGeom>
          <a:noFill/>
        </p:spPr>
        <p:txBody>
          <a:bodyPr wrap="square" rtlCol="0">
            <a:spAutoFit/>
          </a:bodyPr>
          <a:lstStyle/>
          <a:p>
            <a:r>
              <a:rPr kumimoji="1" lang="ja-JP" altLang="en-US" sz="3600" dirty="0" smtClean="0"/>
              <a:t>・市長不在の場合、副市長が市長の職務を代行</a:t>
            </a:r>
            <a:endParaRPr kumimoji="1" lang="en-US" altLang="ja-JP" sz="3600" dirty="0" smtClean="0"/>
          </a:p>
          <a:p>
            <a:r>
              <a:rPr lang="ja-JP" altLang="en-US" sz="3600" dirty="0" smtClean="0"/>
              <a:t>・本部長・副本部長が不在の場合</a:t>
            </a:r>
            <a:endParaRPr lang="en-US" altLang="ja-JP" sz="3600" dirty="0" smtClean="0"/>
          </a:p>
          <a:p>
            <a:r>
              <a:rPr lang="ja-JP" altLang="en-US" sz="3600" dirty="0" smtClean="0"/>
              <a:t>　市長公室長、企画総務部長、市民部長、健康福祉　部長の順に代行する</a:t>
            </a:r>
            <a:endParaRPr kumimoji="1" lang="ja-JP" altLang="en-US" sz="3600" dirty="0"/>
          </a:p>
        </p:txBody>
      </p:sp>
    </p:spTree>
    <p:extLst>
      <p:ext uri="{BB962C8B-B14F-4D97-AF65-F5344CB8AC3E}">
        <p14:creationId xmlns:p14="http://schemas.microsoft.com/office/powerpoint/2010/main" val="18768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9002" y="774808"/>
            <a:ext cx="8462874" cy="646331"/>
          </a:xfrm>
          <a:prstGeom prst="rect">
            <a:avLst/>
          </a:prstGeom>
          <a:noFill/>
        </p:spPr>
        <p:txBody>
          <a:bodyPr wrap="square" rtlCol="0">
            <a:spAutoFit/>
          </a:bodyPr>
          <a:lstStyle/>
          <a:p>
            <a:r>
              <a:rPr kumimoji="1" lang="ja-JP" altLang="en-US" sz="3600" dirty="0" smtClean="0">
                <a:solidFill>
                  <a:srgbClr val="0070C0"/>
                </a:solidFill>
              </a:rPr>
              <a:t>問：災害状況に関する情報収集体制は　</a:t>
            </a:r>
            <a:endParaRPr kumimoji="1" lang="ja-JP" altLang="en-US" sz="3600" dirty="0"/>
          </a:p>
        </p:txBody>
      </p:sp>
      <p:sp>
        <p:nvSpPr>
          <p:cNvPr id="3" name="テキスト ボックス 2"/>
          <p:cNvSpPr txBox="1"/>
          <p:nvPr/>
        </p:nvSpPr>
        <p:spPr>
          <a:xfrm>
            <a:off x="147484" y="3286287"/>
            <a:ext cx="55960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1253613" y="2732289"/>
            <a:ext cx="8421330" cy="1754326"/>
          </a:xfrm>
          <a:prstGeom prst="rect">
            <a:avLst/>
          </a:prstGeom>
          <a:noFill/>
        </p:spPr>
        <p:txBody>
          <a:bodyPr wrap="square" rtlCol="0">
            <a:spAutoFit/>
          </a:bodyPr>
          <a:lstStyle/>
          <a:p>
            <a:r>
              <a:rPr kumimoji="1" lang="ja-JP" altLang="en-US" sz="3600" dirty="0" smtClean="0"/>
              <a:t>・有線の通信手段：アナログ電話回線</a:t>
            </a:r>
            <a:endParaRPr kumimoji="1" lang="en-US" altLang="ja-JP" sz="3600" dirty="0" smtClean="0"/>
          </a:p>
          <a:p>
            <a:r>
              <a:rPr kumimoji="1" lang="ja-JP" altLang="en-US" sz="3600" dirty="0" smtClean="0"/>
              <a:t>・無線：可搬式アンテナを使用（２７１箇所）した防災無線</a:t>
            </a:r>
            <a:endParaRPr kumimoji="1" lang="ja-JP" altLang="en-US" sz="3600" dirty="0"/>
          </a:p>
        </p:txBody>
      </p:sp>
    </p:spTree>
    <p:extLst>
      <p:ext uri="{BB962C8B-B14F-4D97-AF65-F5344CB8AC3E}">
        <p14:creationId xmlns:p14="http://schemas.microsoft.com/office/powerpoint/2010/main" val="4634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96296" y="1129484"/>
            <a:ext cx="6858000" cy="4599032"/>
          </a:xfrm>
          <a:prstGeom prst="rect">
            <a:avLst/>
          </a:prstGeom>
        </p:spPr>
      </p:pic>
    </p:spTree>
    <p:extLst>
      <p:ext uri="{BB962C8B-B14F-4D97-AF65-F5344CB8AC3E}">
        <p14:creationId xmlns:p14="http://schemas.microsoft.com/office/powerpoint/2010/main" val="1903035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5611" y="206061"/>
            <a:ext cx="10934163" cy="646331"/>
          </a:xfrm>
          <a:prstGeom prst="rect">
            <a:avLst/>
          </a:prstGeom>
          <a:noFill/>
        </p:spPr>
        <p:txBody>
          <a:bodyPr wrap="square" rtlCol="0">
            <a:spAutoFit/>
          </a:bodyPr>
          <a:lstStyle/>
          <a:p>
            <a:r>
              <a:rPr kumimoji="1" lang="ja-JP" altLang="en-US" sz="3600" dirty="0" smtClean="0">
                <a:solidFill>
                  <a:srgbClr val="0070C0"/>
                </a:solidFill>
              </a:rPr>
              <a:t>航空宇宙博物館のリニューアルにおける展示航空機</a:t>
            </a:r>
            <a:endParaRPr kumimoji="1" lang="ja-JP" altLang="en-US" sz="3600" dirty="0">
              <a:solidFill>
                <a:srgbClr val="0070C0"/>
              </a:solidFill>
            </a:endParaRPr>
          </a:p>
        </p:txBody>
      </p:sp>
      <p:sp>
        <p:nvSpPr>
          <p:cNvPr id="3" name="テキスト ボックス 2"/>
          <p:cNvSpPr txBox="1"/>
          <p:nvPr/>
        </p:nvSpPr>
        <p:spPr>
          <a:xfrm>
            <a:off x="1146219" y="1312398"/>
            <a:ext cx="10212946" cy="646331"/>
          </a:xfrm>
          <a:prstGeom prst="rect">
            <a:avLst/>
          </a:prstGeom>
          <a:noFill/>
        </p:spPr>
        <p:txBody>
          <a:bodyPr wrap="square" rtlCol="0">
            <a:spAutoFit/>
          </a:bodyPr>
          <a:lstStyle/>
          <a:p>
            <a:r>
              <a:rPr kumimoji="1" lang="ja-JP" altLang="en-US" sz="3600" dirty="0" smtClean="0">
                <a:solidFill>
                  <a:srgbClr val="0070C0"/>
                </a:solidFill>
              </a:rPr>
              <a:t>問：リニューアル後の展示航空機や展示ソフトは</a:t>
            </a:r>
            <a:endParaRPr kumimoji="1" lang="ja-JP" altLang="en-US" sz="3600" dirty="0">
              <a:solidFill>
                <a:srgbClr val="0070C0"/>
              </a:solidFill>
            </a:endParaRPr>
          </a:p>
        </p:txBody>
      </p:sp>
      <p:sp>
        <p:nvSpPr>
          <p:cNvPr id="4" name="テキスト ボックス 3"/>
          <p:cNvSpPr txBox="1"/>
          <p:nvPr/>
        </p:nvSpPr>
        <p:spPr>
          <a:xfrm>
            <a:off x="321971" y="4043966"/>
            <a:ext cx="695460"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5" name="テキスト ボックス 4"/>
          <p:cNvSpPr txBox="1"/>
          <p:nvPr/>
        </p:nvSpPr>
        <p:spPr>
          <a:xfrm>
            <a:off x="1146219" y="2766464"/>
            <a:ext cx="10697773" cy="3970318"/>
          </a:xfrm>
          <a:prstGeom prst="rect">
            <a:avLst/>
          </a:prstGeom>
          <a:noFill/>
        </p:spPr>
        <p:txBody>
          <a:bodyPr wrap="square" rtlCol="0">
            <a:spAutoFit/>
          </a:bodyPr>
          <a:lstStyle/>
          <a:p>
            <a:r>
              <a:rPr kumimoji="1" lang="ja-JP" altLang="en-US" sz="3600" dirty="0" smtClean="0"/>
              <a:t>・航空エリアと宇宙エリアに区分</a:t>
            </a:r>
            <a:endParaRPr kumimoji="1" lang="en-US" altLang="ja-JP" sz="3600" dirty="0" smtClean="0"/>
          </a:p>
          <a:p>
            <a:r>
              <a:rPr lang="ja-JP" altLang="en-US" sz="3600" dirty="0"/>
              <a:t>①</a:t>
            </a:r>
            <a:r>
              <a:rPr lang="ja-JP" altLang="en-US" sz="3600" dirty="0" smtClean="0"/>
              <a:t>サルムソンをシンボル展示（航空機産業誕生の時）</a:t>
            </a:r>
            <a:endParaRPr lang="en-US" altLang="ja-JP" sz="3600" dirty="0" smtClean="0"/>
          </a:p>
          <a:p>
            <a:r>
              <a:rPr lang="ja-JP" altLang="en-US" sz="3600" dirty="0"/>
              <a:t>②</a:t>
            </a:r>
            <a:r>
              <a:rPr kumimoji="1" lang="ja-JP" altLang="en-US" sz="3600" dirty="0" smtClean="0"/>
              <a:t>飛燕・零戦の展示</a:t>
            </a:r>
            <a:endParaRPr kumimoji="1" lang="en-US" altLang="ja-JP" sz="3600" dirty="0" smtClean="0"/>
          </a:p>
          <a:p>
            <a:r>
              <a:rPr lang="ja-JP" altLang="en-US" sz="3600" dirty="0" smtClean="0"/>
              <a:t>③年代ごとに整理して展示（航空機開発を体系立てて）</a:t>
            </a:r>
            <a:endParaRPr lang="en-US" altLang="ja-JP" sz="3600" dirty="0" smtClean="0"/>
          </a:p>
          <a:p>
            <a:r>
              <a:rPr lang="ja-JP" altLang="en-US" sz="3600" dirty="0" smtClean="0"/>
              <a:t>④</a:t>
            </a:r>
            <a:r>
              <a:rPr kumimoji="1" lang="ja-JP" altLang="en-US" sz="3600" dirty="0" smtClean="0"/>
              <a:t>航空機の仕組みの学習とＳＩＭ体験</a:t>
            </a:r>
            <a:endParaRPr kumimoji="1" lang="en-US" altLang="ja-JP" sz="3600" dirty="0" smtClean="0"/>
          </a:p>
          <a:p>
            <a:r>
              <a:rPr lang="ja-JP" altLang="en-US" sz="3600" dirty="0" smtClean="0"/>
              <a:t>・説明用映像の活用</a:t>
            </a:r>
            <a:endParaRPr lang="en-US" altLang="ja-JP" sz="3600" dirty="0" smtClean="0"/>
          </a:p>
          <a:p>
            <a:r>
              <a:rPr kumimoji="1" lang="ja-JP" altLang="en-US" sz="3600" dirty="0" smtClean="0"/>
              <a:t>説明用コンテンツ１０本、技術者の情熱や苦労話など</a:t>
            </a:r>
            <a:endParaRPr kumimoji="1" lang="ja-JP" altLang="en-US" sz="3600" dirty="0"/>
          </a:p>
        </p:txBody>
      </p:sp>
    </p:spTree>
    <p:extLst>
      <p:ext uri="{BB962C8B-B14F-4D97-AF65-F5344CB8AC3E}">
        <p14:creationId xmlns:p14="http://schemas.microsoft.com/office/powerpoint/2010/main" val="199925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98490" y="785611"/>
            <a:ext cx="7302321" cy="646331"/>
          </a:xfrm>
          <a:prstGeom prst="rect">
            <a:avLst/>
          </a:prstGeom>
          <a:noFill/>
        </p:spPr>
        <p:txBody>
          <a:bodyPr wrap="square" rtlCol="0">
            <a:spAutoFit/>
          </a:bodyPr>
          <a:lstStyle/>
          <a:p>
            <a:r>
              <a:rPr kumimoji="1" lang="ja-JP" altLang="en-US" sz="3600" dirty="0" smtClean="0">
                <a:solidFill>
                  <a:srgbClr val="0070C0"/>
                </a:solidFill>
              </a:rPr>
              <a:t>問：収蔵庫展示の期間及び内容は</a:t>
            </a:r>
            <a:endParaRPr kumimoji="1" lang="ja-JP" altLang="en-US" sz="3600" dirty="0">
              <a:solidFill>
                <a:srgbClr val="0070C0"/>
              </a:solidFill>
            </a:endParaRPr>
          </a:p>
        </p:txBody>
      </p:sp>
      <p:sp>
        <p:nvSpPr>
          <p:cNvPr id="3" name="テキスト ボックス 2"/>
          <p:cNvSpPr txBox="1"/>
          <p:nvPr/>
        </p:nvSpPr>
        <p:spPr>
          <a:xfrm>
            <a:off x="605307" y="3709115"/>
            <a:ext cx="721217"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1828800" y="3155117"/>
            <a:ext cx="9633397" cy="1754326"/>
          </a:xfrm>
          <a:prstGeom prst="rect">
            <a:avLst/>
          </a:prstGeom>
          <a:noFill/>
        </p:spPr>
        <p:txBody>
          <a:bodyPr wrap="square" rtlCol="0">
            <a:spAutoFit/>
          </a:bodyPr>
          <a:lstStyle/>
          <a:p>
            <a:r>
              <a:rPr kumimoji="1" lang="ja-JP" altLang="en-US" sz="3600" dirty="0" smtClean="0"/>
              <a:t>・１１月中旬から本館リニューアル建築工事期間</a:t>
            </a:r>
            <a:endParaRPr kumimoji="1" lang="en-US" altLang="ja-JP" sz="3600" dirty="0" smtClean="0"/>
          </a:p>
          <a:p>
            <a:r>
              <a:rPr lang="ja-JP" altLang="en-US" sz="3600" dirty="0" smtClean="0"/>
              <a:t>・航空機の操縦シミュレーターの稼働</a:t>
            </a:r>
            <a:endParaRPr lang="en-US" altLang="ja-JP" sz="3600" dirty="0" smtClean="0"/>
          </a:p>
          <a:p>
            <a:r>
              <a:rPr kumimoji="1" lang="ja-JP" altLang="en-US" sz="3600" dirty="0" smtClean="0"/>
              <a:t>・飛燕を翼と胴体が分離した状態で展示</a:t>
            </a:r>
            <a:endParaRPr kumimoji="1" lang="ja-JP" altLang="en-US" sz="3600" dirty="0"/>
          </a:p>
        </p:txBody>
      </p:sp>
    </p:spTree>
    <p:extLst>
      <p:ext uri="{BB962C8B-B14F-4D97-AF65-F5344CB8AC3E}">
        <p14:creationId xmlns:p14="http://schemas.microsoft.com/office/powerpoint/2010/main" val="350047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9879" y="159063"/>
            <a:ext cx="4139069" cy="897005"/>
          </a:xfrm>
        </p:spPr>
        <p:txBody>
          <a:bodyPr>
            <a:normAutofit fontScale="90000"/>
          </a:bodyPr>
          <a:lstStyle/>
          <a:p>
            <a:r>
              <a:rPr lang="ja-JP" altLang="en-US" dirty="0" smtClean="0">
                <a:solidFill>
                  <a:srgbClr val="0070C0"/>
                </a:solidFill>
              </a:rPr>
              <a:t>１</a:t>
            </a:r>
            <a:r>
              <a:rPr lang="ja-JP" altLang="en-US" dirty="0">
                <a:solidFill>
                  <a:srgbClr val="0070C0"/>
                </a:solidFill>
              </a:rPr>
              <a:t>２</a:t>
            </a:r>
            <a:r>
              <a:rPr kumimoji="1" lang="ja-JP" altLang="en-US" dirty="0" smtClean="0">
                <a:solidFill>
                  <a:srgbClr val="0070C0"/>
                </a:solidFill>
              </a:rPr>
              <a:t>月議会の予定</a:t>
            </a:r>
            <a:endParaRPr kumimoji="1" lang="ja-JP" altLang="en-US" dirty="0">
              <a:solidFill>
                <a:srgbClr val="0070C0"/>
              </a:solidFill>
            </a:endParaRPr>
          </a:p>
        </p:txBody>
      </p:sp>
      <p:sp>
        <p:nvSpPr>
          <p:cNvPr id="3" name="コンテンツ プレースホルダー 2"/>
          <p:cNvSpPr>
            <a:spLocks noGrp="1"/>
          </p:cNvSpPr>
          <p:nvPr>
            <p:ph idx="1"/>
          </p:nvPr>
        </p:nvSpPr>
        <p:spPr>
          <a:xfrm>
            <a:off x="838200" y="1056068"/>
            <a:ext cx="10515600" cy="5460642"/>
          </a:xfrm>
        </p:spPr>
        <p:txBody>
          <a:bodyPr>
            <a:normAutofit fontScale="92500" lnSpcReduction="10000"/>
          </a:bodyPr>
          <a:lstStyle/>
          <a:p>
            <a:r>
              <a:rPr kumimoji="1" lang="ja-JP" altLang="en-US" sz="4200" dirty="0" smtClean="0">
                <a:solidFill>
                  <a:srgbClr val="FF0000"/>
                </a:solidFill>
              </a:rPr>
              <a:t>開会</a:t>
            </a:r>
            <a:endParaRPr kumimoji="1" lang="en-US" altLang="ja-JP" sz="4200" dirty="0" smtClean="0">
              <a:solidFill>
                <a:srgbClr val="FF0000"/>
              </a:solidFill>
            </a:endParaRPr>
          </a:p>
          <a:p>
            <a:pPr marL="0" indent="0">
              <a:buNone/>
            </a:pPr>
            <a:r>
              <a:rPr lang="ja-JP" altLang="en-US" dirty="0"/>
              <a:t>　</a:t>
            </a:r>
            <a:r>
              <a:rPr lang="ja-JP" altLang="en-US" sz="3900" dirty="0" smtClean="0"/>
              <a:t>１１月３０日（水）</a:t>
            </a:r>
            <a:endParaRPr lang="en-US" altLang="ja-JP" sz="3900" dirty="0" smtClean="0"/>
          </a:p>
          <a:p>
            <a:pPr marL="0" indent="0">
              <a:buNone/>
            </a:pPr>
            <a:r>
              <a:rPr kumimoji="1" lang="ja-JP" altLang="en-US" sz="4200" dirty="0" smtClean="0">
                <a:solidFill>
                  <a:srgbClr val="FF0000"/>
                </a:solidFill>
              </a:rPr>
              <a:t>・一般質問</a:t>
            </a:r>
            <a:endParaRPr kumimoji="1" lang="en-US" altLang="ja-JP" sz="4200" dirty="0" smtClean="0">
              <a:solidFill>
                <a:srgbClr val="FF0000"/>
              </a:solidFill>
            </a:endParaRPr>
          </a:p>
          <a:p>
            <a:pPr marL="0" indent="0">
              <a:buNone/>
            </a:pPr>
            <a:r>
              <a:rPr lang="ja-JP" altLang="en-US" dirty="0"/>
              <a:t>　</a:t>
            </a:r>
            <a:r>
              <a:rPr lang="ja-JP" altLang="en-US" sz="3900" dirty="0" smtClean="0"/>
              <a:t>１２月１４日（水）、１５日（木）</a:t>
            </a:r>
            <a:endParaRPr lang="en-US" altLang="ja-JP" sz="3900" dirty="0" smtClean="0"/>
          </a:p>
          <a:p>
            <a:pPr marL="0" indent="0">
              <a:buNone/>
            </a:pPr>
            <a:r>
              <a:rPr lang="ja-JP" altLang="en-US" sz="4200" dirty="0" smtClean="0">
                <a:solidFill>
                  <a:srgbClr val="FF0000"/>
                </a:solidFill>
              </a:rPr>
              <a:t>・常任委員会</a:t>
            </a:r>
            <a:endParaRPr lang="en-US" altLang="ja-JP" sz="4200" dirty="0" smtClean="0">
              <a:solidFill>
                <a:srgbClr val="FF0000"/>
              </a:solidFill>
            </a:endParaRPr>
          </a:p>
          <a:p>
            <a:pPr marL="0" indent="0">
              <a:buNone/>
            </a:pPr>
            <a:r>
              <a:rPr lang="ja-JP" altLang="en-US" sz="3200" dirty="0">
                <a:solidFill>
                  <a:srgbClr val="FF0000"/>
                </a:solidFill>
              </a:rPr>
              <a:t>　</a:t>
            </a:r>
            <a:r>
              <a:rPr lang="ja-JP" altLang="en-US" sz="3900" dirty="0" smtClean="0"/>
              <a:t>民生消防：１９日（月）、経済教育：１９日（月）</a:t>
            </a:r>
            <a:endParaRPr lang="en-US" altLang="ja-JP" sz="3900" dirty="0" smtClean="0"/>
          </a:p>
          <a:p>
            <a:pPr marL="0" indent="0">
              <a:buNone/>
            </a:pPr>
            <a:r>
              <a:rPr lang="ja-JP" altLang="en-US" sz="3900" dirty="0"/>
              <a:t>　</a:t>
            </a:r>
            <a:r>
              <a:rPr lang="ja-JP" altLang="en-US" sz="3900" dirty="0" smtClean="0"/>
              <a:t>建設水道：２０日（火）、総務：２０（火）</a:t>
            </a:r>
            <a:endParaRPr lang="en-US" altLang="ja-JP" sz="3900" dirty="0" smtClean="0"/>
          </a:p>
          <a:p>
            <a:pPr marL="0" indent="0">
              <a:buNone/>
            </a:pPr>
            <a:r>
              <a:rPr kumimoji="1" lang="ja-JP" altLang="en-US" sz="4200" dirty="0" smtClean="0">
                <a:solidFill>
                  <a:srgbClr val="FF0000"/>
                </a:solidFill>
              </a:rPr>
              <a:t>・閉会</a:t>
            </a:r>
            <a:endParaRPr kumimoji="1" lang="en-US" altLang="ja-JP" sz="4200" dirty="0" smtClean="0">
              <a:solidFill>
                <a:srgbClr val="FF0000"/>
              </a:solidFill>
            </a:endParaRPr>
          </a:p>
          <a:p>
            <a:pPr marL="0" indent="0">
              <a:buNone/>
            </a:pPr>
            <a:r>
              <a:rPr lang="ja-JP" altLang="en-US" sz="3900" dirty="0"/>
              <a:t>　</a:t>
            </a:r>
            <a:r>
              <a:rPr lang="ja-JP" altLang="en-US" sz="3900" dirty="0" smtClean="0"/>
              <a:t>２２日（木）</a:t>
            </a:r>
            <a:endParaRPr kumimoji="1" lang="ja-JP" altLang="en-US" sz="3900" dirty="0"/>
          </a:p>
        </p:txBody>
      </p:sp>
    </p:spTree>
    <p:extLst>
      <p:ext uri="{BB962C8B-B14F-4D97-AF65-F5344CB8AC3E}">
        <p14:creationId xmlns:p14="http://schemas.microsoft.com/office/powerpoint/2010/main" val="3928198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59815" y="305167"/>
            <a:ext cx="4882663" cy="769441"/>
          </a:xfrm>
          <a:prstGeom prst="rect">
            <a:avLst/>
          </a:prstGeom>
          <a:noFill/>
        </p:spPr>
        <p:txBody>
          <a:bodyPr wrap="square" rtlCol="0">
            <a:spAutoFit/>
          </a:bodyPr>
          <a:lstStyle/>
          <a:p>
            <a:r>
              <a:rPr kumimoji="1" lang="ja-JP" altLang="en-US" sz="4400" dirty="0" smtClean="0">
                <a:solidFill>
                  <a:srgbClr val="FF0000"/>
                </a:solidFill>
              </a:rPr>
              <a:t>要望</a:t>
            </a:r>
            <a:r>
              <a:rPr lang="ja-JP" altLang="en-US" sz="4400" dirty="0" smtClean="0">
                <a:solidFill>
                  <a:srgbClr val="FF0000"/>
                </a:solidFill>
              </a:rPr>
              <a:t>書・口頭要望</a:t>
            </a:r>
            <a:endParaRPr kumimoji="1" lang="ja-JP" altLang="en-US" sz="4400" dirty="0">
              <a:solidFill>
                <a:srgbClr val="FF0000"/>
              </a:solidFill>
            </a:endParaRPr>
          </a:p>
        </p:txBody>
      </p:sp>
      <p:sp>
        <p:nvSpPr>
          <p:cNvPr id="3" name="テキスト ボックス 2"/>
          <p:cNvSpPr txBox="1"/>
          <p:nvPr/>
        </p:nvSpPr>
        <p:spPr>
          <a:xfrm>
            <a:off x="1188548" y="1628401"/>
            <a:ext cx="10402437" cy="3416320"/>
          </a:xfrm>
          <a:prstGeom prst="rect">
            <a:avLst/>
          </a:prstGeom>
          <a:noFill/>
        </p:spPr>
        <p:txBody>
          <a:bodyPr wrap="square" rtlCol="0">
            <a:spAutoFit/>
          </a:bodyPr>
          <a:lstStyle/>
          <a:p>
            <a:r>
              <a:rPr kumimoji="1" lang="ja-JP" altLang="en-US" sz="3600" dirty="0" smtClean="0"/>
              <a:t>・</a:t>
            </a:r>
            <a:r>
              <a:rPr lang="ja-JP" altLang="en-US" sz="3600" dirty="0" smtClean="0"/>
              <a:t>ＪＲ鵜沼駅前、新鵜沼駅前の植木の剪定、消毒</a:t>
            </a:r>
            <a:endParaRPr lang="en-US" altLang="ja-JP" sz="3600" dirty="0" smtClean="0"/>
          </a:p>
          <a:p>
            <a:r>
              <a:rPr lang="ja-JP" altLang="en-US" sz="3600" dirty="0" smtClean="0"/>
              <a:t>・岐阜保健所北側道路沿いの雑草の処理</a:t>
            </a:r>
            <a:endParaRPr lang="en-US" altLang="ja-JP" sz="3600" dirty="0" smtClean="0"/>
          </a:p>
          <a:p>
            <a:r>
              <a:rPr lang="ja-JP" altLang="en-US" sz="3600" dirty="0" smtClean="0"/>
              <a:t>・ガスの配管工事に伴う深夜の埋め戻し音について</a:t>
            </a:r>
            <a:endParaRPr lang="en-US" altLang="ja-JP" sz="3600" dirty="0" smtClean="0"/>
          </a:p>
          <a:p>
            <a:r>
              <a:rPr lang="ja-JP" altLang="en-US" sz="3600" dirty="0" smtClean="0"/>
              <a:t>・通学路にある足長蜂の巣の駆除</a:t>
            </a:r>
            <a:endParaRPr lang="en-US" altLang="ja-JP" sz="3600" dirty="0" smtClean="0"/>
          </a:p>
          <a:p>
            <a:r>
              <a:rPr lang="ja-JP" altLang="en-US" sz="3600" dirty="0" smtClean="0"/>
              <a:t>・雄飛ケ丘公園の桜の木の枯れ枝の処理</a:t>
            </a:r>
            <a:endParaRPr lang="en-US" altLang="ja-JP" sz="3600" dirty="0" smtClean="0"/>
          </a:p>
          <a:p>
            <a:r>
              <a:rPr lang="ja-JP" altLang="en-US" sz="3600" smtClean="0"/>
              <a:t>・入会公園西側通りのセンターラインの引き直し</a:t>
            </a:r>
            <a:endParaRPr lang="en-US" altLang="ja-JP" sz="3600" dirty="0" smtClean="0"/>
          </a:p>
        </p:txBody>
      </p:sp>
    </p:spTree>
    <p:extLst>
      <p:ext uri="{BB962C8B-B14F-4D97-AF65-F5344CB8AC3E}">
        <p14:creationId xmlns:p14="http://schemas.microsoft.com/office/powerpoint/2010/main" val="1267841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3840" y="518425"/>
            <a:ext cx="2831864" cy="897005"/>
          </a:xfrm>
        </p:spPr>
        <p:txBody>
          <a:bodyPr/>
          <a:lstStyle/>
          <a:p>
            <a:r>
              <a:rPr kumimoji="1" lang="ja-JP" altLang="en-US" dirty="0" smtClean="0">
                <a:solidFill>
                  <a:srgbClr val="FF0000"/>
                </a:solidFill>
              </a:rPr>
              <a:t>意見交換</a:t>
            </a:r>
            <a:endParaRPr kumimoji="1" lang="ja-JP" altLang="en-US" dirty="0">
              <a:solidFill>
                <a:srgbClr val="FF0000"/>
              </a:solidFill>
            </a:endParaRPr>
          </a:p>
        </p:txBody>
      </p:sp>
      <p:sp>
        <p:nvSpPr>
          <p:cNvPr id="3" name="コンテンツ プレースホルダー 2"/>
          <p:cNvSpPr>
            <a:spLocks noGrp="1"/>
          </p:cNvSpPr>
          <p:nvPr>
            <p:ph idx="1"/>
          </p:nvPr>
        </p:nvSpPr>
        <p:spPr>
          <a:xfrm>
            <a:off x="1456385" y="2740025"/>
            <a:ext cx="8006471" cy="775907"/>
          </a:xfrm>
        </p:spPr>
        <p:txBody>
          <a:bodyPr>
            <a:noAutofit/>
          </a:bodyPr>
          <a:lstStyle/>
          <a:p>
            <a:r>
              <a:rPr kumimoji="1" lang="ja-JP" altLang="en-US" sz="4000" dirty="0" smtClean="0"/>
              <a:t>疑問やお困りのことがあればどうぞ</a:t>
            </a:r>
            <a:endParaRPr kumimoji="1" lang="ja-JP" altLang="en-US" sz="4000" dirty="0"/>
          </a:p>
        </p:txBody>
      </p:sp>
    </p:spTree>
    <p:extLst>
      <p:ext uri="{BB962C8B-B14F-4D97-AF65-F5344CB8AC3E}">
        <p14:creationId xmlns:p14="http://schemas.microsoft.com/office/powerpoint/2010/main" val="3413122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28800" y="231819"/>
            <a:ext cx="8461420" cy="769441"/>
          </a:xfrm>
          <a:prstGeom prst="rect">
            <a:avLst/>
          </a:prstGeom>
          <a:noFill/>
        </p:spPr>
        <p:txBody>
          <a:bodyPr wrap="square" rtlCol="0">
            <a:spAutoFit/>
          </a:bodyPr>
          <a:lstStyle/>
          <a:p>
            <a:r>
              <a:rPr kumimoji="1" lang="ja-JP" altLang="en-US" sz="4400" dirty="0" smtClean="0">
                <a:solidFill>
                  <a:srgbClr val="FF0000"/>
                </a:solidFill>
              </a:rPr>
              <a:t>平成２７年度普通会計決算の状況</a:t>
            </a:r>
            <a:endParaRPr kumimoji="1" lang="ja-JP" altLang="en-US" sz="4400" dirty="0">
              <a:solidFill>
                <a:srgbClr val="FF0000"/>
              </a:solidFill>
            </a:endParaRPr>
          </a:p>
        </p:txBody>
      </p:sp>
      <p:sp>
        <p:nvSpPr>
          <p:cNvPr id="3" name="テキスト ボックス 2"/>
          <p:cNvSpPr txBox="1"/>
          <p:nvPr/>
        </p:nvSpPr>
        <p:spPr>
          <a:xfrm>
            <a:off x="264017" y="1225689"/>
            <a:ext cx="11590985" cy="4524315"/>
          </a:xfrm>
          <a:prstGeom prst="rect">
            <a:avLst/>
          </a:prstGeom>
          <a:noFill/>
        </p:spPr>
        <p:txBody>
          <a:bodyPr wrap="square" rtlCol="0">
            <a:spAutoFit/>
          </a:bodyPr>
          <a:lstStyle/>
          <a:p>
            <a:r>
              <a:rPr kumimoji="1" lang="ja-JP" altLang="en-US" sz="3600" dirty="0" smtClean="0"/>
              <a:t>・歳入：約４９７億１</a:t>
            </a:r>
            <a:r>
              <a:rPr kumimoji="1" lang="en-US" altLang="ja-JP" sz="3600" dirty="0" smtClean="0"/>
              <a:t>,</a:t>
            </a:r>
            <a:r>
              <a:rPr kumimoji="1" lang="ja-JP" altLang="en-US" sz="3600" dirty="0" smtClean="0"/>
              <a:t>４７０万円、</a:t>
            </a:r>
            <a:r>
              <a:rPr lang="ja-JP" altLang="en-US" sz="3600" dirty="0" smtClean="0"/>
              <a:t>歳出：約４６０億４</a:t>
            </a:r>
            <a:r>
              <a:rPr lang="en-US" altLang="ja-JP" sz="3600" dirty="0" smtClean="0"/>
              <a:t>,</a:t>
            </a:r>
            <a:r>
              <a:rPr lang="ja-JP" altLang="en-US" sz="3600" dirty="0" smtClean="0"/>
              <a:t>０２０万円</a:t>
            </a:r>
            <a:endParaRPr lang="en-US" altLang="ja-JP" sz="3600" dirty="0" smtClean="0"/>
          </a:p>
          <a:p>
            <a:r>
              <a:rPr kumimoji="1" lang="ja-JP" altLang="en-US" sz="3600" dirty="0"/>
              <a:t>・</a:t>
            </a:r>
            <a:r>
              <a:rPr kumimoji="1" lang="ja-JP" altLang="en-US" sz="3600" dirty="0" smtClean="0"/>
              <a:t>実質収支：約３３億３</a:t>
            </a:r>
            <a:r>
              <a:rPr kumimoji="1" lang="en-US" altLang="ja-JP" sz="3600" dirty="0" smtClean="0"/>
              <a:t>,</a:t>
            </a:r>
            <a:r>
              <a:rPr kumimoji="1" lang="ja-JP" altLang="en-US" sz="3600" dirty="0" smtClean="0"/>
              <a:t>６００万円（単年度収支：約９億円）</a:t>
            </a:r>
            <a:endParaRPr kumimoji="1" lang="en-US" altLang="ja-JP" sz="3600" dirty="0" smtClean="0"/>
          </a:p>
          <a:p>
            <a:r>
              <a:rPr lang="ja-JP" altLang="en-US" sz="3600" dirty="0" smtClean="0"/>
              <a:t>・実質赤字比率：赤字がない状態</a:t>
            </a:r>
            <a:endParaRPr lang="en-US" altLang="ja-JP" sz="3600" dirty="0" smtClean="0"/>
          </a:p>
          <a:p>
            <a:r>
              <a:rPr kumimoji="1" lang="ja-JP" altLang="en-US" sz="3600" dirty="0" smtClean="0"/>
              <a:t>・連結実質赤字比率：赤字がない状態</a:t>
            </a:r>
            <a:endParaRPr kumimoji="1" lang="en-US" altLang="ja-JP" sz="3600" dirty="0" smtClean="0"/>
          </a:p>
          <a:p>
            <a:r>
              <a:rPr lang="ja-JP" altLang="en-US" sz="3600" dirty="0" smtClean="0"/>
              <a:t>・実質公債費比率（年間借金返済額の割合）：０</a:t>
            </a:r>
            <a:r>
              <a:rPr lang="en-US" altLang="ja-JP" sz="3600" dirty="0" smtClean="0"/>
              <a:t>.</a:t>
            </a:r>
            <a:r>
              <a:rPr lang="ja-JP" altLang="en-US" sz="3600" dirty="0" smtClean="0"/>
              <a:t>６％</a:t>
            </a:r>
            <a:endParaRPr lang="en-US" altLang="ja-JP" sz="3600" dirty="0" smtClean="0"/>
          </a:p>
          <a:p>
            <a:r>
              <a:rPr kumimoji="1" lang="ja-JP" altLang="en-US" sz="3600" dirty="0" smtClean="0"/>
              <a:t>・将来負担比率（借金残高の割合）：将来負担がない状態</a:t>
            </a:r>
            <a:endParaRPr kumimoji="1" lang="en-US" altLang="ja-JP" sz="3600" dirty="0" smtClean="0"/>
          </a:p>
          <a:p>
            <a:r>
              <a:rPr lang="ja-JP" altLang="en-US" sz="3600" dirty="0" smtClean="0"/>
              <a:t>・資金不足比率（水道、下水道）：資金不足がない状態</a:t>
            </a:r>
            <a:endParaRPr lang="en-US" altLang="ja-JP" sz="3600" dirty="0" smtClean="0"/>
          </a:p>
          <a:p>
            <a:r>
              <a:rPr lang="ja-JP" altLang="en-US" sz="3600" dirty="0" smtClean="0"/>
              <a:t>・借金残高：１３０（額面３６０）億円、</a:t>
            </a:r>
            <a:r>
              <a:rPr kumimoji="1" lang="ja-JP" altLang="en-US" sz="3600" dirty="0" smtClean="0"/>
              <a:t>貯金残高：２４７億円</a:t>
            </a:r>
            <a:endParaRPr kumimoji="1" lang="en-US" altLang="ja-JP" sz="3600" dirty="0" smtClean="0"/>
          </a:p>
        </p:txBody>
      </p:sp>
    </p:spTree>
    <p:extLst>
      <p:ext uri="{BB962C8B-B14F-4D97-AF65-F5344CB8AC3E}">
        <p14:creationId xmlns:p14="http://schemas.microsoft.com/office/powerpoint/2010/main" val="298105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95075" y="0"/>
            <a:ext cx="5743978" cy="769441"/>
          </a:xfrm>
          <a:prstGeom prst="rect">
            <a:avLst/>
          </a:prstGeom>
          <a:noFill/>
        </p:spPr>
        <p:txBody>
          <a:bodyPr wrap="square" rtlCol="0">
            <a:spAutoFit/>
          </a:bodyPr>
          <a:lstStyle/>
          <a:p>
            <a:r>
              <a:rPr kumimoji="1" lang="ja-JP" altLang="en-US" sz="4400" dirty="0" smtClean="0">
                <a:solidFill>
                  <a:srgbClr val="FF0000"/>
                </a:solidFill>
              </a:rPr>
              <a:t>財政健全化判断比率</a:t>
            </a:r>
            <a:endParaRPr kumimoji="1" lang="ja-JP" altLang="en-US" sz="4400" dirty="0">
              <a:solidFill>
                <a:srgbClr val="FF0000"/>
              </a:solidFill>
            </a:endParaRPr>
          </a:p>
        </p:txBody>
      </p:sp>
      <p:sp>
        <p:nvSpPr>
          <p:cNvPr id="3" name="テキスト ボックス 2"/>
          <p:cNvSpPr txBox="1"/>
          <p:nvPr/>
        </p:nvSpPr>
        <p:spPr>
          <a:xfrm>
            <a:off x="1678407" y="384720"/>
            <a:ext cx="738664" cy="2398762"/>
          </a:xfrm>
          <a:prstGeom prst="rect">
            <a:avLst/>
          </a:prstGeom>
          <a:noFill/>
          <a:ln>
            <a:solidFill>
              <a:srgbClr val="0070C0"/>
            </a:solidFill>
          </a:ln>
        </p:spPr>
        <p:txBody>
          <a:bodyPr vert="eaVert" wrap="square" rtlCol="0">
            <a:spAutoFit/>
          </a:bodyPr>
          <a:lstStyle/>
          <a:p>
            <a:r>
              <a:rPr kumimoji="1" lang="ja-JP" altLang="en-US" sz="3600" dirty="0" smtClean="0"/>
              <a:t>一般会計等</a:t>
            </a:r>
            <a:endParaRPr kumimoji="1" lang="ja-JP" altLang="en-US" sz="3600" dirty="0"/>
          </a:p>
        </p:txBody>
      </p:sp>
      <p:sp>
        <p:nvSpPr>
          <p:cNvPr id="5" name="テキスト ボックス 4"/>
          <p:cNvSpPr txBox="1"/>
          <p:nvPr/>
        </p:nvSpPr>
        <p:spPr>
          <a:xfrm>
            <a:off x="350427" y="4291751"/>
            <a:ext cx="3056449" cy="646331"/>
          </a:xfrm>
          <a:prstGeom prst="rect">
            <a:avLst/>
          </a:prstGeom>
          <a:noFill/>
          <a:ln>
            <a:solidFill>
              <a:srgbClr val="0070C0"/>
            </a:solidFill>
          </a:ln>
        </p:spPr>
        <p:txBody>
          <a:bodyPr wrap="square" rtlCol="0">
            <a:spAutoFit/>
          </a:bodyPr>
          <a:lstStyle/>
          <a:p>
            <a:r>
              <a:rPr kumimoji="1" lang="ja-JP" altLang="en-US" sz="3600" dirty="0" smtClean="0"/>
              <a:t>一部事務組合</a:t>
            </a:r>
            <a:endParaRPr kumimoji="1" lang="ja-JP" altLang="en-US" sz="3600" dirty="0"/>
          </a:p>
        </p:txBody>
      </p:sp>
      <p:sp>
        <p:nvSpPr>
          <p:cNvPr id="6" name="テキスト ボックス 5"/>
          <p:cNvSpPr txBox="1"/>
          <p:nvPr/>
        </p:nvSpPr>
        <p:spPr>
          <a:xfrm>
            <a:off x="995824" y="5275888"/>
            <a:ext cx="2053560" cy="646331"/>
          </a:xfrm>
          <a:prstGeom prst="rect">
            <a:avLst/>
          </a:prstGeom>
          <a:noFill/>
          <a:ln>
            <a:solidFill>
              <a:srgbClr val="0070C0"/>
            </a:solidFill>
          </a:ln>
        </p:spPr>
        <p:txBody>
          <a:bodyPr wrap="square" rtlCol="0">
            <a:spAutoFit/>
          </a:bodyPr>
          <a:lstStyle/>
          <a:p>
            <a:r>
              <a:rPr lang="ja-JP" altLang="en-US" sz="3600" dirty="0" smtClean="0"/>
              <a:t>地方公社</a:t>
            </a:r>
            <a:endParaRPr kumimoji="1" lang="ja-JP" altLang="en-US" sz="3600" dirty="0"/>
          </a:p>
        </p:txBody>
      </p:sp>
      <p:cxnSp>
        <p:nvCxnSpPr>
          <p:cNvPr id="8" name="直線コネクタ 7"/>
          <p:cNvCxnSpPr/>
          <p:nvPr/>
        </p:nvCxnSpPr>
        <p:spPr>
          <a:xfrm flipV="1">
            <a:off x="3200400" y="1032387"/>
            <a:ext cx="8067368" cy="29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3200399" y="2739866"/>
            <a:ext cx="8067368" cy="29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3200399" y="4923334"/>
            <a:ext cx="8067368" cy="29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3200399" y="3907549"/>
            <a:ext cx="8067368" cy="29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3200399" y="5892722"/>
            <a:ext cx="8067368" cy="29497"/>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114721" y="1047135"/>
            <a:ext cx="492443" cy="1707479"/>
          </a:xfrm>
          <a:prstGeom prst="rect">
            <a:avLst/>
          </a:prstGeom>
          <a:noFill/>
          <a:ln>
            <a:solidFill>
              <a:schemeClr val="tx1"/>
            </a:solidFill>
          </a:ln>
        </p:spPr>
        <p:txBody>
          <a:bodyPr vert="eaVert" wrap="square" rtlCol="0">
            <a:spAutoFit/>
          </a:bodyPr>
          <a:lstStyle/>
          <a:p>
            <a:pPr algn="ctr"/>
            <a:r>
              <a:rPr kumimoji="1" lang="ja-JP" altLang="en-US" sz="2000" b="1" dirty="0" smtClean="0"/>
              <a:t>実質赤字比率</a:t>
            </a:r>
            <a:endParaRPr kumimoji="1" lang="ja-JP" altLang="en-US" sz="2000" b="1" dirty="0"/>
          </a:p>
        </p:txBody>
      </p:sp>
      <p:sp>
        <p:nvSpPr>
          <p:cNvPr id="17" name="テキスト ボックス 16"/>
          <p:cNvSpPr txBox="1"/>
          <p:nvPr/>
        </p:nvSpPr>
        <p:spPr>
          <a:xfrm>
            <a:off x="5556407" y="1047135"/>
            <a:ext cx="553998" cy="2889911"/>
          </a:xfrm>
          <a:prstGeom prst="rect">
            <a:avLst/>
          </a:prstGeom>
          <a:noFill/>
          <a:ln>
            <a:solidFill>
              <a:schemeClr val="tx1"/>
            </a:solidFill>
          </a:ln>
        </p:spPr>
        <p:txBody>
          <a:bodyPr vert="eaVert" wrap="square" rtlCol="0">
            <a:spAutoFit/>
          </a:bodyPr>
          <a:lstStyle/>
          <a:p>
            <a:pPr algn="ctr"/>
            <a:r>
              <a:rPr kumimoji="1" lang="ja-JP" altLang="en-US" sz="2400" dirty="0" smtClean="0"/>
              <a:t>連結実質赤字比率</a:t>
            </a:r>
            <a:endParaRPr kumimoji="1" lang="ja-JP" altLang="en-US" sz="2400" dirty="0"/>
          </a:p>
        </p:txBody>
      </p:sp>
      <p:sp>
        <p:nvSpPr>
          <p:cNvPr id="18" name="テキスト ボックス 17"/>
          <p:cNvSpPr txBox="1"/>
          <p:nvPr/>
        </p:nvSpPr>
        <p:spPr>
          <a:xfrm>
            <a:off x="7114182" y="1061883"/>
            <a:ext cx="615553" cy="3876199"/>
          </a:xfrm>
          <a:prstGeom prst="rect">
            <a:avLst/>
          </a:prstGeom>
          <a:noFill/>
          <a:ln>
            <a:solidFill>
              <a:schemeClr val="tx1"/>
            </a:solidFill>
          </a:ln>
        </p:spPr>
        <p:txBody>
          <a:bodyPr vert="eaVert" wrap="square" rtlCol="0">
            <a:spAutoFit/>
          </a:bodyPr>
          <a:lstStyle/>
          <a:p>
            <a:pPr algn="ctr"/>
            <a:r>
              <a:rPr kumimoji="1" lang="ja-JP" altLang="en-US" sz="2800" dirty="0" smtClean="0"/>
              <a:t>実質公債費比率</a:t>
            </a:r>
            <a:endParaRPr kumimoji="1" lang="ja-JP" altLang="en-US" sz="2800" dirty="0"/>
          </a:p>
        </p:txBody>
      </p:sp>
      <p:sp>
        <p:nvSpPr>
          <p:cNvPr id="19" name="テキスト ボックス 18"/>
          <p:cNvSpPr txBox="1"/>
          <p:nvPr/>
        </p:nvSpPr>
        <p:spPr>
          <a:xfrm>
            <a:off x="8835058" y="1047135"/>
            <a:ext cx="615553" cy="4845587"/>
          </a:xfrm>
          <a:prstGeom prst="rect">
            <a:avLst/>
          </a:prstGeom>
          <a:noFill/>
          <a:ln>
            <a:solidFill>
              <a:schemeClr val="tx1"/>
            </a:solidFill>
          </a:ln>
        </p:spPr>
        <p:txBody>
          <a:bodyPr vert="eaVert" wrap="square" rtlCol="0" anchor="ctr" anchorCtr="0">
            <a:spAutoFit/>
          </a:bodyPr>
          <a:lstStyle/>
          <a:p>
            <a:pPr algn="ctr"/>
            <a:r>
              <a:rPr kumimoji="1" lang="ja-JP" altLang="en-US" sz="2800" dirty="0" smtClean="0"/>
              <a:t>将来負担比率</a:t>
            </a:r>
            <a:endParaRPr kumimoji="1" lang="ja-JP" altLang="en-US" sz="2800" dirty="0"/>
          </a:p>
        </p:txBody>
      </p:sp>
      <p:sp>
        <p:nvSpPr>
          <p:cNvPr id="20" name="テキスト ボックス 19"/>
          <p:cNvSpPr txBox="1"/>
          <p:nvPr/>
        </p:nvSpPr>
        <p:spPr>
          <a:xfrm>
            <a:off x="10299394" y="2754615"/>
            <a:ext cx="923330" cy="1152934"/>
          </a:xfrm>
          <a:prstGeom prst="rect">
            <a:avLst/>
          </a:prstGeom>
          <a:noFill/>
          <a:ln>
            <a:solidFill>
              <a:schemeClr val="tx1"/>
            </a:solidFill>
          </a:ln>
        </p:spPr>
        <p:txBody>
          <a:bodyPr vert="eaVert" wrap="square" rtlCol="0">
            <a:spAutoFit/>
          </a:bodyPr>
          <a:lstStyle/>
          <a:p>
            <a:r>
              <a:rPr kumimoji="1" lang="ja-JP" altLang="en-US" sz="2400" dirty="0" smtClean="0"/>
              <a:t>資金不足比率</a:t>
            </a:r>
            <a:endParaRPr kumimoji="1" lang="ja-JP" altLang="en-US" sz="2400" dirty="0"/>
          </a:p>
        </p:txBody>
      </p:sp>
      <p:sp>
        <p:nvSpPr>
          <p:cNvPr id="7" name="テキスト ボックス 6"/>
          <p:cNvSpPr txBox="1"/>
          <p:nvPr/>
        </p:nvSpPr>
        <p:spPr>
          <a:xfrm>
            <a:off x="350426" y="3298089"/>
            <a:ext cx="3056449" cy="646331"/>
          </a:xfrm>
          <a:prstGeom prst="rect">
            <a:avLst/>
          </a:prstGeom>
          <a:noFill/>
          <a:ln>
            <a:solidFill>
              <a:srgbClr val="0070C0"/>
            </a:solidFill>
          </a:ln>
        </p:spPr>
        <p:txBody>
          <a:bodyPr wrap="square" rtlCol="0">
            <a:spAutoFit/>
          </a:bodyPr>
          <a:lstStyle/>
          <a:p>
            <a:r>
              <a:rPr kumimoji="1" lang="ja-JP" altLang="en-US" sz="3600" b="1" dirty="0" smtClean="0"/>
              <a:t>公営事業会計</a:t>
            </a:r>
            <a:endParaRPr kumimoji="1" lang="ja-JP" altLang="en-US" sz="3600" b="1" dirty="0"/>
          </a:p>
        </p:txBody>
      </p:sp>
    </p:spTree>
    <p:extLst>
      <p:ext uri="{BB962C8B-B14F-4D97-AF65-F5344CB8AC3E}">
        <p14:creationId xmlns:p14="http://schemas.microsoft.com/office/powerpoint/2010/main" val="253952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3358" y="309094"/>
            <a:ext cx="3412901" cy="769441"/>
          </a:xfrm>
          <a:prstGeom prst="rect">
            <a:avLst/>
          </a:prstGeom>
          <a:noFill/>
        </p:spPr>
        <p:txBody>
          <a:bodyPr wrap="square" rtlCol="0">
            <a:spAutoFit/>
          </a:bodyPr>
          <a:lstStyle/>
          <a:p>
            <a:r>
              <a:rPr kumimoji="1" lang="ja-JP" altLang="en-US" sz="4400" dirty="0" smtClean="0">
                <a:solidFill>
                  <a:srgbClr val="FF0000"/>
                </a:solidFill>
              </a:rPr>
              <a:t>歳入の状況</a:t>
            </a:r>
            <a:endParaRPr kumimoji="1" lang="ja-JP" altLang="en-US" sz="4400" dirty="0">
              <a:solidFill>
                <a:srgbClr val="FF0000"/>
              </a:solidFill>
            </a:endParaRPr>
          </a:p>
        </p:txBody>
      </p:sp>
      <p:sp>
        <p:nvSpPr>
          <p:cNvPr id="3" name="テキスト ボックス 2"/>
          <p:cNvSpPr txBox="1"/>
          <p:nvPr/>
        </p:nvSpPr>
        <p:spPr>
          <a:xfrm>
            <a:off x="1598019" y="1724523"/>
            <a:ext cx="8500057" cy="3416320"/>
          </a:xfrm>
          <a:prstGeom prst="rect">
            <a:avLst/>
          </a:prstGeom>
          <a:noFill/>
        </p:spPr>
        <p:txBody>
          <a:bodyPr wrap="square" rtlCol="0">
            <a:spAutoFit/>
          </a:bodyPr>
          <a:lstStyle/>
          <a:p>
            <a:r>
              <a:rPr kumimoji="1" lang="ja-JP" altLang="en-US" sz="3600" dirty="0" smtClean="0"/>
              <a:t>・自主財源：約２９２億（５９％）</a:t>
            </a:r>
            <a:endParaRPr kumimoji="1" lang="en-US" altLang="ja-JP" sz="3600" dirty="0" smtClean="0"/>
          </a:p>
          <a:p>
            <a:endParaRPr kumimoji="1" lang="en-US" altLang="ja-JP" sz="3600" dirty="0" smtClean="0"/>
          </a:p>
          <a:p>
            <a:r>
              <a:rPr lang="ja-JP" altLang="en-US" sz="3600" dirty="0" smtClean="0"/>
              <a:t>・依存財源：約２０５億（４１％）</a:t>
            </a:r>
            <a:endParaRPr lang="en-US" altLang="ja-JP" sz="3600" dirty="0" smtClean="0"/>
          </a:p>
          <a:p>
            <a:endParaRPr lang="en-US" altLang="ja-JP" sz="3600" dirty="0" smtClean="0"/>
          </a:p>
          <a:p>
            <a:r>
              <a:rPr kumimoji="1" lang="ja-JP" altLang="en-US" sz="3600" dirty="0" smtClean="0"/>
              <a:t>・市税：２１３億円（歳入の４２</a:t>
            </a:r>
            <a:r>
              <a:rPr kumimoji="1" lang="en-US" altLang="ja-JP" sz="3600" dirty="0" smtClean="0"/>
              <a:t>.</a:t>
            </a:r>
            <a:r>
              <a:rPr kumimoji="1" lang="ja-JP" altLang="en-US" sz="3600" dirty="0" smtClean="0"/>
              <a:t>９％）</a:t>
            </a:r>
            <a:endParaRPr kumimoji="1" lang="en-US" altLang="ja-JP" sz="3600" dirty="0" smtClean="0"/>
          </a:p>
          <a:p>
            <a:r>
              <a:rPr kumimoji="1" lang="ja-JP" altLang="en-US" sz="3600" dirty="0" smtClean="0"/>
              <a:t>対前年度比５億３</a:t>
            </a:r>
            <a:r>
              <a:rPr kumimoji="1" lang="en-US" altLang="ja-JP" sz="3600" dirty="0" smtClean="0"/>
              <a:t>,</a:t>
            </a:r>
            <a:r>
              <a:rPr kumimoji="1" lang="ja-JP" altLang="en-US" sz="3600" dirty="0" smtClean="0"/>
              <a:t>０００万円（２</a:t>
            </a:r>
            <a:r>
              <a:rPr kumimoji="1" lang="en-US" altLang="ja-JP" sz="3600" dirty="0" smtClean="0"/>
              <a:t>.</a:t>
            </a:r>
            <a:r>
              <a:rPr kumimoji="1" lang="ja-JP" altLang="en-US" sz="3600" dirty="0" smtClean="0"/>
              <a:t>６％増）</a:t>
            </a:r>
            <a:endParaRPr kumimoji="1" lang="ja-JP" altLang="en-US" sz="3600" dirty="0"/>
          </a:p>
        </p:txBody>
      </p:sp>
    </p:spTree>
    <p:extLst>
      <p:ext uri="{BB962C8B-B14F-4D97-AF65-F5344CB8AC3E}">
        <p14:creationId xmlns:p14="http://schemas.microsoft.com/office/powerpoint/2010/main" val="401786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54558" y="80565"/>
            <a:ext cx="7144243" cy="769441"/>
          </a:xfrm>
          <a:prstGeom prst="rect">
            <a:avLst/>
          </a:prstGeom>
          <a:noFill/>
        </p:spPr>
        <p:txBody>
          <a:bodyPr wrap="square" rtlCol="0">
            <a:spAutoFit/>
          </a:bodyPr>
          <a:lstStyle/>
          <a:p>
            <a:r>
              <a:rPr kumimoji="1" lang="ja-JP" altLang="en-US" sz="4400" dirty="0" smtClean="0">
                <a:solidFill>
                  <a:srgbClr val="FF0000"/>
                </a:solidFill>
              </a:rPr>
              <a:t>市税収入（２１３億円）の内訳</a:t>
            </a:r>
            <a:endParaRPr kumimoji="1" lang="ja-JP" altLang="en-US" sz="4400" dirty="0">
              <a:solidFill>
                <a:srgbClr val="FF0000"/>
              </a:solidFill>
            </a:endParaRPr>
          </a:p>
        </p:txBody>
      </p:sp>
      <p:graphicFrame>
        <p:nvGraphicFramePr>
          <p:cNvPr id="6" name="グラフ 5"/>
          <p:cNvGraphicFramePr/>
          <p:nvPr>
            <p:extLst>
              <p:ext uri="{D42A27DB-BD31-4B8C-83A1-F6EECF244321}">
                <p14:modId xmlns:p14="http://schemas.microsoft.com/office/powerpoint/2010/main" val="1127156581"/>
              </p:ext>
            </p:extLst>
          </p:nvPr>
        </p:nvGraphicFramePr>
        <p:xfrm>
          <a:off x="2032000" y="850006"/>
          <a:ext cx="9014542" cy="5782613"/>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34851" y="1609859"/>
            <a:ext cx="1996225" cy="369332"/>
          </a:xfrm>
          <a:prstGeom prst="rect">
            <a:avLst/>
          </a:prstGeom>
          <a:noFill/>
        </p:spPr>
        <p:txBody>
          <a:bodyPr wrap="square" rtlCol="0">
            <a:spAutoFit/>
          </a:bodyPr>
          <a:lstStyle/>
          <a:p>
            <a:r>
              <a:rPr kumimoji="1" lang="ja-JP" altLang="en-US" dirty="0" smtClean="0"/>
              <a:t>岐阜市：６５７億円</a:t>
            </a:r>
            <a:endParaRPr kumimoji="1" lang="ja-JP" altLang="en-US" dirty="0"/>
          </a:p>
        </p:txBody>
      </p:sp>
      <p:sp>
        <p:nvSpPr>
          <p:cNvPr id="5" name="テキスト ボックス 4"/>
          <p:cNvSpPr txBox="1"/>
          <p:nvPr/>
        </p:nvSpPr>
        <p:spPr>
          <a:xfrm>
            <a:off x="334850" y="2272114"/>
            <a:ext cx="1996225" cy="369332"/>
          </a:xfrm>
          <a:prstGeom prst="rect">
            <a:avLst/>
          </a:prstGeom>
          <a:noFill/>
        </p:spPr>
        <p:txBody>
          <a:bodyPr wrap="square" rtlCol="0">
            <a:spAutoFit/>
          </a:bodyPr>
          <a:lstStyle/>
          <a:p>
            <a:r>
              <a:rPr lang="ja-JP" altLang="en-US" dirty="0"/>
              <a:t>大垣</a:t>
            </a:r>
            <a:r>
              <a:rPr kumimoji="1" lang="ja-JP" altLang="en-US" dirty="0" smtClean="0"/>
              <a:t>市：２７４億円</a:t>
            </a:r>
            <a:endParaRPr kumimoji="1" lang="ja-JP" altLang="en-US" dirty="0"/>
          </a:p>
        </p:txBody>
      </p:sp>
      <p:sp>
        <p:nvSpPr>
          <p:cNvPr id="7" name="テキスト ボックス 6"/>
          <p:cNvSpPr txBox="1"/>
          <p:nvPr/>
        </p:nvSpPr>
        <p:spPr>
          <a:xfrm>
            <a:off x="334850" y="2934369"/>
            <a:ext cx="1996225" cy="369332"/>
          </a:xfrm>
          <a:prstGeom prst="rect">
            <a:avLst/>
          </a:prstGeom>
          <a:noFill/>
        </p:spPr>
        <p:txBody>
          <a:bodyPr wrap="square" rtlCol="0">
            <a:spAutoFit/>
          </a:bodyPr>
          <a:lstStyle/>
          <a:p>
            <a:r>
              <a:rPr lang="ja-JP" altLang="en-US" dirty="0"/>
              <a:t>高山</a:t>
            </a:r>
            <a:r>
              <a:rPr kumimoji="1" lang="ja-JP" altLang="en-US" dirty="0" smtClean="0"/>
              <a:t>市：１３４億円</a:t>
            </a:r>
            <a:endParaRPr kumimoji="1" lang="ja-JP" altLang="en-US" dirty="0"/>
          </a:p>
        </p:txBody>
      </p:sp>
      <p:sp>
        <p:nvSpPr>
          <p:cNvPr id="8" name="テキスト ボックス 7"/>
          <p:cNvSpPr txBox="1"/>
          <p:nvPr/>
        </p:nvSpPr>
        <p:spPr>
          <a:xfrm>
            <a:off x="334849" y="3596624"/>
            <a:ext cx="2228047" cy="369332"/>
          </a:xfrm>
          <a:prstGeom prst="rect">
            <a:avLst/>
          </a:prstGeom>
          <a:noFill/>
        </p:spPr>
        <p:txBody>
          <a:bodyPr wrap="square" rtlCol="0">
            <a:spAutoFit/>
          </a:bodyPr>
          <a:lstStyle/>
          <a:p>
            <a:r>
              <a:rPr lang="ja-JP" altLang="en-US" dirty="0"/>
              <a:t>多治見</a:t>
            </a:r>
            <a:r>
              <a:rPr kumimoji="1" lang="ja-JP" altLang="en-US" dirty="0" smtClean="0"/>
              <a:t>市：１４４億円</a:t>
            </a:r>
            <a:endParaRPr kumimoji="1" lang="ja-JP" altLang="en-US" dirty="0"/>
          </a:p>
        </p:txBody>
      </p:sp>
      <p:sp>
        <p:nvSpPr>
          <p:cNvPr id="9" name="テキスト ボックス 8"/>
          <p:cNvSpPr txBox="1"/>
          <p:nvPr/>
        </p:nvSpPr>
        <p:spPr>
          <a:xfrm>
            <a:off x="334848" y="4258879"/>
            <a:ext cx="2228047" cy="369332"/>
          </a:xfrm>
          <a:prstGeom prst="rect">
            <a:avLst/>
          </a:prstGeom>
          <a:noFill/>
        </p:spPr>
        <p:txBody>
          <a:bodyPr wrap="square" rtlCol="0">
            <a:spAutoFit/>
          </a:bodyPr>
          <a:lstStyle/>
          <a:p>
            <a:r>
              <a:rPr kumimoji="1" lang="ja-JP" altLang="en-US" dirty="0" smtClean="0"/>
              <a:t>関市：１３７億円</a:t>
            </a:r>
            <a:endParaRPr kumimoji="1" lang="ja-JP" altLang="en-US" dirty="0"/>
          </a:p>
        </p:txBody>
      </p:sp>
    </p:spTree>
    <p:extLst>
      <p:ext uri="{BB962C8B-B14F-4D97-AF65-F5344CB8AC3E}">
        <p14:creationId xmlns:p14="http://schemas.microsoft.com/office/powerpoint/2010/main" val="265123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18319" y="0"/>
            <a:ext cx="7753081" cy="769441"/>
          </a:xfrm>
          <a:prstGeom prst="rect">
            <a:avLst/>
          </a:prstGeom>
          <a:noFill/>
        </p:spPr>
        <p:txBody>
          <a:bodyPr wrap="square" rtlCol="0">
            <a:spAutoFit/>
          </a:bodyPr>
          <a:lstStyle/>
          <a:p>
            <a:r>
              <a:rPr kumimoji="1" lang="ja-JP" altLang="en-US" sz="4400" dirty="0" smtClean="0">
                <a:solidFill>
                  <a:srgbClr val="FF0000"/>
                </a:solidFill>
              </a:rPr>
              <a:t>市税収入の変化（過去５年間）</a:t>
            </a:r>
            <a:endParaRPr kumimoji="1" lang="ja-JP" altLang="en-US" sz="4400" dirty="0">
              <a:solidFill>
                <a:srgbClr val="FF0000"/>
              </a:solidFill>
            </a:endParaRPr>
          </a:p>
        </p:txBody>
      </p:sp>
      <p:graphicFrame>
        <p:nvGraphicFramePr>
          <p:cNvPr id="9" name="グラフ 8"/>
          <p:cNvGraphicFramePr/>
          <p:nvPr>
            <p:extLst>
              <p:ext uri="{D42A27DB-BD31-4B8C-83A1-F6EECF244321}">
                <p14:modId xmlns:p14="http://schemas.microsoft.com/office/powerpoint/2010/main" val="3768390581"/>
              </p:ext>
            </p:extLst>
          </p:nvPr>
        </p:nvGraphicFramePr>
        <p:xfrm>
          <a:off x="2032000" y="719666"/>
          <a:ext cx="8128000" cy="5828618"/>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1161774" y="538608"/>
            <a:ext cx="870226" cy="461665"/>
          </a:xfrm>
          <a:prstGeom prst="rect">
            <a:avLst/>
          </a:prstGeom>
          <a:noFill/>
        </p:spPr>
        <p:txBody>
          <a:bodyPr wrap="square" rtlCol="0">
            <a:spAutoFit/>
          </a:bodyPr>
          <a:lstStyle/>
          <a:p>
            <a:r>
              <a:rPr kumimoji="1" lang="ja-JP" altLang="en-US" sz="2400" b="1" dirty="0" smtClean="0"/>
              <a:t>億円</a:t>
            </a:r>
            <a:endParaRPr kumimoji="1" lang="ja-JP" altLang="en-US" sz="2400" b="1" dirty="0"/>
          </a:p>
        </p:txBody>
      </p:sp>
    </p:spTree>
    <p:extLst>
      <p:ext uri="{BB962C8B-B14F-4D97-AF65-F5344CB8AC3E}">
        <p14:creationId xmlns:p14="http://schemas.microsoft.com/office/powerpoint/2010/main" val="2726100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35876" y="34929"/>
            <a:ext cx="5932589" cy="769441"/>
          </a:xfrm>
          <a:prstGeom prst="rect">
            <a:avLst/>
          </a:prstGeom>
          <a:noFill/>
        </p:spPr>
        <p:txBody>
          <a:bodyPr wrap="square" rtlCol="0">
            <a:spAutoFit/>
          </a:bodyPr>
          <a:lstStyle/>
          <a:p>
            <a:r>
              <a:rPr kumimoji="1" lang="ja-JP" altLang="en-US" sz="4400" dirty="0" smtClean="0">
                <a:solidFill>
                  <a:srgbClr val="FF0000"/>
                </a:solidFill>
              </a:rPr>
              <a:t>歳出の状況（目的別）</a:t>
            </a:r>
            <a:endParaRPr kumimoji="1" lang="ja-JP" altLang="en-US" sz="4400" dirty="0">
              <a:solidFill>
                <a:srgbClr val="FF0000"/>
              </a:solidFill>
            </a:endParaRPr>
          </a:p>
        </p:txBody>
      </p:sp>
      <p:graphicFrame>
        <p:nvGraphicFramePr>
          <p:cNvPr id="7" name="グラフ 6"/>
          <p:cNvGraphicFramePr/>
          <p:nvPr>
            <p:extLst>
              <p:ext uri="{D42A27DB-BD31-4B8C-83A1-F6EECF244321}">
                <p14:modId xmlns:p14="http://schemas.microsoft.com/office/powerpoint/2010/main" val="1501142175"/>
              </p:ext>
            </p:extLst>
          </p:nvPr>
        </p:nvGraphicFramePr>
        <p:xfrm>
          <a:off x="2032000" y="905084"/>
          <a:ext cx="9088284" cy="5843366"/>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502170" y="2084097"/>
            <a:ext cx="1499419" cy="523220"/>
          </a:xfrm>
          <a:prstGeom prst="rect">
            <a:avLst/>
          </a:prstGeom>
          <a:noFill/>
        </p:spPr>
        <p:txBody>
          <a:bodyPr wrap="square" rtlCol="0">
            <a:spAutoFit/>
          </a:bodyPr>
          <a:lstStyle/>
          <a:p>
            <a:r>
              <a:rPr kumimoji="1" lang="ja-JP" altLang="en-US" sz="2800" b="1" dirty="0" smtClean="0"/>
              <a:t>８３億円</a:t>
            </a:r>
            <a:endParaRPr kumimoji="1" lang="ja-JP" altLang="en-US" sz="2800" b="1" dirty="0"/>
          </a:p>
        </p:txBody>
      </p:sp>
      <p:sp>
        <p:nvSpPr>
          <p:cNvPr id="9" name="テキスト ボックス 8"/>
          <p:cNvSpPr txBox="1"/>
          <p:nvPr/>
        </p:nvSpPr>
        <p:spPr>
          <a:xfrm>
            <a:off x="6354685" y="4309550"/>
            <a:ext cx="1794387" cy="523220"/>
          </a:xfrm>
          <a:prstGeom prst="rect">
            <a:avLst/>
          </a:prstGeom>
          <a:noFill/>
        </p:spPr>
        <p:txBody>
          <a:bodyPr wrap="square" rtlCol="0">
            <a:spAutoFit/>
          </a:bodyPr>
          <a:lstStyle/>
          <a:p>
            <a:r>
              <a:rPr lang="ja-JP" altLang="en-US" sz="2800" b="1" dirty="0" smtClean="0"/>
              <a:t>１６</a:t>
            </a:r>
            <a:r>
              <a:rPr lang="ja-JP" altLang="en-US" sz="2800" b="1" dirty="0"/>
              <a:t>２</a:t>
            </a:r>
            <a:r>
              <a:rPr kumimoji="1" lang="ja-JP" altLang="en-US" sz="2800" b="1" dirty="0" smtClean="0"/>
              <a:t>億円</a:t>
            </a:r>
            <a:endParaRPr kumimoji="1" lang="ja-JP" altLang="en-US" sz="2800" b="1" dirty="0"/>
          </a:p>
        </p:txBody>
      </p:sp>
      <p:sp>
        <p:nvSpPr>
          <p:cNvPr id="10" name="テキスト ボックス 9"/>
          <p:cNvSpPr txBox="1"/>
          <p:nvPr/>
        </p:nvSpPr>
        <p:spPr>
          <a:xfrm>
            <a:off x="4265561" y="5474648"/>
            <a:ext cx="1499419" cy="523220"/>
          </a:xfrm>
          <a:prstGeom prst="rect">
            <a:avLst/>
          </a:prstGeom>
          <a:noFill/>
        </p:spPr>
        <p:txBody>
          <a:bodyPr wrap="square" rtlCol="0">
            <a:spAutoFit/>
          </a:bodyPr>
          <a:lstStyle/>
          <a:p>
            <a:r>
              <a:rPr lang="ja-JP" altLang="en-US" sz="2800" b="1" dirty="0"/>
              <a:t>３</a:t>
            </a:r>
            <a:r>
              <a:rPr kumimoji="1" lang="ja-JP" altLang="en-US" sz="2800" b="1" dirty="0" smtClean="0"/>
              <a:t>３億円</a:t>
            </a:r>
            <a:endParaRPr kumimoji="1" lang="ja-JP" altLang="en-US" sz="2800" b="1" dirty="0"/>
          </a:p>
        </p:txBody>
      </p:sp>
      <p:sp>
        <p:nvSpPr>
          <p:cNvPr id="11" name="テキスト ボックス 10"/>
          <p:cNvSpPr txBox="1"/>
          <p:nvPr/>
        </p:nvSpPr>
        <p:spPr>
          <a:xfrm>
            <a:off x="2399071" y="5736258"/>
            <a:ext cx="1499419" cy="523220"/>
          </a:xfrm>
          <a:prstGeom prst="rect">
            <a:avLst/>
          </a:prstGeom>
          <a:noFill/>
        </p:spPr>
        <p:txBody>
          <a:bodyPr wrap="square" rtlCol="0">
            <a:spAutoFit/>
          </a:bodyPr>
          <a:lstStyle/>
          <a:p>
            <a:r>
              <a:rPr lang="ja-JP" altLang="en-US" sz="2800" b="1" dirty="0" smtClean="0"/>
              <a:t>１</a:t>
            </a:r>
            <a:r>
              <a:rPr lang="ja-JP" altLang="en-US" sz="2800" b="1" dirty="0"/>
              <a:t>１</a:t>
            </a:r>
            <a:r>
              <a:rPr kumimoji="1" lang="ja-JP" altLang="en-US" sz="2800" b="1" dirty="0" smtClean="0"/>
              <a:t>億円</a:t>
            </a:r>
            <a:endParaRPr kumimoji="1" lang="ja-JP" altLang="en-US" sz="2800" b="1" dirty="0"/>
          </a:p>
        </p:txBody>
      </p:sp>
      <p:sp>
        <p:nvSpPr>
          <p:cNvPr id="12" name="テキスト ボックス 11"/>
          <p:cNvSpPr txBox="1"/>
          <p:nvPr/>
        </p:nvSpPr>
        <p:spPr>
          <a:xfrm>
            <a:off x="2215535" y="4724066"/>
            <a:ext cx="1499419" cy="523220"/>
          </a:xfrm>
          <a:prstGeom prst="rect">
            <a:avLst/>
          </a:prstGeom>
          <a:noFill/>
        </p:spPr>
        <p:txBody>
          <a:bodyPr wrap="square" rtlCol="0">
            <a:spAutoFit/>
          </a:bodyPr>
          <a:lstStyle/>
          <a:p>
            <a:r>
              <a:rPr lang="ja-JP" altLang="en-US" sz="2800" b="1" dirty="0" smtClean="0"/>
              <a:t>３</a:t>
            </a:r>
            <a:r>
              <a:rPr lang="ja-JP" altLang="en-US" sz="2800" b="1" dirty="0"/>
              <a:t>９</a:t>
            </a:r>
            <a:r>
              <a:rPr kumimoji="1" lang="ja-JP" altLang="en-US" sz="2800" b="1" dirty="0" smtClean="0"/>
              <a:t>億円</a:t>
            </a:r>
            <a:endParaRPr kumimoji="1" lang="ja-JP" altLang="en-US" sz="2800" b="1" dirty="0"/>
          </a:p>
        </p:txBody>
      </p:sp>
      <p:sp>
        <p:nvSpPr>
          <p:cNvPr id="13" name="テキスト ボックス 12"/>
          <p:cNvSpPr txBox="1"/>
          <p:nvPr/>
        </p:nvSpPr>
        <p:spPr>
          <a:xfrm>
            <a:off x="2102005" y="3597735"/>
            <a:ext cx="1499419" cy="523220"/>
          </a:xfrm>
          <a:prstGeom prst="rect">
            <a:avLst/>
          </a:prstGeom>
          <a:noFill/>
        </p:spPr>
        <p:txBody>
          <a:bodyPr wrap="square" rtlCol="0">
            <a:spAutoFit/>
          </a:bodyPr>
          <a:lstStyle/>
          <a:p>
            <a:r>
              <a:rPr lang="ja-JP" altLang="en-US" sz="2800" b="1" dirty="0" smtClean="0"/>
              <a:t>１</a:t>
            </a:r>
            <a:r>
              <a:rPr lang="ja-JP" altLang="en-US" sz="2800" b="1" dirty="0"/>
              <a:t>９</a:t>
            </a:r>
            <a:r>
              <a:rPr kumimoji="1" lang="ja-JP" altLang="en-US" sz="2800" b="1" dirty="0" smtClean="0"/>
              <a:t>億円</a:t>
            </a:r>
            <a:endParaRPr kumimoji="1" lang="ja-JP" altLang="en-US" sz="2800" b="1" dirty="0"/>
          </a:p>
        </p:txBody>
      </p:sp>
      <p:sp>
        <p:nvSpPr>
          <p:cNvPr id="14" name="テキスト ボックス 13"/>
          <p:cNvSpPr txBox="1"/>
          <p:nvPr/>
        </p:nvSpPr>
        <p:spPr>
          <a:xfrm>
            <a:off x="2264696" y="2419673"/>
            <a:ext cx="1499419" cy="523220"/>
          </a:xfrm>
          <a:prstGeom prst="rect">
            <a:avLst/>
          </a:prstGeom>
          <a:noFill/>
        </p:spPr>
        <p:txBody>
          <a:bodyPr wrap="square" rtlCol="0">
            <a:spAutoFit/>
          </a:bodyPr>
          <a:lstStyle/>
          <a:p>
            <a:r>
              <a:rPr lang="ja-JP" altLang="en-US" sz="2800" b="1" dirty="0" smtClean="0"/>
              <a:t>５</a:t>
            </a:r>
            <a:r>
              <a:rPr lang="ja-JP" altLang="en-US" sz="2800" b="1" dirty="0"/>
              <a:t>６</a:t>
            </a:r>
            <a:r>
              <a:rPr kumimoji="1" lang="ja-JP" altLang="en-US" sz="2800" b="1" dirty="0" smtClean="0"/>
              <a:t>億円</a:t>
            </a:r>
            <a:endParaRPr kumimoji="1" lang="ja-JP" altLang="en-US" sz="2800" b="1" dirty="0"/>
          </a:p>
        </p:txBody>
      </p:sp>
      <p:sp>
        <p:nvSpPr>
          <p:cNvPr id="15" name="テキスト ボックス 14"/>
          <p:cNvSpPr txBox="1"/>
          <p:nvPr/>
        </p:nvSpPr>
        <p:spPr>
          <a:xfrm>
            <a:off x="3338052" y="1092679"/>
            <a:ext cx="1499419" cy="523220"/>
          </a:xfrm>
          <a:prstGeom prst="rect">
            <a:avLst/>
          </a:prstGeom>
          <a:noFill/>
        </p:spPr>
        <p:txBody>
          <a:bodyPr wrap="square" rtlCol="0">
            <a:spAutoFit/>
          </a:bodyPr>
          <a:lstStyle/>
          <a:p>
            <a:r>
              <a:rPr lang="ja-JP" altLang="en-US" sz="2800" b="1" dirty="0" smtClean="0"/>
              <a:t>５</a:t>
            </a:r>
            <a:r>
              <a:rPr lang="ja-JP" altLang="en-US" sz="2800" b="1" dirty="0"/>
              <a:t>０</a:t>
            </a:r>
            <a:r>
              <a:rPr kumimoji="1" lang="ja-JP" altLang="en-US" sz="2800" b="1" dirty="0" smtClean="0"/>
              <a:t>億円</a:t>
            </a:r>
            <a:endParaRPr kumimoji="1" lang="ja-JP" altLang="en-US" sz="2800" b="1" dirty="0"/>
          </a:p>
        </p:txBody>
      </p:sp>
    </p:spTree>
    <p:extLst>
      <p:ext uri="{BB962C8B-B14F-4D97-AF65-F5344CB8AC3E}">
        <p14:creationId xmlns:p14="http://schemas.microsoft.com/office/powerpoint/2010/main" val="3542436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39754" y="152916"/>
            <a:ext cx="11153102" cy="769441"/>
          </a:xfrm>
          <a:prstGeom prst="rect">
            <a:avLst/>
          </a:prstGeom>
          <a:noFill/>
        </p:spPr>
        <p:txBody>
          <a:bodyPr wrap="square" rtlCol="0">
            <a:spAutoFit/>
          </a:bodyPr>
          <a:lstStyle/>
          <a:p>
            <a:r>
              <a:rPr kumimoji="1" lang="ja-JP" altLang="en-US" sz="4400" dirty="0" smtClean="0">
                <a:solidFill>
                  <a:srgbClr val="FF0000"/>
                </a:solidFill>
              </a:rPr>
              <a:t>義務的経費（人件費、扶助費、公債費）の変化</a:t>
            </a:r>
            <a:endParaRPr kumimoji="1" lang="ja-JP" altLang="en-US" sz="4400" dirty="0">
              <a:solidFill>
                <a:srgbClr val="FF0000"/>
              </a:solidFill>
            </a:endParaRPr>
          </a:p>
        </p:txBody>
      </p:sp>
      <p:graphicFrame>
        <p:nvGraphicFramePr>
          <p:cNvPr id="6" name="グラフ 5"/>
          <p:cNvGraphicFramePr/>
          <p:nvPr>
            <p:extLst>
              <p:ext uri="{D42A27DB-BD31-4B8C-83A1-F6EECF244321}">
                <p14:modId xmlns:p14="http://schemas.microsoft.com/office/powerpoint/2010/main" val="2749619219"/>
              </p:ext>
            </p:extLst>
          </p:nvPr>
        </p:nvGraphicFramePr>
        <p:xfrm>
          <a:off x="2032000" y="922357"/>
          <a:ext cx="8128000" cy="559643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1173316" y="922357"/>
            <a:ext cx="858684" cy="461665"/>
          </a:xfrm>
          <a:prstGeom prst="rect">
            <a:avLst/>
          </a:prstGeom>
          <a:noFill/>
        </p:spPr>
        <p:txBody>
          <a:bodyPr wrap="square" rtlCol="0">
            <a:spAutoFit/>
          </a:bodyPr>
          <a:lstStyle/>
          <a:p>
            <a:r>
              <a:rPr kumimoji="1" lang="ja-JP" altLang="en-US" sz="2400" b="1" dirty="0" smtClean="0"/>
              <a:t>億円</a:t>
            </a:r>
            <a:endParaRPr kumimoji="1" lang="ja-JP" altLang="en-US" sz="2400" b="1" dirty="0"/>
          </a:p>
        </p:txBody>
      </p:sp>
      <p:sp>
        <p:nvSpPr>
          <p:cNvPr id="2" name="テキスト ボックス 1"/>
          <p:cNvSpPr txBox="1"/>
          <p:nvPr/>
        </p:nvSpPr>
        <p:spPr>
          <a:xfrm>
            <a:off x="5911403" y="4636394"/>
            <a:ext cx="1236372" cy="400110"/>
          </a:xfrm>
          <a:prstGeom prst="rect">
            <a:avLst/>
          </a:prstGeom>
          <a:noFill/>
        </p:spPr>
        <p:txBody>
          <a:bodyPr wrap="square" rtlCol="0">
            <a:spAutoFit/>
          </a:bodyPr>
          <a:lstStyle/>
          <a:p>
            <a:r>
              <a:rPr kumimoji="1" lang="en-US" altLang="ja-JP" sz="2000" b="1" dirty="0" smtClean="0"/>
              <a:t>89.3</a:t>
            </a:r>
            <a:r>
              <a:rPr kumimoji="1" lang="ja-JP" altLang="en-US" sz="2000" b="1" dirty="0" smtClean="0"/>
              <a:t>億円</a:t>
            </a:r>
            <a:endParaRPr kumimoji="1" lang="ja-JP" altLang="en-US" sz="2000" b="1" dirty="0"/>
          </a:p>
        </p:txBody>
      </p:sp>
      <p:sp>
        <p:nvSpPr>
          <p:cNvPr id="8" name="テキスト ボックス 7"/>
          <p:cNvSpPr txBox="1"/>
          <p:nvPr/>
        </p:nvSpPr>
        <p:spPr>
          <a:xfrm>
            <a:off x="7276564" y="3720572"/>
            <a:ext cx="1236372" cy="400110"/>
          </a:xfrm>
          <a:prstGeom prst="rect">
            <a:avLst/>
          </a:prstGeom>
          <a:noFill/>
        </p:spPr>
        <p:txBody>
          <a:bodyPr wrap="square" rtlCol="0">
            <a:spAutoFit/>
          </a:bodyPr>
          <a:lstStyle/>
          <a:p>
            <a:r>
              <a:rPr lang="en-US" altLang="ja-JP" sz="2000" b="1" dirty="0" smtClean="0"/>
              <a:t>9</a:t>
            </a:r>
            <a:r>
              <a:rPr lang="en-US" altLang="ja-JP" sz="2000" b="1" dirty="0"/>
              <a:t>6</a:t>
            </a:r>
            <a:r>
              <a:rPr kumimoji="1" lang="en-US" altLang="ja-JP" sz="2000" b="1" dirty="0" smtClean="0"/>
              <a:t>.6</a:t>
            </a:r>
            <a:r>
              <a:rPr kumimoji="1" lang="ja-JP" altLang="en-US" sz="2000" b="1" dirty="0" smtClean="0"/>
              <a:t>億円</a:t>
            </a:r>
            <a:endParaRPr kumimoji="1" lang="ja-JP" altLang="en-US" sz="2000" b="1" dirty="0"/>
          </a:p>
        </p:txBody>
      </p:sp>
      <p:sp>
        <p:nvSpPr>
          <p:cNvPr id="9" name="テキスト ボックス 8"/>
          <p:cNvSpPr txBox="1"/>
          <p:nvPr/>
        </p:nvSpPr>
        <p:spPr>
          <a:xfrm>
            <a:off x="8757634" y="2831930"/>
            <a:ext cx="1107583" cy="400110"/>
          </a:xfrm>
          <a:prstGeom prst="rect">
            <a:avLst/>
          </a:prstGeom>
          <a:noFill/>
        </p:spPr>
        <p:txBody>
          <a:bodyPr wrap="square" rtlCol="0">
            <a:spAutoFit/>
          </a:bodyPr>
          <a:lstStyle/>
          <a:p>
            <a:r>
              <a:rPr lang="en-US" altLang="ja-JP" sz="2000" b="1" dirty="0" smtClean="0"/>
              <a:t>10</a:t>
            </a:r>
            <a:r>
              <a:rPr lang="en-US" altLang="ja-JP" sz="2000" b="1" dirty="0"/>
              <a:t>0</a:t>
            </a:r>
            <a:r>
              <a:rPr kumimoji="1" lang="ja-JP" altLang="en-US" sz="2000" b="1" dirty="0" smtClean="0"/>
              <a:t>億円</a:t>
            </a:r>
            <a:endParaRPr kumimoji="1" lang="ja-JP" altLang="en-US" sz="2000" b="1" dirty="0"/>
          </a:p>
        </p:txBody>
      </p:sp>
      <p:cxnSp>
        <p:nvCxnSpPr>
          <p:cNvPr id="11" name="直線矢印コネクタ 10"/>
          <p:cNvCxnSpPr/>
          <p:nvPr/>
        </p:nvCxnSpPr>
        <p:spPr>
          <a:xfrm flipH="1">
            <a:off x="9866671" y="3008671"/>
            <a:ext cx="648929" cy="14748"/>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0515600" y="2801152"/>
            <a:ext cx="1342103" cy="461665"/>
          </a:xfrm>
          <a:prstGeom prst="rect">
            <a:avLst/>
          </a:prstGeom>
          <a:noFill/>
        </p:spPr>
        <p:txBody>
          <a:bodyPr wrap="square" rtlCol="0">
            <a:spAutoFit/>
          </a:bodyPr>
          <a:lstStyle/>
          <a:p>
            <a:r>
              <a:rPr kumimoji="1" lang="ja-JP" altLang="en-US" sz="2400" b="1" dirty="0" smtClean="0"/>
              <a:t>扶助費</a:t>
            </a:r>
            <a:endParaRPr kumimoji="1" lang="ja-JP" altLang="en-US" sz="2400" b="1" dirty="0"/>
          </a:p>
        </p:txBody>
      </p:sp>
    </p:spTree>
    <p:extLst>
      <p:ext uri="{BB962C8B-B14F-4D97-AF65-F5344CB8AC3E}">
        <p14:creationId xmlns:p14="http://schemas.microsoft.com/office/powerpoint/2010/main" val="1976241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13107</TotalTime>
  <Words>927</Words>
  <Application>Microsoft Office PowerPoint</Application>
  <PresentationFormat>ワイド画面</PresentationFormat>
  <Paragraphs>147</Paragraphs>
  <Slides>24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ＭＳ Ｐゴシック</vt:lpstr>
      <vt:lpstr>Arial</vt:lpstr>
      <vt:lpstr>Calibri</vt:lpstr>
      <vt:lpstr>Calibri Light</vt:lpstr>
      <vt:lpstr>Office テーマ</vt:lpstr>
      <vt:lpstr>第１５回市政報告会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平成２８年度一般会計補正予算（２号）</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１２月議会の予定</vt:lpstr>
      <vt:lpstr>PowerPoint プレゼンテーション</vt:lpstr>
      <vt:lpstr>意見交換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第3回市政報告会</dc:title>
  <dc:creator>hiromitsu</dc:creator>
  <cp:lastModifiedBy>坂澤 博光</cp:lastModifiedBy>
  <cp:revision>854</cp:revision>
  <dcterms:created xsi:type="dcterms:W3CDTF">2013-10-16T10:26:16Z</dcterms:created>
  <dcterms:modified xsi:type="dcterms:W3CDTF">2020-05-05T23:21:04Z</dcterms:modified>
</cp:coreProperties>
</file>