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9" r:id="rId3"/>
    <p:sldId id="356" r:id="rId4"/>
    <p:sldId id="361" r:id="rId5"/>
    <p:sldId id="364" r:id="rId6"/>
    <p:sldId id="363" r:id="rId7"/>
    <p:sldId id="372" r:id="rId8"/>
    <p:sldId id="296" r:id="rId9"/>
    <p:sldId id="334" r:id="rId10"/>
    <p:sldId id="377" r:id="rId11"/>
    <p:sldId id="332" r:id="rId12"/>
    <p:sldId id="373" r:id="rId13"/>
    <p:sldId id="333" r:id="rId14"/>
    <p:sldId id="374" r:id="rId15"/>
    <p:sldId id="371" r:id="rId16"/>
    <p:sldId id="375" r:id="rId17"/>
    <p:sldId id="376" r:id="rId18"/>
    <p:sldId id="266" r:id="rId19"/>
    <p:sldId id="323" r:id="rId20"/>
    <p:sldId id="265"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2020/5/6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第１６回市政報告会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kumimoji="1" lang="ja-JP" altLang="en-US" sz="3600" dirty="0" smtClean="0"/>
              <a:t>平成２９年１月２１日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0609" y="631063"/>
            <a:ext cx="11165983" cy="646331"/>
          </a:xfrm>
          <a:prstGeom prst="rect">
            <a:avLst/>
          </a:prstGeom>
          <a:noFill/>
        </p:spPr>
        <p:txBody>
          <a:bodyPr wrap="square" rtlCol="0">
            <a:spAutoFit/>
          </a:bodyPr>
          <a:lstStyle/>
          <a:p>
            <a:r>
              <a:rPr kumimoji="1" lang="ja-JP" altLang="en-US" sz="3600" dirty="0" smtClean="0">
                <a:solidFill>
                  <a:srgbClr val="0070C0"/>
                </a:solidFill>
              </a:rPr>
              <a:t>問：政策課題をどのように平成２９年度予算に反映するか</a:t>
            </a:r>
            <a:endParaRPr kumimoji="1" lang="ja-JP" altLang="en-US" sz="3600" dirty="0">
              <a:solidFill>
                <a:srgbClr val="0070C0"/>
              </a:solidFill>
            </a:endParaRPr>
          </a:p>
        </p:txBody>
      </p:sp>
      <p:sp>
        <p:nvSpPr>
          <p:cNvPr id="3" name="テキスト ボックス 2"/>
          <p:cNvSpPr txBox="1"/>
          <p:nvPr/>
        </p:nvSpPr>
        <p:spPr>
          <a:xfrm>
            <a:off x="360609" y="3193961"/>
            <a:ext cx="721216"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468192" y="1990464"/>
            <a:ext cx="10058400" cy="3416320"/>
          </a:xfrm>
          <a:prstGeom prst="rect">
            <a:avLst/>
          </a:prstGeom>
          <a:noFill/>
        </p:spPr>
        <p:txBody>
          <a:bodyPr wrap="square" rtlCol="0">
            <a:spAutoFit/>
          </a:bodyPr>
          <a:lstStyle/>
          <a:p>
            <a:r>
              <a:rPr kumimoji="1" lang="ja-JP" altLang="en-US" sz="3600" dirty="0" smtClean="0"/>
              <a:t>・児童・母子に関する相談が増加傾向にあり、内容も複雑化・多様化しているので、専門性を持った人員の配置などの相談体制の充実</a:t>
            </a:r>
            <a:endParaRPr kumimoji="1" lang="en-US" altLang="ja-JP" sz="3600" dirty="0" smtClean="0"/>
          </a:p>
          <a:p>
            <a:r>
              <a:rPr lang="ja-JP" altLang="en-US" sz="3600" dirty="0" smtClean="0"/>
              <a:t>・労働力の確保・育成のため、地元の大学卒業生を対象に、市内企業への就職を促進する「地育地就」を勧める</a:t>
            </a:r>
            <a:endParaRPr lang="en-US" altLang="ja-JP" sz="3600" dirty="0" smtClean="0"/>
          </a:p>
        </p:txBody>
      </p:sp>
    </p:spTree>
    <p:extLst>
      <p:ext uri="{BB962C8B-B14F-4D97-AF65-F5344CB8AC3E}">
        <p14:creationId xmlns:p14="http://schemas.microsoft.com/office/powerpoint/2010/main" val="14338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80515" y="331473"/>
            <a:ext cx="7021064" cy="646331"/>
          </a:xfrm>
          <a:prstGeom prst="rect">
            <a:avLst/>
          </a:prstGeom>
          <a:noFill/>
        </p:spPr>
        <p:txBody>
          <a:bodyPr wrap="square" rtlCol="0">
            <a:spAutoFit/>
          </a:bodyPr>
          <a:lstStyle/>
          <a:p>
            <a:r>
              <a:rPr kumimoji="1" lang="ja-JP" altLang="en-US" sz="3600" dirty="0" smtClean="0">
                <a:solidFill>
                  <a:srgbClr val="0070C0"/>
                </a:solidFill>
              </a:rPr>
              <a:t>総合体育館の安全管理について</a:t>
            </a:r>
            <a:endParaRPr kumimoji="1" lang="ja-JP" altLang="en-US" sz="3600" dirty="0">
              <a:solidFill>
                <a:srgbClr val="0070C0"/>
              </a:solidFill>
            </a:endParaRPr>
          </a:p>
        </p:txBody>
      </p:sp>
      <p:sp>
        <p:nvSpPr>
          <p:cNvPr id="3" name="テキスト ボックス 2"/>
          <p:cNvSpPr txBox="1"/>
          <p:nvPr/>
        </p:nvSpPr>
        <p:spPr>
          <a:xfrm>
            <a:off x="174071" y="1402108"/>
            <a:ext cx="11048724" cy="646331"/>
          </a:xfrm>
          <a:prstGeom prst="rect">
            <a:avLst/>
          </a:prstGeom>
          <a:noFill/>
        </p:spPr>
        <p:txBody>
          <a:bodyPr wrap="square" rtlCol="0">
            <a:spAutoFit/>
          </a:bodyPr>
          <a:lstStyle/>
          <a:p>
            <a:r>
              <a:rPr kumimoji="1" lang="ja-JP" altLang="en-US" sz="3600" dirty="0" smtClean="0">
                <a:solidFill>
                  <a:srgbClr val="0070C0"/>
                </a:solidFill>
              </a:rPr>
              <a:t>問：管理委託契約先との契約条項の安全管理の定めは</a:t>
            </a:r>
            <a:r>
              <a:rPr kumimoji="1" lang="ja-JP" altLang="en-US" sz="3600" dirty="0" smtClean="0"/>
              <a:t>　</a:t>
            </a:r>
            <a:endParaRPr kumimoji="1" lang="en-US" altLang="ja-JP" sz="3600" dirty="0" smtClean="0"/>
          </a:p>
        </p:txBody>
      </p:sp>
      <p:sp>
        <p:nvSpPr>
          <p:cNvPr id="5" name="テキスト ボックス 4"/>
          <p:cNvSpPr txBox="1"/>
          <p:nvPr/>
        </p:nvSpPr>
        <p:spPr>
          <a:xfrm>
            <a:off x="174071" y="4056896"/>
            <a:ext cx="607594"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07583" y="2472744"/>
            <a:ext cx="10844011" cy="3416320"/>
          </a:xfrm>
          <a:prstGeom prst="rect">
            <a:avLst/>
          </a:prstGeom>
          <a:noFill/>
        </p:spPr>
        <p:txBody>
          <a:bodyPr wrap="square" rtlCol="0">
            <a:spAutoFit/>
          </a:bodyPr>
          <a:lstStyle/>
          <a:p>
            <a:r>
              <a:rPr kumimoji="1" lang="ja-JP" altLang="en-US" sz="3600" dirty="0" smtClean="0"/>
              <a:t>・市と指定管理者との協定書に事故や災害等の緊急事態発生時の対応を定め、被災者救済、危険回避の措置を講じることとしている。</a:t>
            </a:r>
            <a:endParaRPr kumimoji="1" lang="en-US" altLang="ja-JP" sz="3600" dirty="0" smtClean="0"/>
          </a:p>
          <a:p>
            <a:r>
              <a:rPr lang="ja-JP" altLang="en-US" sz="3600" dirty="0" smtClean="0"/>
              <a:t>・ケガや病気等が発生した場合の対応マニュアル、火災発生時対応マニュアル、地震発生時対応マニュアルを作成し、安全管理に努めている。</a:t>
            </a:r>
            <a:endParaRPr kumimoji="1" lang="ja-JP" altLang="en-US" sz="3600" dirty="0"/>
          </a:p>
        </p:txBody>
      </p:sp>
    </p:spTree>
    <p:extLst>
      <p:ext uri="{BB962C8B-B14F-4D97-AF65-F5344CB8AC3E}">
        <p14:creationId xmlns:p14="http://schemas.microsoft.com/office/powerpoint/2010/main" val="14661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888" y="734094"/>
            <a:ext cx="12072074" cy="646331"/>
          </a:xfrm>
          <a:prstGeom prst="rect">
            <a:avLst/>
          </a:prstGeom>
          <a:noFill/>
        </p:spPr>
        <p:txBody>
          <a:bodyPr wrap="square" rtlCol="0">
            <a:spAutoFit/>
          </a:bodyPr>
          <a:lstStyle/>
          <a:p>
            <a:r>
              <a:rPr lang="ja-JP" altLang="en-US" sz="3600" dirty="0" smtClean="0">
                <a:solidFill>
                  <a:srgbClr val="0070C0"/>
                </a:solidFill>
              </a:rPr>
              <a:t>問：トレーニングルームのスポーツ施設としての目指す方向は</a:t>
            </a:r>
            <a:endParaRPr kumimoji="1" lang="ja-JP" altLang="en-US" sz="3600" dirty="0">
              <a:solidFill>
                <a:srgbClr val="0070C0"/>
              </a:solidFill>
            </a:endParaRPr>
          </a:p>
        </p:txBody>
      </p:sp>
      <p:sp>
        <p:nvSpPr>
          <p:cNvPr id="3" name="テキスト ボックス 2"/>
          <p:cNvSpPr txBox="1"/>
          <p:nvPr/>
        </p:nvSpPr>
        <p:spPr>
          <a:xfrm>
            <a:off x="265888" y="3258356"/>
            <a:ext cx="738664" cy="656822"/>
          </a:xfrm>
          <a:prstGeom prst="rect">
            <a:avLst/>
          </a:prstGeom>
          <a:noFill/>
        </p:spPr>
        <p:txBody>
          <a:bodyPr vert="eaVert"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324240" y="2374444"/>
            <a:ext cx="9955370" cy="2862322"/>
          </a:xfrm>
          <a:prstGeom prst="rect">
            <a:avLst/>
          </a:prstGeom>
          <a:noFill/>
        </p:spPr>
        <p:txBody>
          <a:bodyPr wrap="square" rtlCol="0">
            <a:spAutoFit/>
          </a:bodyPr>
          <a:lstStyle/>
          <a:p>
            <a:r>
              <a:rPr kumimoji="1" lang="ja-JP" altLang="en-US" sz="3600" dirty="0" smtClean="0"/>
              <a:t>・体力の維持・向上や健康増進を促すための施設</a:t>
            </a:r>
            <a:endParaRPr kumimoji="1" lang="en-US" altLang="ja-JP" sz="3600" dirty="0" smtClean="0"/>
          </a:p>
          <a:p>
            <a:r>
              <a:rPr kumimoji="1" lang="ja-JP" altLang="en-US" sz="3600" dirty="0" smtClean="0"/>
              <a:t>・幅広い年齢層の方が気軽に利用できる施設</a:t>
            </a:r>
            <a:endParaRPr kumimoji="1" lang="en-US" altLang="ja-JP" sz="3600" dirty="0" smtClean="0"/>
          </a:p>
          <a:p>
            <a:r>
              <a:rPr lang="ja-JP" altLang="en-US" sz="3600" dirty="0" smtClean="0"/>
              <a:t>・施設の利用は、事前に講習会を受講してから</a:t>
            </a:r>
            <a:endParaRPr lang="en-US" altLang="ja-JP" sz="3600" dirty="0" smtClean="0"/>
          </a:p>
          <a:p>
            <a:r>
              <a:rPr lang="ja-JP" altLang="en-US" sz="3600" dirty="0" smtClean="0"/>
              <a:t>・月３回講習会実施から毎日開催に拡大</a:t>
            </a:r>
            <a:endParaRPr lang="en-US" altLang="ja-JP" sz="3600" dirty="0" smtClean="0"/>
          </a:p>
          <a:p>
            <a:r>
              <a:rPr kumimoji="1" lang="ja-JP" altLang="en-US" sz="3600" dirty="0" smtClean="0"/>
              <a:t>・平成２７年度の年間利用者数は約４万４千人</a:t>
            </a:r>
            <a:endParaRPr kumimoji="1" lang="ja-JP" altLang="en-US" sz="3600" dirty="0"/>
          </a:p>
        </p:txBody>
      </p:sp>
    </p:spTree>
    <p:extLst>
      <p:ext uri="{BB962C8B-B14F-4D97-AF65-F5344CB8AC3E}">
        <p14:creationId xmlns:p14="http://schemas.microsoft.com/office/powerpoint/2010/main" val="18768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7484" y="916477"/>
            <a:ext cx="9570457" cy="646331"/>
          </a:xfrm>
          <a:prstGeom prst="rect">
            <a:avLst/>
          </a:prstGeom>
          <a:noFill/>
        </p:spPr>
        <p:txBody>
          <a:bodyPr wrap="square" rtlCol="0">
            <a:spAutoFit/>
          </a:bodyPr>
          <a:lstStyle/>
          <a:p>
            <a:r>
              <a:rPr kumimoji="1" lang="ja-JP" altLang="en-US" sz="3600" dirty="0" smtClean="0">
                <a:solidFill>
                  <a:srgbClr val="0070C0"/>
                </a:solidFill>
              </a:rPr>
              <a:t>問：利用者が集中している時間帯の安全管理は　</a:t>
            </a:r>
            <a:endParaRPr kumimoji="1" lang="ja-JP" altLang="en-US" sz="3600" dirty="0"/>
          </a:p>
        </p:txBody>
      </p:sp>
      <p:sp>
        <p:nvSpPr>
          <p:cNvPr id="3" name="テキスト ボックス 2"/>
          <p:cNvSpPr txBox="1"/>
          <p:nvPr/>
        </p:nvSpPr>
        <p:spPr>
          <a:xfrm>
            <a:off x="147484" y="3286287"/>
            <a:ext cx="55960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223493" y="2034863"/>
            <a:ext cx="10161431" cy="2308324"/>
          </a:xfrm>
          <a:prstGeom prst="rect">
            <a:avLst/>
          </a:prstGeom>
          <a:noFill/>
        </p:spPr>
        <p:txBody>
          <a:bodyPr wrap="square" rtlCol="0">
            <a:spAutoFit/>
          </a:bodyPr>
          <a:lstStyle/>
          <a:p>
            <a:r>
              <a:rPr kumimoji="1" lang="ja-JP" altLang="en-US" sz="3600" dirty="0" smtClean="0"/>
              <a:t>・ランニングマシンなど人気の機器は受付順</a:t>
            </a:r>
            <a:endParaRPr kumimoji="1" lang="en-US" altLang="ja-JP" sz="3600" dirty="0" smtClean="0"/>
          </a:p>
          <a:p>
            <a:r>
              <a:rPr lang="ja-JP" altLang="en-US" sz="3600" dirty="0" smtClean="0"/>
              <a:t>・</a:t>
            </a:r>
            <a:r>
              <a:rPr kumimoji="1" lang="ja-JP" altLang="en-US" sz="3600" dirty="0" smtClean="0"/>
              <a:t>機器の使用時間の制限を設ける</a:t>
            </a:r>
            <a:endParaRPr kumimoji="1" lang="en-US" altLang="ja-JP" sz="3600" dirty="0" smtClean="0"/>
          </a:p>
          <a:p>
            <a:r>
              <a:rPr lang="ja-JP" altLang="en-US" sz="3600" dirty="0" smtClean="0"/>
              <a:t>・常駐のトレーニングルーム指導員が割り振る</a:t>
            </a:r>
            <a:endParaRPr lang="en-US" altLang="ja-JP" sz="3600" dirty="0" smtClean="0"/>
          </a:p>
          <a:p>
            <a:r>
              <a:rPr kumimoji="1" lang="ja-JP" altLang="en-US" sz="3600" dirty="0" smtClean="0"/>
              <a:t>・指導員が機器の取り扱いを正しく指導</a:t>
            </a:r>
            <a:endParaRPr kumimoji="1" lang="ja-JP" altLang="en-US" sz="3600" dirty="0"/>
          </a:p>
        </p:txBody>
      </p:sp>
    </p:spTree>
    <p:extLst>
      <p:ext uri="{BB962C8B-B14F-4D97-AF65-F5344CB8AC3E}">
        <p14:creationId xmlns:p14="http://schemas.microsoft.com/office/powerpoint/2010/main" val="4634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4851" y="669702"/>
            <a:ext cx="10303098" cy="646331"/>
          </a:xfrm>
          <a:prstGeom prst="rect">
            <a:avLst/>
          </a:prstGeom>
          <a:noFill/>
        </p:spPr>
        <p:txBody>
          <a:bodyPr wrap="square" rtlCol="0">
            <a:spAutoFit/>
          </a:bodyPr>
          <a:lstStyle/>
          <a:p>
            <a:r>
              <a:rPr kumimoji="1" lang="ja-JP" altLang="en-US" sz="3600" dirty="0" smtClean="0">
                <a:solidFill>
                  <a:srgbClr val="0070C0"/>
                </a:solidFill>
              </a:rPr>
              <a:t>問：トレーニングルームの運動器具の安全点検は</a:t>
            </a:r>
            <a:endParaRPr kumimoji="1" lang="ja-JP" altLang="en-US" sz="3600" dirty="0">
              <a:solidFill>
                <a:srgbClr val="0070C0"/>
              </a:solidFill>
            </a:endParaRPr>
          </a:p>
        </p:txBody>
      </p:sp>
      <p:sp>
        <p:nvSpPr>
          <p:cNvPr id="3" name="テキスト ボックス 2"/>
          <p:cNvSpPr txBox="1"/>
          <p:nvPr/>
        </p:nvSpPr>
        <p:spPr>
          <a:xfrm>
            <a:off x="334851" y="3008307"/>
            <a:ext cx="721217"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71978" y="2177311"/>
            <a:ext cx="10740980" cy="2308324"/>
          </a:xfrm>
          <a:prstGeom prst="rect">
            <a:avLst/>
          </a:prstGeom>
          <a:noFill/>
        </p:spPr>
        <p:txBody>
          <a:bodyPr wrap="square" rtlCol="0">
            <a:spAutoFit/>
          </a:bodyPr>
          <a:lstStyle/>
          <a:p>
            <a:r>
              <a:rPr kumimoji="1" lang="ja-JP" altLang="en-US" sz="3600" dirty="0" smtClean="0"/>
              <a:t>・年１回、専門業者による定期点検</a:t>
            </a:r>
            <a:endParaRPr kumimoji="1" lang="en-US" altLang="ja-JP" sz="3600" dirty="0" smtClean="0"/>
          </a:p>
          <a:p>
            <a:r>
              <a:rPr lang="ja-JP" altLang="en-US" sz="3600" dirty="0" smtClean="0"/>
              <a:t>・毎日、トレーニング指導員が始業前点検を実施</a:t>
            </a:r>
            <a:endParaRPr lang="en-US" altLang="ja-JP" sz="3600" dirty="0" smtClean="0"/>
          </a:p>
          <a:p>
            <a:r>
              <a:rPr kumimoji="1" lang="ja-JP" altLang="en-US" sz="3600" dirty="0" smtClean="0"/>
              <a:t>・</a:t>
            </a:r>
            <a:r>
              <a:rPr lang="ja-JP" altLang="en-US" sz="3600" dirty="0" smtClean="0"/>
              <a:t>開館</a:t>
            </a:r>
            <a:r>
              <a:rPr kumimoji="1" lang="ja-JP" altLang="en-US" sz="3600" dirty="0" smtClean="0"/>
              <a:t>中、機器の動作確認と亀裂や破損の有無を確認</a:t>
            </a:r>
            <a:endParaRPr kumimoji="1" lang="en-US" altLang="ja-JP" sz="3600" dirty="0" smtClean="0"/>
          </a:p>
          <a:p>
            <a:r>
              <a:rPr lang="ja-JP" altLang="en-US" sz="3600" dirty="0" smtClean="0"/>
              <a:t>・不備があった場合</a:t>
            </a:r>
            <a:r>
              <a:rPr lang="ja-JP" altLang="en-US" sz="3600" smtClean="0"/>
              <a:t>、使用中止</a:t>
            </a:r>
            <a:endParaRPr kumimoji="1" lang="ja-JP" altLang="en-US" sz="3600" dirty="0"/>
          </a:p>
        </p:txBody>
      </p:sp>
    </p:spTree>
    <p:extLst>
      <p:ext uri="{BB962C8B-B14F-4D97-AF65-F5344CB8AC3E}">
        <p14:creationId xmlns:p14="http://schemas.microsoft.com/office/powerpoint/2010/main" val="300158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3639" y="589835"/>
            <a:ext cx="10779617" cy="646331"/>
          </a:xfrm>
          <a:prstGeom prst="rect">
            <a:avLst/>
          </a:prstGeom>
          <a:noFill/>
        </p:spPr>
        <p:txBody>
          <a:bodyPr wrap="square" rtlCol="0">
            <a:spAutoFit/>
          </a:bodyPr>
          <a:lstStyle/>
          <a:p>
            <a:r>
              <a:rPr kumimoji="1" lang="ja-JP" altLang="en-US" sz="3600" dirty="0" smtClean="0">
                <a:solidFill>
                  <a:srgbClr val="0070C0"/>
                </a:solidFill>
              </a:rPr>
              <a:t>問：運動中に緊急事態が発生した場合の責任の範囲は</a:t>
            </a:r>
            <a:endParaRPr kumimoji="1" lang="ja-JP" altLang="en-US" sz="3600" dirty="0">
              <a:solidFill>
                <a:srgbClr val="0070C0"/>
              </a:solidFill>
            </a:endParaRPr>
          </a:p>
        </p:txBody>
      </p:sp>
      <p:sp>
        <p:nvSpPr>
          <p:cNvPr id="3" name="テキスト ボックス 2"/>
          <p:cNvSpPr txBox="1"/>
          <p:nvPr/>
        </p:nvSpPr>
        <p:spPr>
          <a:xfrm>
            <a:off x="463639" y="3065172"/>
            <a:ext cx="682581"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262129" y="1635617"/>
            <a:ext cx="10522040" cy="4524315"/>
          </a:xfrm>
          <a:prstGeom prst="rect">
            <a:avLst/>
          </a:prstGeom>
          <a:noFill/>
        </p:spPr>
        <p:txBody>
          <a:bodyPr wrap="square" rtlCol="0">
            <a:spAutoFit/>
          </a:bodyPr>
          <a:lstStyle/>
          <a:p>
            <a:r>
              <a:rPr kumimoji="1" lang="ja-JP" altLang="en-US" sz="3600" dirty="0" smtClean="0"/>
              <a:t>・各務原市体育施設条例第１１条「市は使用者の使用中の故意または過失若しくは病気による事故等については、その責めを負わない」と定めている。</a:t>
            </a:r>
            <a:endParaRPr kumimoji="1" lang="en-US" altLang="ja-JP" sz="3600" dirty="0" smtClean="0"/>
          </a:p>
          <a:p>
            <a:r>
              <a:rPr lang="ja-JP" altLang="en-US" sz="3600" dirty="0" smtClean="0"/>
              <a:t>・施設瑕疵の場合、市の責任</a:t>
            </a:r>
            <a:endParaRPr kumimoji="1" lang="en-US" altLang="ja-JP" sz="3600" dirty="0" smtClean="0"/>
          </a:p>
          <a:p>
            <a:r>
              <a:rPr lang="ja-JP" altLang="en-US" sz="3600" dirty="0" smtClean="0"/>
              <a:t>・施設瑕疵がない場合、利用者の責任</a:t>
            </a:r>
            <a:endParaRPr lang="en-US" altLang="ja-JP" sz="3600" dirty="0" smtClean="0"/>
          </a:p>
          <a:p>
            <a:r>
              <a:rPr lang="ja-JP" altLang="en-US" sz="3600" dirty="0" smtClean="0"/>
              <a:t>・講習会で、事故が起きた場合の対応や注意事項を記載した文書を受講者に渡している</a:t>
            </a:r>
            <a:endParaRPr lang="en-US" altLang="ja-JP" sz="3600" dirty="0" smtClean="0"/>
          </a:p>
          <a:p>
            <a:r>
              <a:rPr lang="ja-JP" altLang="en-US" sz="3600" dirty="0" smtClean="0"/>
              <a:t>・トレーニングルーム内にも同様のものを掲示</a:t>
            </a:r>
            <a:endParaRPr lang="en-US" altLang="ja-JP" sz="3600" dirty="0" smtClean="0"/>
          </a:p>
        </p:txBody>
      </p:sp>
    </p:spTree>
    <p:extLst>
      <p:ext uri="{BB962C8B-B14F-4D97-AF65-F5344CB8AC3E}">
        <p14:creationId xmlns:p14="http://schemas.microsoft.com/office/powerpoint/2010/main" val="21441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21983" y="321972"/>
            <a:ext cx="7843234" cy="646331"/>
          </a:xfrm>
          <a:prstGeom prst="rect">
            <a:avLst/>
          </a:prstGeom>
          <a:noFill/>
        </p:spPr>
        <p:txBody>
          <a:bodyPr wrap="square" rtlCol="0">
            <a:spAutoFit/>
          </a:bodyPr>
          <a:lstStyle/>
          <a:p>
            <a:r>
              <a:rPr kumimoji="1" lang="ja-JP" altLang="en-US" sz="3600" dirty="0" smtClean="0">
                <a:solidFill>
                  <a:srgbClr val="0070C0"/>
                </a:solidFill>
              </a:rPr>
              <a:t>公民館におけるＡＥＤ設置支援について</a:t>
            </a:r>
            <a:endParaRPr kumimoji="1" lang="ja-JP" altLang="en-US" sz="3600" dirty="0">
              <a:solidFill>
                <a:srgbClr val="0070C0"/>
              </a:solidFill>
            </a:endParaRPr>
          </a:p>
        </p:txBody>
      </p:sp>
      <p:sp>
        <p:nvSpPr>
          <p:cNvPr id="3" name="テキスト ボックス 2"/>
          <p:cNvSpPr txBox="1"/>
          <p:nvPr/>
        </p:nvSpPr>
        <p:spPr>
          <a:xfrm>
            <a:off x="566670" y="1338208"/>
            <a:ext cx="10251583" cy="646331"/>
          </a:xfrm>
          <a:prstGeom prst="rect">
            <a:avLst/>
          </a:prstGeom>
          <a:noFill/>
        </p:spPr>
        <p:txBody>
          <a:bodyPr wrap="square" rtlCol="0">
            <a:spAutoFit/>
          </a:bodyPr>
          <a:lstStyle/>
          <a:p>
            <a:r>
              <a:rPr kumimoji="1" lang="ja-JP" altLang="en-US" sz="3600" dirty="0" smtClean="0">
                <a:solidFill>
                  <a:srgbClr val="0070C0"/>
                </a:solidFill>
              </a:rPr>
              <a:t>問：公共施設におけるＡＥＤ設置の状況・使用実績は</a:t>
            </a:r>
            <a:endParaRPr kumimoji="1" lang="ja-JP" altLang="en-US" sz="3600" dirty="0">
              <a:solidFill>
                <a:srgbClr val="0070C0"/>
              </a:solidFill>
            </a:endParaRPr>
          </a:p>
        </p:txBody>
      </p:sp>
      <p:sp>
        <p:nvSpPr>
          <p:cNvPr id="4" name="テキスト ボックス 3"/>
          <p:cNvSpPr txBox="1"/>
          <p:nvPr/>
        </p:nvSpPr>
        <p:spPr>
          <a:xfrm>
            <a:off x="566670" y="3863661"/>
            <a:ext cx="759854"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1661375" y="2755666"/>
            <a:ext cx="9839459" cy="2862322"/>
          </a:xfrm>
          <a:prstGeom prst="rect">
            <a:avLst/>
          </a:prstGeom>
          <a:noFill/>
        </p:spPr>
        <p:txBody>
          <a:bodyPr wrap="square" rtlCol="0">
            <a:spAutoFit/>
          </a:bodyPr>
          <a:lstStyle/>
          <a:p>
            <a:r>
              <a:rPr kumimoji="1" lang="ja-JP" altLang="en-US" sz="3600" dirty="0" smtClean="0"/>
              <a:t>・ＡＥＤは、市民が多く訪れる場所に、平成１７年度から配備開始し、現在１００台設置</a:t>
            </a:r>
            <a:endParaRPr kumimoji="1" lang="en-US" altLang="ja-JP" sz="3600" dirty="0" smtClean="0"/>
          </a:p>
          <a:p>
            <a:r>
              <a:rPr lang="ja-JP" altLang="en-US" sz="3600" dirty="0" smtClean="0"/>
              <a:t>・傷病者にパッドを装着したもの、平成２３年に３件、２４年から２７年までは毎年１件</a:t>
            </a:r>
            <a:endParaRPr lang="en-US" altLang="ja-JP" sz="3600" dirty="0" smtClean="0"/>
          </a:p>
          <a:p>
            <a:r>
              <a:rPr kumimoji="1" lang="ja-JP" altLang="en-US" sz="3600" dirty="0" smtClean="0"/>
              <a:t>・電気ショックが必要だったものが４件</a:t>
            </a:r>
            <a:endParaRPr kumimoji="1" lang="ja-JP" altLang="en-US" sz="3600" dirty="0"/>
          </a:p>
        </p:txBody>
      </p:sp>
    </p:spTree>
    <p:extLst>
      <p:ext uri="{BB962C8B-B14F-4D97-AF65-F5344CB8AC3E}">
        <p14:creationId xmlns:p14="http://schemas.microsoft.com/office/powerpoint/2010/main" val="6399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50006" y="837128"/>
            <a:ext cx="7817476" cy="646331"/>
          </a:xfrm>
          <a:prstGeom prst="rect">
            <a:avLst/>
          </a:prstGeom>
          <a:noFill/>
        </p:spPr>
        <p:txBody>
          <a:bodyPr wrap="square" rtlCol="0">
            <a:spAutoFit/>
          </a:bodyPr>
          <a:lstStyle/>
          <a:p>
            <a:r>
              <a:rPr kumimoji="1" lang="ja-JP" altLang="en-US" sz="3600" dirty="0" smtClean="0">
                <a:solidFill>
                  <a:srgbClr val="0070C0"/>
                </a:solidFill>
              </a:rPr>
              <a:t>問：公民館にＡＥＤ設置の支援をしては</a:t>
            </a:r>
            <a:endParaRPr kumimoji="1" lang="ja-JP" altLang="en-US" sz="3600" dirty="0">
              <a:solidFill>
                <a:srgbClr val="0070C0"/>
              </a:solidFill>
            </a:endParaRPr>
          </a:p>
        </p:txBody>
      </p:sp>
      <p:sp>
        <p:nvSpPr>
          <p:cNvPr id="3" name="テキスト ボックス 2"/>
          <p:cNvSpPr txBox="1"/>
          <p:nvPr/>
        </p:nvSpPr>
        <p:spPr>
          <a:xfrm>
            <a:off x="850006" y="2949262"/>
            <a:ext cx="721217"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2073499" y="2235369"/>
            <a:ext cx="7701565" cy="2308324"/>
          </a:xfrm>
          <a:prstGeom prst="rect">
            <a:avLst/>
          </a:prstGeom>
          <a:noFill/>
        </p:spPr>
        <p:txBody>
          <a:bodyPr wrap="square" rtlCol="0">
            <a:spAutoFit/>
          </a:bodyPr>
          <a:lstStyle/>
          <a:p>
            <a:r>
              <a:rPr kumimoji="1" lang="ja-JP" altLang="en-US" sz="3600" dirty="0" smtClean="0"/>
              <a:t>・貸し出し用のＡＥＤ１台を準備</a:t>
            </a:r>
            <a:endParaRPr kumimoji="1" lang="en-US" altLang="ja-JP" sz="3600" dirty="0" smtClean="0"/>
          </a:p>
          <a:p>
            <a:r>
              <a:rPr lang="ja-JP" altLang="en-US" sz="3600" dirty="0" smtClean="0"/>
              <a:t>・市や自治会主催の行事の際に利用</a:t>
            </a:r>
            <a:endParaRPr lang="en-US" altLang="ja-JP" sz="3600" dirty="0" smtClean="0"/>
          </a:p>
          <a:p>
            <a:r>
              <a:rPr kumimoji="1" lang="ja-JP" altLang="en-US" sz="3600" dirty="0" smtClean="0"/>
              <a:t>・昨年度１４件、今年度は１５件</a:t>
            </a:r>
            <a:endParaRPr kumimoji="1" lang="en-US" altLang="ja-JP" sz="3600" dirty="0" smtClean="0"/>
          </a:p>
          <a:p>
            <a:r>
              <a:rPr lang="ja-JP" altLang="en-US" sz="3600" dirty="0" smtClean="0"/>
              <a:t>・更にＰＲに努め、高まるニーズに対応</a:t>
            </a:r>
            <a:endParaRPr lang="en-US" altLang="ja-JP" sz="3600" dirty="0" smtClean="0"/>
          </a:p>
        </p:txBody>
      </p:sp>
    </p:spTree>
    <p:extLst>
      <p:ext uri="{BB962C8B-B14F-4D97-AF65-F5344CB8AC3E}">
        <p14:creationId xmlns:p14="http://schemas.microsoft.com/office/powerpoint/2010/main" val="38118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３</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３月８日（水）</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３月２１日（火）、２２日（水）</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民生消防：２３日（木）、経済教育：２４日（金）</a:t>
            </a:r>
            <a:endParaRPr lang="en-US" altLang="ja-JP" sz="3900" dirty="0" smtClean="0"/>
          </a:p>
          <a:p>
            <a:pPr marL="0" indent="0">
              <a:buNone/>
            </a:pPr>
            <a:r>
              <a:rPr lang="ja-JP" altLang="en-US" sz="3900" dirty="0"/>
              <a:t>　</a:t>
            </a:r>
            <a:r>
              <a:rPr lang="ja-JP" altLang="en-US" sz="3900" dirty="0" smtClean="0"/>
              <a:t>建設水道：２７日（月）、総務：２８日（火）</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３０日（木）</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59815" y="305167"/>
            <a:ext cx="4882663" cy="769441"/>
          </a:xfrm>
          <a:prstGeom prst="rect">
            <a:avLst/>
          </a:prstGeom>
          <a:noFill/>
        </p:spPr>
        <p:txBody>
          <a:bodyPr wrap="square" rtlCol="0">
            <a:spAutoFit/>
          </a:bodyPr>
          <a:lstStyle/>
          <a:p>
            <a:r>
              <a:rPr kumimoji="1" lang="ja-JP" altLang="en-US" sz="4400" dirty="0" smtClean="0">
                <a:solidFill>
                  <a:srgbClr val="FF0000"/>
                </a:solidFill>
              </a:rPr>
              <a:t>要望</a:t>
            </a:r>
            <a:r>
              <a:rPr lang="ja-JP" altLang="en-US" sz="4400" dirty="0" smtClean="0">
                <a:solidFill>
                  <a:srgbClr val="FF0000"/>
                </a:solidFill>
              </a:rPr>
              <a:t>書・口頭要望</a:t>
            </a:r>
            <a:endParaRPr kumimoji="1" lang="ja-JP" altLang="en-US" sz="4400" dirty="0">
              <a:solidFill>
                <a:srgbClr val="FF0000"/>
              </a:solidFill>
            </a:endParaRPr>
          </a:p>
        </p:txBody>
      </p:sp>
      <p:sp>
        <p:nvSpPr>
          <p:cNvPr id="3" name="テキスト ボックス 2"/>
          <p:cNvSpPr txBox="1"/>
          <p:nvPr/>
        </p:nvSpPr>
        <p:spPr>
          <a:xfrm>
            <a:off x="1210614" y="1996225"/>
            <a:ext cx="9916732" cy="1754326"/>
          </a:xfrm>
          <a:prstGeom prst="rect">
            <a:avLst/>
          </a:prstGeom>
          <a:noFill/>
        </p:spPr>
        <p:txBody>
          <a:bodyPr wrap="square" rtlCol="0">
            <a:spAutoFit/>
          </a:bodyPr>
          <a:lstStyle/>
          <a:p>
            <a:r>
              <a:rPr kumimoji="1" lang="ja-JP" altLang="en-US" sz="3600" dirty="0" smtClean="0"/>
              <a:t>・入会公園西側道路のセンターライン引き確認</a:t>
            </a:r>
            <a:endParaRPr kumimoji="1" lang="en-US" altLang="ja-JP" sz="3600" dirty="0" smtClean="0"/>
          </a:p>
          <a:p>
            <a:r>
              <a:rPr lang="ja-JP" altLang="en-US" sz="3600" dirty="0" smtClean="0"/>
              <a:t>・鵜沼台の民家車庫に設置してある消火器の移動</a:t>
            </a:r>
            <a:endParaRPr lang="en-US" altLang="ja-JP" sz="3600" dirty="0" smtClean="0"/>
          </a:p>
          <a:p>
            <a:r>
              <a:rPr kumimoji="1" lang="ja-JP" altLang="en-US" sz="3600" dirty="0" smtClean="0"/>
              <a:t>・総合体育館の安全管理に対する質問</a:t>
            </a:r>
            <a:endParaRPr kumimoji="1" lang="ja-JP" altLang="en-US" sz="3600" dirty="0"/>
          </a:p>
        </p:txBody>
      </p:sp>
    </p:spTree>
    <p:extLst>
      <p:ext uri="{BB962C8B-B14F-4D97-AF65-F5344CB8AC3E}">
        <p14:creationId xmlns:p14="http://schemas.microsoft.com/office/powerpoint/2010/main" val="126784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74253" y="321972"/>
            <a:ext cx="8190963" cy="769441"/>
          </a:xfrm>
          <a:prstGeom prst="rect">
            <a:avLst/>
          </a:prstGeom>
          <a:noFill/>
        </p:spPr>
        <p:txBody>
          <a:bodyPr wrap="square" rtlCol="0">
            <a:spAutoFit/>
          </a:bodyPr>
          <a:lstStyle/>
          <a:p>
            <a:r>
              <a:rPr lang="ja-JP" altLang="en-US" sz="4400" dirty="0" smtClean="0">
                <a:solidFill>
                  <a:srgbClr val="FF0000"/>
                </a:solidFill>
              </a:rPr>
              <a:t>平成２８年度一般会計補正予算</a:t>
            </a:r>
            <a:endParaRPr kumimoji="1" lang="ja-JP" altLang="en-US" sz="4400" dirty="0">
              <a:solidFill>
                <a:srgbClr val="FF0000"/>
              </a:solidFill>
            </a:endParaRPr>
          </a:p>
        </p:txBody>
      </p:sp>
      <p:sp>
        <p:nvSpPr>
          <p:cNvPr id="3" name="テキスト ボックス 2"/>
          <p:cNvSpPr txBox="1"/>
          <p:nvPr/>
        </p:nvSpPr>
        <p:spPr>
          <a:xfrm>
            <a:off x="2253804" y="1180822"/>
            <a:ext cx="6220495" cy="646331"/>
          </a:xfrm>
          <a:prstGeom prst="rect">
            <a:avLst/>
          </a:prstGeom>
          <a:noFill/>
        </p:spPr>
        <p:txBody>
          <a:bodyPr wrap="square" rtlCol="0">
            <a:spAutoFit/>
          </a:bodyPr>
          <a:lstStyle/>
          <a:p>
            <a:r>
              <a:rPr kumimoji="1" lang="ja-JP" altLang="en-US" sz="3600" dirty="0" smtClean="0"/>
              <a:t>約９億７</a:t>
            </a:r>
            <a:r>
              <a:rPr kumimoji="1" lang="en-US" altLang="ja-JP" sz="3600" dirty="0" smtClean="0"/>
              <a:t>,</a:t>
            </a:r>
            <a:r>
              <a:rPr kumimoji="1" lang="ja-JP" altLang="en-US" sz="3600" dirty="0" smtClean="0"/>
              <a:t>０００万円の増額補正</a:t>
            </a:r>
            <a:endParaRPr kumimoji="1" lang="ja-JP" altLang="en-US" sz="3600" dirty="0"/>
          </a:p>
        </p:txBody>
      </p:sp>
      <p:sp>
        <p:nvSpPr>
          <p:cNvPr id="4" name="テキスト ボックス 3"/>
          <p:cNvSpPr txBox="1"/>
          <p:nvPr/>
        </p:nvSpPr>
        <p:spPr>
          <a:xfrm>
            <a:off x="785612" y="2305317"/>
            <a:ext cx="10534918" cy="3416320"/>
          </a:xfrm>
          <a:prstGeom prst="rect">
            <a:avLst/>
          </a:prstGeom>
          <a:noFill/>
        </p:spPr>
        <p:txBody>
          <a:bodyPr wrap="square" rtlCol="0">
            <a:spAutoFit/>
          </a:bodyPr>
          <a:lstStyle/>
          <a:p>
            <a:r>
              <a:rPr kumimoji="1" lang="ja-JP" altLang="en-US" sz="3600" dirty="0" smtClean="0"/>
              <a:t>・臨時福祉給付金給付事業（平成３１年に予定されている消費税率の引き上げに伴う対策）</a:t>
            </a:r>
            <a:endParaRPr kumimoji="1" lang="en-US" altLang="ja-JP" sz="3600" dirty="0" smtClean="0"/>
          </a:p>
          <a:p>
            <a:r>
              <a:rPr lang="ja-JP" altLang="en-US" sz="3600" dirty="0" smtClean="0"/>
              <a:t>一人１万５</a:t>
            </a:r>
            <a:r>
              <a:rPr lang="en-US" altLang="ja-JP" sz="3600" dirty="0" smtClean="0"/>
              <a:t>,</a:t>
            </a:r>
            <a:r>
              <a:rPr lang="ja-JP" altLang="en-US" sz="3600" dirty="0" smtClean="0"/>
              <a:t>０００円、２９年３月から支給開始予定</a:t>
            </a:r>
            <a:endParaRPr lang="en-US" altLang="ja-JP" sz="3600" dirty="0" smtClean="0"/>
          </a:p>
          <a:p>
            <a:r>
              <a:rPr kumimoji="1" lang="ja-JP" altLang="en-US" sz="3600" dirty="0" smtClean="0"/>
              <a:t>・平和湯の男子浴場の天井補修、ボイラーの改修・・・</a:t>
            </a:r>
            <a:endParaRPr kumimoji="1" lang="en-US" altLang="ja-JP" sz="3600" dirty="0" smtClean="0"/>
          </a:p>
          <a:p>
            <a:r>
              <a:rPr lang="ja-JP" altLang="en-US" sz="3600" dirty="0" smtClean="0"/>
              <a:t>・航空宇宙博物館の外構工事（２９年度分の前倒し）</a:t>
            </a:r>
            <a:endParaRPr lang="en-US" altLang="ja-JP" sz="3600" dirty="0" smtClean="0"/>
          </a:p>
          <a:p>
            <a:r>
              <a:rPr kumimoji="1" lang="ja-JP" altLang="en-US" sz="3600" dirty="0" smtClean="0"/>
              <a:t>・新加納都市再生整備事業（２９年度分の前倒し）</a:t>
            </a:r>
            <a:endParaRPr kumimoji="1" lang="ja-JP" altLang="en-US" sz="3600" dirty="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53840" y="518425"/>
            <a:ext cx="2831864" cy="897005"/>
          </a:xfrm>
        </p:spPr>
        <p:txBody>
          <a:bodyPr/>
          <a:lstStyle/>
          <a:p>
            <a:r>
              <a:rPr kumimoji="1" lang="ja-JP" altLang="en-US" dirty="0" smtClean="0">
                <a:solidFill>
                  <a:srgbClr val="FF0000"/>
                </a:solidFill>
              </a:rPr>
              <a:t>意見交換</a:t>
            </a:r>
            <a:endParaRPr kumimoji="1" lang="ja-JP" altLang="en-US" dirty="0">
              <a:solidFill>
                <a:srgbClr val="FF0000"/>
              </a:solidFill>
            </a:endParaRPr>
          </a:p>
        </p:txBody>
      </p:sp>
      <p:sp>
        <p:nvSpPr>
          <p:cNvPr id="3" name="コンテンツ プレースホルダー 2"/>
          <p:cNvSpPr>
            <a:spLocks noGrp="1"/>
          </p:cNvSpPr>
          <p:nvPr>
            <p:ph idx="1"/>
          </p:nvPr>
        </p:nvSpPr>
        <p:spPr>
          <a:xfrm>
            <a:off x="1456385" y="2740025"/>
            <a:ext cx="8006471" cy="775907"/>
          </a:xfrm>
        </p:spPr>
        <p:txBody>
          <a:bodyPr>
            <a:noAutofit/>
          </a:bodyPr>
          <a:lstStyle/>
          <a:p>
            <a:r>
              <a:rPr kumimoji="1" lang="ja-JP" altLang="en-US" sz="4000" dirty="0" smtClean="0"/>
              <a:t>疑問やお困りのことがあればどうぞ</a:t>
            </a:r>
            <a:endParaRPr kumimoji="1" lang="ja-JP" altLang="en-US" sz="4000" dirty="0"/>
          </a:p>
        </p:txBody>
      </p:sp>
    </p:spTree>
    <p:extLst>
      <p:ext uri="{BB962C8B-B14F-4D97-AF65-F5344CB8AC3E}">
        <p14:creationId xmlns:p14="http://schemas.microsoft.com/office/powerpoint/2010/main" val="3413122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05331" y="283335"/>
            <a:ext cx="3168202" cy="769441"/>
          </a:xfrm>
          <a:prstGeom prst="rect">
            <a:avLst/>
          </a:prstGeom>
          <a:noFill/>
        </p:spPr>
        <p:txBody>
          <a:bodyPr wrap="square" rtlCol="0">
            <a:spAutoFit/>
          </a:bodyPr>
          <a:lstStyle/>
          <a:p>
            <a:r>
              <a:rPr lang="ja-JP" altLang="en-US" sz="4400" dirty="0" smtClean="0">
                <a:solidFill>
                  <a:srgbClr val="FF0000"/>
                </a:solidFill>
              </a:rPr>
              <a:t>条例の改正</a:t>
            </a:r>
            <a:endParaRPr kumimoji="1" lang="ja-JP" altLang="en-US" sz="4400" dirty="0">
              <a:solidFill>
                <a:srgbClr val="FF0000"/>
              </a:solidFill>
            </a:endParaRPr>
          </a:p>
        </p:txBody>
      </p:sp>
      <p:sp>
        <p:nvSpPr>
          <p:cNvPr id="3" name="テキスト ボックス 2"/>
          <p:cNvSpPr txBox="1"/>
          <p:nvPr/>
        </p:nvSpPr>
        <p:spPr>
          <a:xfrm>
            <a:off x="1120461" y="1944710"/>
            <a:ext cx="11513713" cy="3416320"/>
          </a:xfrm>
          <a:prstGeom prst="rect">
            <a:avLst/>
          </a:prstGeom>
          <a:noFill/>
        </p:spPr>
        <p:txBody>
          <a:bodyPr wrap="square" rtlCol="0">
            <a:spAutoFit/>
          </a:bodyPr>
          <a:lstStyle/>
          <a:p>
            <a:r>
              <a:rPr kumimoji="1" lang="ja-JP" altLang="en-US" sz="3600" dirty="0" smtClean="0"/>
              <a:t>・医療費控除の特例</a:t>
            </a:r>
            <a:endParaRPr kumimoji="1" lang="en-US" altLang="ja-JP" sz="3600" dirty="0" smtClean="0"/>
          </a:p>
          <a:p>
            <a:r>
              <a:rPr lang="ja-JP" altLang="en-US" sz="3600" dirty="0"/>
              <a:t>　</a:t>
            </a:r>
            <a:r>
              <a:rPr lang="ja-JP" altLang="en-US" sz="3600" dirty="0" smtClean="0"/>
              <a:t>店頭で購入できる一般用医薬品（税控除のマーク）</a:t>
            </a:r>
            <a:endParaRPr lang="en-US" altLang="ja-JP" sz="3600" dirty="0" smtClean="0"/>
          </a:p>
          <a:p>
            <a:r>
              <a:rPr lang="ja-JP" altLang="en-US" sz="3600" dirty="0"/>
              <a:t>　１万２</a:t>
            </a:r>
            <a:r>
              <a:rPr lang="en-US" altLang="ja-JP" sz="3600" dirty="0"/>
              <a:t>,</a:t>
            </a:r>
            <a:r>
              <a:rPr lang="ja-JP" altLang="en-US" sz="3600" dirty="0"/>
              <a:t>０００円以上、８万８</a:t>
            </a:r>
            <a:r>
              <a:rPr lang="en-US" altLang="ja-JP" sz="3600" dirty="0"/>
              <a:t>,</a:t>
            </a:r>
            <a:r>
              <a:rPr lang="ja-JP" altLang="en-US" sz="3600" dirty="0"/>
              <a:t>０００円</a:t>
            </a:r>
            <a:r>
              <a:rPr lang="ja-JP" altLang="en-US" sz="3600" dirty="0" smtClean="0"/>
              <a:t>まで控除</a:t>
            </a:r>
            <a:endParaRPr lang="en-US" altLang="ja-JP" sz="3600" dirty="0" smtClean="0"/>
          </a:p>
          <a:p>
            <a:r>
              <a:rPr kumimoji="1" lang="ja-JP" altLang="en-US" sz="3600" dirty="0"/>
              <a:t>　</a:t>
            </a:r>
            <a:r>
              <a:rPr kumimoji="1" lang="ja-JP" altLang="en-US" sz="3600" dirty="0" smtClean="0"/>
              <a:t>定期健康診断や予防接種などを受けていること</a:t>
            </a:r>
            <a:endParaRPr lang="en-US" altLang="ja-JP" sz="3600" dirty="0" smtClean="0"/>
          </a:p>
          <a:p>
            <a:r>
              <a:rPr kumimoji="1" lang="ja-JP" altLang="en-US" sz="3600" dirty="0"/>
              <a:t>　</a:t>
            </a:r>
            <a:r>
              <a:rPr kumimoji="1" lang="ja-JP" altLang="en-US" sz="3600" dirty="0" smtClean="0"/>
              <a:t>医療費控除か医薬品控除のどちらか</a:t>
            </a:r>
            <a:endParaRPr kumimoji="1" lang="en-US" altLang="ja-JP" sz="3600" dirty="0" smtClean="0"/>
          </a:p>
          <a:p>
            <a:r>
              <a:rPr lang="ja-JP" altLang="en-US" sz="3600" dirty="0"/>
              <a:t>　</a:t>
            </a:r>
            <a:r>
              <a:rPr kumimoji="1" lang="ja-JP" altLang="en-US" sz="3600" dirty="0" smtClean="0"/>
              <a:t>確定申告が必要</a:t>
            </a:r>
            <a:endParaRPr kumimoji="1" lang="ja-JP" altLang="en-US" sz="36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401" y="515960"/>
            <a:ext cx="1428750" cy="1428750"/>
          </a:xfrm>
          <a:prstGeom prst="rect">
            <a:avLst/>
          </a:prstGeom>
        </p:spPr>
      </p:pic>
    </p:spTree>
    <p:extLst>
      <p:ext uri="{BB962C8B-B14F-4D97-AF65-F5344CB8AC3E}">
        <p14:creationId xmlns:p14="http://schemas.microsoft.com/office/powerpoint/2010/main" val="298105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103807" y="283334"/>
            <a:ext cx="5460644" cy="769441"/>
          </a:xfrm>
          <a:prstGeom prst="rect">
            <a:avLst/>
          </a:prstGeom>
          <a:noFill/>
        </p:spPr>
        <p:txBody>
          <a:bodyPr wrap="square" rtlCol="0">
            <a:spAutoFit/>
          </a:bodyPr>
          <a:lstStyle/>
          <a:p>
            <a:r>
              <a:rPr kumimoji="1" lang="ja-JP" altLang="en-US" sz="4400" dirty="0" smtClean="0">
                <a:solidFill>
                  <a:srgbClr val="FF0000"/>
                </a:solidFill>
              </a:rPr>
              <a:t>学童保育の民間委託</a:t>
            </a:r>
            <a:endParaRPr kumimoji="1" lang="ja-JP" altLang="en-US" sz="4400" dirty="0">
              <a:solidFill>
                <a:srgbClr val="FF0000"/>
              </a:solidFill>
            </a:endParaRPr>
          </a:p>
        </p:txBody>
      </p:sp>
      <p:sp>
        <p:nvSpPr>
          <p:cNvPr id="4" name="テキスト ボックス 3"/>
          <p:cNvSpPr txBox="1"/>
          <p:nvPr/>
        </p:nvSpPr>
        <p:spPr>
          <a:xfrm>
            <a:off x="850004" y="1790163"/>
            <a:ext cx="10895527" cy="1754326"/>
          </a:xfrm>
          <a:prstGeom prst="rect">
            <a:avLst/>
          </a:prstGeom>
          <a:noFill/>
        </p:spPr>
        <p:txBody>
          <a:bodyPr wrap="square" rtlCol="0">
            <a:spAutoFit/>
          </a:bodyPr>
          <a:lstStyle/>
          <a:p>
            <a:r>
              <a:rPr kumimoji="1" lang="ja-JP" altLang="en-US" sz="3600" dirty="0" smtClean="0"/>
              <a:t>・全面民間委託（那加１小、中央小、鵜沼１小で実施済）</a:t>
            </a:r>
            <a:endParaRPr kumimoji="1" lang="en-US" altLang="ja-JP" sz="3600" dirty="0" smtClean="0"/>
          </a:p>
          <a:p>
            <a:r>
              <a:rPr lang="ja-JP" altLang="en-US" sz="3600" dirty="0" smtClean="0"/>
              <a:t>・急増するニーズに対応するため</a:t>
            </a:r>
            <a:endParaRPr lang="en-US" altLang="ja-JP" sz="3600" dirty="0" smtClean="0"/>
          </a:p>
          <a:p>
            <a:r>
              <a:rPr kumimoji="1" lang="ja-JP" altLang="en-US" sz="3600" dirty="0" smtClean="0"/>
              <a:t>・春休みや冬休みにも対応</a:t>
            </a:r>
            <a:endParaRPr kumimoji="1" lang="ja-JP" altLang="en-US" sz="3600" dirty="0"/>
          </a:p>
        </p:txBody>
      </p:sp>
    </p:spTree>
    <p:extLst>
      <p:ext uri="{BB962C8B-B14F-4D97-AF65-F5344CB8AC3E}">
        <p14:creationId xmlns:p14="http://schemas.microsoft.com/office/powerpoint/2010/main" val="401786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68958" y="463639"/>
            <a:ext cx="5215943" cy="769441"/>
          </a:xfrm>
          <a:prstGeom prst="rect">
            <a:avLst/>
          </a:prstGeom>
          <a:noFill/>
        </p:spPr>
        <p:txBody>
          <a:bodyPr wrap="square" rtlCol="0">
            <a:spAutoFit/>
          </a:bodyPr>
          <a:lstStyle/>
          <a:p>
            <a:r>
              <a:rPr kumimoji="1" lang="ja-JP" altLang="en-US" sz="4400" dirty="0" smtClean="0">
                <a:solidFill>
                  <a:srgbClr val="FF0000"/>
                </a:solidFill>
              </a:rPr>
              <a:t>機能別消防団員制度</a:t>
            </a:r>
            <a:endParaRPr kumimoji="1" lang="ja-JP" altLang="en-US" sz="4400" dirty="0">
              <a:solidFill>
                <a:srgbClr val="FF0000"/>
              </a:solidFill>
            </a:endParaRPr>
          </a:p>
        </p:txBody>
      </p:sp>
      <p:sp>
        <p:nvSpPr>
          <p:cNvPr id="3" name="テキスト ボックス 2"/>
          <p:cNvSpPr txBox="1"/>
          <p:nvPr/>
        </p:nvSpPr>
        <p:spPr>
          <a:xfrm>
            <a:off x="1262129" y="1970467"/>
            <a:ext cx="9955370" cy="2862322"/>
          </a:xfrm>
          <a:prstGeom prst="rect">
            <a:avLst/>
          </a:prstGeom>
          <a:noFill/>
        </p:spPr>
        <p:txBody>
          <a:bodyPr wrap="square" rtlCol="0">
            <a:spAutoFit/>
          </a:bodyPr>
          <a:lstStyle/>
          <a:p>
            <a:r>
              <a:rPr lang="ja-JP" altLang="en-US" sz="3600" dirty="0" smtClean="0"/>
              <a:t>・消火の現場ではなく</a:t>
            </a:r>
            <a:r>
              <a:rPr kumimoji="1" lang="ja-JP" altLang="en-US" sz="3600" dirty="0" smtClean="0"/>
              <a:t>大学で学んでいることを活用</a:t>
            </a:r>
            <a:endParaRPr kumimoji="1" lang="en-US" altLang="ja-JP" sz="3600" dirty="0" smtClean="0"/>
          </a:p>
          <a:p>
            <a:r>
              <a:rPr lang="ja-JP" altLang="en-US" sz="3600" dirty="0" smtClean="0"/>
              <a:t>・救急救命講習、子ども達への火災予防の啓発</a:t>
            </a:r>
            <a:endParaRPr kumimoji="1" lang="en-US" altLang="ja-JP" sz="3600" dirty="0" smtClean="0"/>
          </a:p>
          <a:p>
            <a:r>
              <a:rPr lang="ja-JP" altLang="en-US" sz="3600" dirty="0" smtClean="0"/>
              <a:t>・機能別団員：３０名、一般団員：７３０名</a:t>
            </a:r>
            <a:endParaRPr lang="en-US" altLang="ja-JP" sz="3600" dirty="0" smtClean="0"/>
          </a:p>
          <a:p>
            <a:r>
              <a:rPr lang="ja-JP" altLang="en-US" sz="3600" dirty="0" smtClean="0"/>
              <a:t>・</a:t>
            </a:r>
            <a:r>
              <a:rPr kumimoji="1" lang="ja-JP" altLang="en-US" sz="3600" dirty="0" smtClean="0"/>
              <a:t>各務原市に在住、在勤、在学している人</a:t>
            </a:r>
            <a:endParaRPr kumimoji="1" lang="en-US" altLang="ja-JP" sz="3600" dirty="0" smtClean="0"/>
          </a:p>
          <a:p>
            <a:r>
              <a:rPr lang="ja-JP" altLang="en-US" sz="3600" dirty="0" smtClean="0"/>
              <a:t>・年間７～８回活動、（８</a:t>
            </a:r>
            <a:r>
              <a:rPr lang="en-US" altLang="ja-JP" sz="3600" dirty="0" smtClean="0"/>
              <a:t>,</a:t>
            </a:r>
            <a:r>
              <a:rPr lang="ja-JP" altLang="en-US" sz="3600" dirty="0" smtClean="0"/>
              <a:t>０００円の報酬）</a:t>
            </a:r>
            <a:endParaRPr kumimoji="1" lang="ja-JP" altLang="en-US" sz="3600" dirty="0"/>
          </a:p>
        </p:txBody>
      </p:sp>
    </p:spTree>
    <p:extLst>
      <p:ext uri="{BB962C8B-B14F-4D97-AF65-F5344CB8AC3E}">
        <p14:creationId xmlns:p14="http://schemas.microsoft.com/office/powerpoint/2010/main" val="265123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68958" y="244699"/>
            <a:ext cx="5937160" cy="769441"/>
          </a:xfrm>
          <a:prstGeom prst="rect">
            <a:avLst/>
          </a:prstGeom>
          <a:noFill/>
        </p:spPr>
        <p:txBody>
          <a:bodyPr wrap="square" rtlCol="0">
            <a:spAutoFit/>
          </a:bodyPr>
          <a:lstStyle/>
          <a:p>
            <a:r>
              <a:rPr kumimoji="1" lang="ja-JP" altLang="en-US" sz="4400" dirty="0" smtClean="0">
                <a:solidFill>
                  <a:srgbClr val="FF0000"/>
                </a:solidFill>
              </a:rPr>
              <a:t>合葬型埋蔵施設</a:t>
            </a:r>
            <a:r>
              <a:rPr lang="ja-JP" altLang="en-US" sz="4400" dirty="0" smtClean="0">
                <a:solidFill>
                  <a:srgbClr val="FF0000"/>
                </a:solidFill>
              </a:rPr>
              <a:t>の建設</a:t>
            </a:r>
            <a:endParaRPr kumimoji="1" lang="ja-JP" altLang="en-US" sz="4400" dirty="0">
              <a:solidFill>
                <a:srgbClr val="FF0000"/>
              </a:solidFill>
            </a:endParaRPr>
          </a:p>
        </p:txBody>
      </p:sp>
      <p:sp>
        <p:nvSpPr>
          <p:cNvPr id="3" name="テキスト ボックス 2"/>
          <p:cNvSpPr txBox="1"/>
          <p:nvPr/>
        </p:nvSpPr>
        <p:spPr>
          <a:xfrm>
            <a:off x="553792" y="1225689"/>
            <a:ext cx="11153104" cy="5078313"/>
          </a:xfrm>
          <a:prstGeom prst="rect">
            <a:avLst/>
          </a:prstGeom>
          <a:noFill/>
        </p:spPr>
        <p:txBody>
          <a:bodyPr wrap="square" rtlCol="0">
            <a:spAutoFit/>
          </a:bodyPr>
          <a:lstStyle/>
          <a:p>
            <a:r>
              <a:rPr kumimoji="1" lang="ja-JP" altLang="en-US" sz="3600" dirty="0" smtClean="0"/>
              <a:t>・お墓の継承の心配がなく、一つのお墓に多くの遺骨を一緒に埋蔵（共同埋葬）する施設</a:t>
            </a:r>
            <a:endParaRPr kumimoji="1" lang="en-US" altLang="ja-JP" sz="3600" dirty="0" smtClean="0"/>
          </a:p>
          <a:p>
            <a:r>
              <a:rPr kumimoji="1" lang="ja-JP" altLang="en-US" sz="3600" dirty="0" smtClean="0"/>
              <a:t>・平成２７年度のアンケート調査結果</a:t>
            </a:r>
            <a:endParaRPr kumimoji="1" lang="en-US" altLang="ja-JP" sz="3600" dirty="0" smtClean="0"/>
          </a:p>
          <a:p>
            <a:r>
              <a:rPr lang="ja-JP" altLang="en-US" sz="3600" dirty="0"/>
              <a:t>　</a:t>
            </a:r>
            <a:r>
              <a:rPr lang="ja-JP" altLang="en-US" sz="3600" dirty="0" smtClean="0"/>
              <a:t>３５％：従来型を希望、３３％：共同型を希望</a:t>
            </a:r>
            <a:endParaRPr lang="en-US" altLang="ja-JP" sz="3600" dirty="0" smtClean="0"/>
          </a:p>
          <a:p>
            <a:r>
              <a:rPr lang="ja-JP" altLang="en-US" sz="3600" dirty="0"/>
              <a:t>　</a:t>
            </a:r>
            <a:r>
              <a:rPr kumimoji="1" lang="ja-JP" altLang="en-US" sz="3600" dirty="0" smtClean="0"/>
              <a:t>４１％：継承者はいるが迷惑かけたくないと思っている</a:t>
            </a:r>
            <a:endParaRPr kumimoji="1" lang="en-US" altLang="ja-JP" sz="3600" dirty="0" smtClean="0"/>
          </a:p>
          <a:p>
            <a:r>
              <a:rPr lang="ja-JP" altLang="en-US" sz="3600" dirty="0"/>
              <a:t>　</a:t>
            </a:r>
            <a:r>
              <a:rPr lang="ja-JP" altLang="en-US" sz="3600" dirty="0" smtClean="0"/>
              <a:t>１０％：継承者がいない</a:t>
            </a:r>
            <a:endParaRPr lang="en-US" altLang="ja-JP" sz="3600" dirty="0" smtClean="0"/>
          </a:p>
          <a:p>
            <a:r>
              <a:rPr lang="ja-JP" altLang="en-US" sz="3600" dirty="0" smtClean="0"/>
              <a:t>・市営墓地（瞑想の森）内に建設</a:t>
            </a:r>
            <a:endParaRPr lang="en-US" altLang="ja-JP" sz="3600" dirty="0" smtClean="0"/>
          </a:p>
          <a:p>
            <a:r>
              <a:rPr kumimoji="1" lang="ja-JP" altLang="en-US" sz="3600" dirty="0" smtClean="0"/>
              <a:t>・納骨室：３</a:t>
            </a:r>
            <a:r>
              <a:rPr kumimoji="1" lang="en-US" altLang="ja-JP" sz="3600" dirty="0" smtClean="0"/>
              <a:t>,</a:t>
            </a:r>
            <a:r>
              <a:rPr kumimoji="1" lang="ja-JP" altLang="en-US" sz="3600" dirty="0" smtClean="0"/>
              <a:t>５００体収容</a:t>
            </a:r>
            <a:r>
              <a:rPr lang="ja-JP" altLang="en-US" sz="3600" dirty="0" smtClean="0"/>
              <a:t>、合葬施設：７</a:t>
            </a:r>
            <a:r>
              <a:rPr lang="en-US" altLang="ja-JP" sz="3600" dirty="0" smtClean="0"/>
              <a:t>,</a:t>
            </a:r>
            <a:r>
              <a:rPr lang="ja-JP" altLang="en-US" sz="3600" dirty="0" smtClean="0"/>
              <a:t>０００体収容</a:t>
            </a:r>
            <a:endParaRPr lang="en-US" altLang="ja-JP" sz="3600" dirty="0" smtClean="0"/>
          </a:p>
          <a:p>
            <a:r>
              <a:rPr kumimoji="1" lang="ja-JP" altLang="en-US" sz="3600" dirty="0" smtClean="0"/>
              <a:t>・平成２９年実施設計、３０年整備工事、３１年共用開始</a:t>
            </a:r>
            <a:endParaRPr kumimoji="1" lang="en-US" altLang="ja-JP" sz="3600" dirty="0" smtClean="0"/>
          </a:p>
        </p:txBody>
      </p:sp>
    </p:spTree>
    <p:extLst>
      <p:ext uri="{BB962C8B-B14F-4D97-AF65-F5344CB8AC3E}">
        <p14:creationId xmlns:p14="http://schemas.microsoft.com/office/powerpoint/2010/main" val="272610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86376" y="0"/>
            <a:ext cx="7959144" cy="1446550"/>
          </a:xfrm>
          <a:prstGeom prst="rect">
            <a:avLst/>
          </a:prstGeom>
          <a:noFill/>
        </p:spPr>
        <p:txBody>
          <a:bodyPr wrap="square" rtlCol="0">
            <a:spAutoFit/>
          </a:bodyPr>
          <a:lstStyle/>
          <a:p>
            <a:r>
              <a:rPr kumimoji="1" lang="ja-JP" altLang="en-US" sz="4400" dirty="0" smtClean="0">
                <a:solidFill>
                  <a:srgbClr val="FF0000"/>
                </a:solidFill>
              </a:rPr>
              <a:t>市役所の耐震化を耐震補強か建て替えかを問う住民投票条例</a:t>
            </a:r>
            <a:endParaRPr kumimoji="1" lang="ja-JP" altLang="en-US" sz="4400" dirty="0">
              <a:solidFill>
                <a:srgbClr val="FF0000"/>
              </a:solidFill>
            </a:endParaRPr>
          </a:p>
        </p:txBody>
      </p:sp>
      <p:sp>
        <p:nvSpPr>
          <p:cNvPr id="3" name="テキスト ボックス 2"/>
          <p:cNvSpPr txBox="1"/>
          <p:nvPr/>
        </p:nvSpPr>
        <p:spPr>
          <a:xfrm>
            <a:off x="399245" y="1687132"/>
            <a:ext cx="11513713" cy="5078313"/>
          </a:xfrm>
          <a:prstGeom prst="rect">
            <a:avLst/>
          </a:prstGeom>
          <a:noFill/>
        </p:spPr>
        <p:txBody>
          <a:bodyPr wrap="square" rtlCol="0">
            <a:spAutoFit/>
          </a:bodyPr>
          <a:lstStyle/>
          <a:p>
            <a:r>
              <a:rPr kumimoji="1" lang="ja-JP" altLang="en-US" sz="3600" dirty="0" smtClean="0"/>
              <a:t>・有権者の１</a:t>
            </a:r>
            <a:r>
              <a:rPr kumimoji="1" lang="en-US" altLang="ja-JP" sz="3600" dirty="0" smtClean="0"/>
              <a:t>/</a:t>
            </a:r>
            <a:r>
              <a:rPr kumimoji="1" lang="ja-JP" altLang="en-US" sz="3600" dirty="0" smtClean="0"/>
              <a:t>５０以上の署名で住民投票条例が市長に直接請求された</a:t>
            </a:r>
            <a:endParaRPr kumimoji="1" lang="en-US" altLang="ja-JP" sz="3600" dirty="0" smtClean="0"/>
          </a:p>
          <a:p>
            <a:r>
              <a:rPr lang="ja-JP" altLang="en-US" sz="3600" dirty="0" smtClean="0"/>
              <a:t>・総務常任委員会における審議、本会議での質疑、討論を経て賛成少数で否決（住民投票はありません）</a:t>
            </a:r>
            <a:endParaRPr lang="en-US" altLang="ja-JP" sz="3600" dirty="0" smtClean="0"/>
          </a:p>
          <a:p>
            <a:r>
              <a:rPr kumimoji="1" lang="ja-JP" altLang="en-US" sz="3600" dirty="0" smtClean="0"/>
              <a:t>・住民投票の前提はどうか</a:t>
            </a:r>
            <a:endParaRPr kumimoji="1" lang="en-US" altLang="ja-JP" sz="3600" dirty="0" smtClean="0"/>
          </a:p>
          <a:p>
            <a:r>
              <a:rPr lang="ja-JP" altLang="en-US" sz="3600" dirty="0"/>
              <a:t>　</a:t>
            </a:r>
            <a:r>
              <a:rPr lang="ja-JP" altLang="en-US" sz="3600" dirty="0" smtClean="0"/>
              <a:t>耐震補強か建て替えかで意見が拮抗していたか</a:t>
            </a:r>
            <a:endParaRPr lang="en-US" altLang="ja-JP" sz="3600" dirty="0" smtClean="0"/>
          </a:p>
          <a:p>
            <a:r>
              <a:rPr kumimoji="1" lang="ja-JP" altLang="en-US" sz="3600" dirty="0"/>
              <a:t>　</a:t>
            </a:r>
            <a:r>
              <a:rPr kumimoji="1" lang="ja-JP" altLang="en-US" sz="3600" dirty="0" smtClean="0"/>
              <a:t>議会の審議や議決に問題があったか</a:t>
            </a:r>
            <a:endParaRPr kumimoji="1" lang="en-US" altLang="ja-JP" sz="3600" dirty="0" smtClean="0"/>
          </a:p>
          <a:p>
            <a:r>
              <a:rPr lang="ja-JP" altLang="en-US" sz="3600" dirty="0" smtClean="0"/>
              <a:t>・建て替えに賛成している人や議員に一任している人の意見はどうなるのか</a:t>
            </a:r>
            <a:endParaRPr kumimoji="1" lang="ja-JP" altLang="en-US" sz="3600" dirty="0"/>
          </a:p>
        </p:txBody>
      </p:sp>
    </p:spTree>
    <p:extLst>
      <p:ext uri="{BB962C8B-B14F-4D97-AF65-F5344CB8AC3E}">
        <p14:creationId xmlns:p14="http://schemas.microsoft.com/office/powerpoint/2010/main" val="222992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160779" y="936708"/>
            <a:ext cx="9231036" cy="646331"/>
          </a:xfrm>
          <a:prstGeom prst="rect">
            <a:avLst/>
          </a:prstGeom>
          <a:noFill/>
        </p:spPr>
        <p:txBody>
          <a:bodyPr wrap="square" rtlCol="0">
            <a:spAutoFit/>
          </a:bodyPr>
          <a:lstStyle/>
          <a:p>
            <a:r>
              <a:rPr kumimoji="1" lang="ja-JP" altLang="en-US" sz="3600" dirty="0" smtClean="0">
                <a:solidFill>
                  <a:srgbClr val="0070C0"/>
                </a:solidFill>
              </a:rPr>
              <a:t>問：平成２９年度の予算編成方針は</a:t>
            </a:r>
            <a:r>
              <a:rPr lang="ja-JP" altLang="en-US" sz="3600" dirty="0" smtClean="0"/>
              <a:t>　</a:t>
            </a:r>
            <a:endParaRPr kumimoji="1" lang="en-US" altLang="ja-JP" sz="3600" dirty="0" smtClean="0"/>
          </a:p>
        </p:txBody>
      </p:sp>
      <p:sp>
        <p:nvSpPr>
          <p:cNvPr id="5" name="テキスト ボックス 4"/>
          <p:cNvSpPr txBox="1"/>
          <p:nvPr/>
        </p:nvSpPr>
        <p:spPr>
          <a:xfrm>
            <a:off x="160779" y="3823242"/>
            <a:ext cx="56043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953036" y="1725237"/>
            <a:ext cx="10934163" cy="5078313"/>
          </a:xfrm>
          <a:prstGeom prst="rect">
            <a:avLst/>
          </a:prstGeom>
          <a:noFill/>
        </p:spPr>
        <p:txBody>
          <a:bodyPr wrap="square" rtlCol="0">
            <a:spAutoFit/>
          </a:bodyPr>
          <a:lstStyle/>
          <a:p>
            <a:r>
              <a:rPr lang="ja-JP" altLang="en-US" sz="3600" dirty="0" smtClean="0"/>
              <a:t>・子育て支援、教育、雇用、福祉、防災分野で「地域におけるつながりや支え合う仕組みを構築</a:t>
            </a:r>
            <a:endParaRPr lang="en-US" altLang="ja-JP" sz="3600" dirty="0" smtClean="0"/>
          </a:p>
          <a:p>
            <a:r>
              <a:rPr kumimoji="1" lang="ja-JP" altLang="en-US" sz="3600" dirty="0" smtClean="0"/>
              <a:t>・予算特別枠を設けて重点化を図る</a:t>
            </a:r>
            <a:endParaRPr kumimoji="1" lang="en-US" altLang="ja-JP" sz="3600" dirty="0" smtClean="0"/>
          </a:p>
          <a:p>
            <a:r>
              <a:rPr lang="ja-JP" altLang="en-US" sz="3600" dirty="0"/>
              <a:t>　</a:t>
            </a:r>
            <a:r>
              <a:rPr lang="ja-JP" altLang="en-US" sz="3600" dirty="0" smtClean="0"/>
              <a:t>「このまちに住んで子育てがしやすい」と思ってもらえる　子育て環境の充実</a:t>
            </a:r>
            <a:endParaRPr lang="en-US" altLang="ja-JP" sz="3600" dirty="0" smtClean="0"/>
          </a:p>
          <a:p>
            <a:r>
              <a:rPr lang="ja-JP" altLang="en-US" sz="3600" dirty="0"/>
              <a:t>　</a:t>
            </a:r>
            <a:r>
              <a:rPr kumimoji="1" lang="ja-JP" altLang="en-US" sz="3600" dirty="0" smtClean="0"/>
              <a:t>家庭・地域・学校が連携し、子ども達の健全育成、郷土愛・郷土への誇りを育む取り組み</a:t>
            </a:r>
            <a:endParaRPr kumimoji="1" lang="en-US" altLang="ja-JP" sz="3600" dirty="0" smtClean="0"/>
          </a:p>
          <a:p>
            <a:r>
              <a:rPr lang="ja-JP" altLang="en-US" sz="3600" dirty="0"/>
              <a:t>　</a:t>
            </a:r>
            <a:r>
              <a:rPr lang="ja-JP" altLang="en-US" sz="3600" dirty="0" smtClean="0"/>
              <a:t>安定した雇用の確保、市民の安心・安全につながる取り組み</a:t>
            </a:r>
            <a:endParaRPr kumimoji="1" lang="ja-JP" altLang="en-US" sz="3600" dirty="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1988" y="576483"/>
            <a:ext cx="9893990" cy="646331"/>
          </a:xfrm>
          <a:prstGeom prst="rect">
            <a:avLst/>
          </a:prstGeom>
          <a:noFill/>
        </p:spPr>
        <p:txBody>
          <a:bodyPr wrap="square" rtlCol="0">
            <a:spAutoFit/>
          </a:bodyPr>
          <a:lstStyle/>
          <a:p>
            <a:r>
              <a:rPr kumimoji="1" lang="ja-JP" altLang="en-US" sz="3600" dirty="0" smtClean="0">
                <a:solidFill>
                  <a:srgbClr val="0070C0"/>
                </a:solidFill>
              </a:rPr>
              <a:t>問：本市の財政状況をどのように認識しているか</a:t>
            </a:r>
            <a:r>
              <a:rPr kumimoji="1" lang="ja-JP" altLang="en-US" sz="3600" dirty="0" smtClean="0"/>
              <a:t>　</a:t>
            </a:r>
            <a:endParaRPr kumimoji="1" lang="ja-JP" altLang="en-US" sz="3600" dirty="0"/>
          </a:p>
        </p:txBody>
      </p:sp>
      <p:sp>
        <p:nvSpPr>
          <p:cNvPr id="7" name="テキスト ボックス 6"/>
          <p:cNvSpPr txBox="1"/>
          <p:nvPr/>
        </p:nvSpPr>
        <p:spPr>
          <a:xfrm>
            <a:off x="421988" y="3081963"/>
            <a:ext cx="66367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1138272" y="1944031"/>
            <a:ext cx="10032642" cy="3970318"/>
          </a:xfrm>
          <a:prstGeom prst="rect">
            <a:avLst/>
          </a:prstGeom>
          <a:noFill/>
        </p:spPr>
        <p:txBody>
          <a:bodyPr wrap="square" rtlCol="0">
            <a:spAutoFit/>
          </a:bodyPr>
          <a:lstStyle/>
          <a:p>
            <a:r>
              <a:rPr kumimoji="1" lang="ja-JP" altLang="en-US" sz="3600" dirty="0" smtClean="0"/>
              <a:t>・一般会計、全ての特別会計で実質収支は黒字</a:t>
            </a:r>
            <a:endParaRPr kumimoji="1" lang="en-US" altLang="ja-JP" sz="3600" dirty="0" smtClean="0"/>
          </a:p>
          <a:p>
            <a:r>
              <a:rPr lang="ja-JP" altLang="en-US" sz="3600" dirty="0" smtClean="0"/>
              <a:t>・市債、</a:t>
            </a:r>
            <a:r>
              <a:rPr lang="ja-JP" altLang="en-US" sz="3600" dirty="0"/>
              <a:t>公債</a:t>
            </a:r>
            <a:r>
              <a:rPr lang="ja-JP" altLang="en-US" sz="3600" dirty="0" smtClean="0"/>
              <a:t>費を除いたプライマリーバランスも黒字</a:t>
            </a:r>
            <a:endParaRPr lang="en-US" altLang="ja-JP" sz="3600" dirty="0" smtClean="0"/>
          </a:p>
          <a:p>
            <a:r>
              <a:rPr kumimoji="1" lang="ja-JP" altLang="en-US" sz="3600" dirty="0" smtClean="0"/>
              <a:t>・財政力指数、経常収支比率も良好な状態</a:t>
            </a:r>
            <a:endParaRPr kumimoji="1" lang="en-US" altLang="ja-JP" sz="3600" dirty="0" smtClean="0"/>
          </a:p>
          <a:p>
            <a:r>
              <a:rPr lang="ja-JP" altLang="en-US" sz="3600" dirty="0" smtClean="0"/>
              <a:t>・財政調整基金や一般会計に属する基金も前年度末に比し約１１億円増加</a:t>
            </a:r>
            <a:endParaRPr lang="en-US" altLang="ja-JP" sz="3600" dirty="0" smtClean="0"/>
          </a:p>
          <a:p>
            <a:r>
              <a:rPr kumimoji="1" lang="ja-JP" altLang="en-US" sz="3600" dirty="0" smtClean="0"/>
              <a:t>・市債は元利償還金の一部が地方交付税に参入される有利な地方債を借入れ</a:t>
            </a:r>
            <a:endParaRPr kumimoji="1" lang="ja-JP" altLang="en-US" sz="3600" dirty="0"/>
          </a:p>
        </p:txBody>
      </p:sp>
    </p:spTree>
    <p:extLst>
      <p:ext uri="{BB962C8B-B14F-4D97-AF65-F5344CB8AC3E}">
        <p14:creationId xmlns:p14="http://schemas.microsoft.com/office/powerpoint/2010/main" val="134983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13835</TotalTime>
  <Words>1066</Words>
  <Application>Microsoft Office PowerPoint</Application>
  <PresentationFormat>ワイド画面</PresentationFormat>
  <Paragraphs>121</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Arial</vt:lpstr>
      <vt:lpstr>Calibri</vt:lpstr>
      <vt:lpstr>Calibri Light</vt:lpstr>
      <vt:lpstr>Office テーマ</vt:lpstr>
      <vt:lpstr>第１６回市政報告会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３月議会の予定</vt:lpstr>
      <vt:lpstr>PowerPoint プレゼンテーション</vt:lpstr>
      <vt:lpstr>意見交換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903</cp:revision>
  <dcterms:created xsi:type="dcterms:W3CDTF">2013-10-16T10:26:16Z</dcterms:created>
  <dcterms:modified xsi:type="dcterms:W3CDTF">2020-05-05T23:21:37Z</dcterms:modified>
</cp:coreProperties>
</file>