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8" r:id="rId3"/>
    <p:sldId id="369" r:id="rId4"/>
    <p:sldId id="378" r:id="rId5"/>
    <p:sldId id="379" r:id="rId6"/>
    <p:sldId id="356" r:id="rId7"/>
    <p:sldId id="389" r:id="rId8"/>
    <p:sldId id="390" r:id="rId9"/>
    <p:sldId id="398" r:id="rId10"/>
    <p:sldId id="391" r:id="rId11"/>
    <p:sldId id="392" r:id="rId12"/>
    <p:sldId id="393" r:id="rId13"/>
    <p:sldId id="296" r:id="rId14"/>
    <p:sldId id="394" r:id="rId15"/>
    <p:sldId id="395" r:id="rId16"/>
    <p:sldId id="334" r:id="rId17"/>
    <p:sldId id="396" r:id="rId18"/>
    <p:sldId id="397" r:id="rId19"/>
    <p:sldId id="377" r:id="rId20"/>
    <p:sldId id="401" r:id="rId21"/>
    <p:sldId id="266" r:id="rId22"/>
    <p:sldId id="323" r:id="rId23"/>
    <p:sldId id="265"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32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98147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50106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202307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878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5472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667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32840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84750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58827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8E35DE-4789-4568-B2B9-D88FA3D035B6}" type="datetimeFigureOut">
              <a:rPr kumimoji="1" lang="ja-JP" altLang="en-US" smtClean="0"/>
              <a:t>2020/5/6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344015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E35DE-4789-4568-B2B9-D88FA3D035B6}" type="datetimeFigureOut">
              <a:rPr kumimoji="1" lang="ja-JP" altLang="en-US" smtClean="0"/>
              <a:t>2020/5/6</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BBA9D-6320-4AEB-9D48-BB077CB75F09}" type="slidenum">
              <a:rPr kumimoji="1" lang="ja-JP" altLang="en-US" smtClean="0"/>
              <a:t>‹#›</a:t>
            </a:fld>
            <a:endParaRPr kumimoji="1" lang="ja-JP" altLang="en-US" dirty="0"/>
          </a:p>
        </p:txBody>
      </p:sp>
    </p:spTree>
    <p:extLst>
      <p:ext uri="{BB962C8B-B14F-4D97-AF65-F5344CB8AC3E}">
        <p14:creationId xmlns:p14="http://schemas.microsoft.com/office/powerpoint/2010/main" val="13572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44462" y="1714792"/>
            <a:ext cx="6705600" cy="976893"/>
          </a:xfrm>
        </p:spPr>
        <p:txBody>
          <a:bodyPr>
            <a:normAutofit/>
          </a:bodyPr>
          <a:lstStyle/>
          <a:p>
            <a:r>
              <a:rPr kumimoji="1" lang="ja-JP" altLang="en-US" dirty="0" smtClean="0">
                <a:solidFill>
                  <a:srgbClr val="0070C0"/>
                </a:solidFill>
              </a:rPr>
              <a:t>第１８回市政報告会</a:t>
            </a:r>
            <a:endParaRPr kumimoji="1" lang="ja-JP" altLang="en-US" dirty="0">
              <a:solidFill>
                <a:srgbClr val="0070C0"/>
              </a:solidFill>
            </a:endParaRPr>
          </a:p>
        </p:txBody>
      </p:sp>
      <p:sp>
        <p:nvSpPr>
          <p:cNvPr id="3" name="サブタイトル 2"/>
          <p:cNvSpPr>
            <a:spLocks noGrp="1"/>
          </p:cNvSpPr>
          <p:nvPr>
            <p:ph type="subTitle" idx="1"/>
          </p:nvPr>
        </p:nvSpPr>
        <p:spPr>
          <a:xfrm>
            <a:off x="3694090" y="4291530"/>
            <a:ext cx="4606344" cy="1510873"/>
          </a:xfrm>
        </p:spPr>
        <p:txBody>
          <a:bodyPr/>
          <a:lstStyle/>
          <a:p>
            <a:r>
              <a:rPr kumimoji="1" lang="ja-JP" altLang="en-US" sz="3600" dirty="0" smtClean="0"/>
              <a:t>平成２９年７月２９日</a:t>
            </a:r>
            <a:endParaRPr kumimoji="1" lang="en-US" altLang="ja-JP" sz="3600" dirty="0" smtClean="0"/>
          </a:p>
          <a:p>
            <a:r>
              <a:rPr lang="ja-JP" altLang="en-US" sz="3600" dirty="0" smtClean="0"/>
              <a:t>市議会議員　坂澤博光</a:t>
            </a:r>
            <a:endParaRPr kumimoji="1" lang="ja-JP" altLang="en-US" sz="3600" dirty="0"/>
          </a:p>
        </p:txBody>
      </p:sp>
    </p:spTree>
    <p:extLst>
      <p:ext uri="{BB962C8B-B14F-4D97-AF65-F5344CB8AC3E}">
        <p14:creationId xmlns:p14="http://schemas.microsoft.com/office/powerpoint/2010/main" val="90838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35616" y="399245"/>
            <a:ext cx="7907629" cy="769441"/>
          </a:xfrm>
          <a:prstGeom prst="rect">
            <a:avLst/>
          </a:prstGeom>
          <a:noFill/>
        </p:spPr>
        <p:txBody>
          <a:bodyPr wrap="square" rtlCol="0">
            <a:spAutoFit/>
          </a:bodyPr>
          <a:lstStyle/>
          <a:p>
            <a:r>
              <a:rPr kumimoji="1" lang="ja-JP" altLang="en-US" sz="4400" dirty="0" smtClean="0">
                <a:solidFill>
                  <a:srgbClr val="FF0000"/>
                </a:solidFill>
              </a:rPr>
              <a:t>テロ等組織犯罪準備罪について</a:t>
            </a:r>
            <a:endParaRPr kumimoji="1" lang="ja-JP" altLang="en-US" sz="4400" dirty="0">
              <a:solidFill>
                <a:srgbClr val="FF0000"/>
              </a:solidFill>
            </a:endParaRPr>
          </a:p>
        </p:txBody>
      </p:sp>
      <p:sp>
        <p:nvSpPr>
          <p:cNvPr id="3" name="テキスト ボックス 2"/>
          <p:cNvSpPr txBox="1"/>
          <p:nvPr/>
        </p:nvSpPr>
        <p:spPr>
          <a:xfrm>
            <a:off x="656823" y="2244421"/>
            <a:ext cx="11127346" cy="1200329"/>
          </a:xfrm>
          <a:prstGeom prst="rect">
            <a:avLst/>
          </a:prstGeom>
          <a:noFill/>
        </p:spPr>
        <p:txBody>
          <a:bodyPr wrap="square" rtlCol="0">
            <a:spAutoFit/>
          </a:bodyPr>
          <a:lstStyle/>
          <a:p>
            <a:r>
              <a:rPr lang="ja-JP" altLang="en-US" sz="3600" dirty="0" smtClean="0"/>
              <a:t>２０２０年東京オリンピック・パラリンピックに向けてのテロ犯罪の未然防止</a:t>
            </a:r>
            <a:endParaRPr kumimoji="1" lang="ja-JP" altLang="en-US" sz="3600" dirty="0"/>
          </a:p>
        </p:txBody>
      </p:sp>
      <p:sp>
        <p:nvSpPr>
          <p:cNvPr id="4" name="テキスト ボックス 3"/>
          <p:cNvSpPr txBox="1"/>
          <p:nvPr/>
        </p:nvSpPr>
        <p:spPr>
          <a:xfrm>
            <a:off x="656823" y="1416676"/>
            <a:ext cx="3966693" cy="646331"/>
          </a:xfrm>
          <a:prstGeom prst="rect">
            <a:avLst/>
          </a:prstGeom>
          <a:noFill/>
        </p:spPr>
        <p:txBody>
          <a:bodyPr wrap="square" rtlCol="0">
            <a:spAutoFit/>
          </a:bodyPr>
          <a:lstStyle/>
          <a:p>
            <a:r>
              <a:rPr kumimoji="1" lang="ja-JP" altLang="en-US" sz="3600" dirty="0" smtClean="0">
                <a:solidFill>
                  <a:srgbClr val="0070C0"/>
                </a:solidFill>
              </a:rPr>
              <a:t>法律制定の主旨</a:t>
            </a:r>
            <a:endParaRPr kumimoji="1" lang="ja-JP" altLang="en-US" sz="3600" dirty="0">
              <a:solidFill>
                <a:srgbClr val="0070C0"/>
              </a:solidFill>
            </a:endParaRPr>
          </a:p>
        </p:txBody>
      </p:sp>
      <p:sp>
        <p:nvSpPr>
          <p:cNvPr id="5" name="テキスト ボックス 4"/>
          <p:cNvSpPr txBox="1"/>
          <p:nvPr/>
        </p:nvSpPr>
        <p:spPr>
          <a:xfrm>
            <a:off x="656823" y="3759316"/>
            <a:ext cx="7521262" cy="646331"/>
          </a:xfrm>
          <a:prstGeom prst="rect">
            <a:avLst/>
          </a:prstGeom>
          <a:noFill/>
        </p:spPr>
        <p:txBody>
          <a:bodyPr wrap="square" rtlCol="0">
            <a:spAutoFit/>
          </a:bodyPr>
          <a:lstStyle/>
          <a:p>
            <a:r>
              <a:rPr kumimoji="1" lang="ja-JP" altLang="en-US" sz="3600" dirty="0" smtClean="0">
                <a:solidFill>
                  <a:srgbClr val="0070C0"/>
                </a:solidFill>
              </a:rPr>
              <a:t>テロ発生未然防止に必要な条件</a:t>
            </a:r>
            <a:endParaRPr kumimoji="1" lang="ja-JP" altLang="en-US" sz="3600" dirty="0">
              <a:solidFill>
                <a:srgbClr val="0070C0"/>
              </a:solidFill>
            </a:endParaRPr>
          </a:p>
        </p:txBody>
      </p:sp>
      <p:sp>
        <p:nvSpPr>
          <p:cNvPr id="6" name="テキスト ボックス 5"/>
          <p:cNvSpPr txBox="1"/>
          <p:nvPr/>
        </p:nvSpPr>
        <p:spPr>
          <a:xfrm>
            <a:off x="708339" y="4520485"/>
            <a:ext cx="11075830" cy="1754326"/>
          </a:xfrm>
          <a:prstGeom prst="rect">
            <a:avLst/>
          </a:prstGeom>
          <a:noFill/>
        </p:spPr>
        <p:txBody>
          <a:bodyPr wrap="square" rtlCol="0">
            <a:spAutoFit/>
          </a:bodyPr>
          <a:lstStyle/>
          <a:p>
            <a:r>
              <a:rPr lang="ja-JP" altLang="en-US" sz="3600" dirty="0" smtClean="0"/>
              <a:t>国際組織犯罪防止条約</a:t>
            </a:r>
            <a:r>
              <a:rPr lang="ja-JP" altLang="en-US" sz="3600" dirty="0"/>
              <a:t>の</a:t>
            </a:r>
            <a:r>
              <a:rPr lang="ja-JP" altLang="en-US" sz="3600" dirty="0" smtClean="0"/>
              <a:t>締結（２００３年国会承認）</a:t>
            </a:r>
            <a:endParaRPr lang="en-US" altLang="ja-JP" sz="3600" dirty="0" smtClean="0"/>
          </a:p>
          <a:p>
            <a:r>
              <a:rPr lang="ja-JP" altLang="en-US" sz="3600" dirty="0" smtClean="0"/>
              <a:t>・１８７か国締結、Ｇ７では日本を除く国が締結</a:t>
            </a:r>
            <a:endParaRPr lang="en-US" altLang="ja-JP" sz="3600" dirty="0" smtClean="0"/>
          </a:p>
          <a:p>
            <a:r>
              <a:rPr lang="ja-JP" altLang="en-US" sz="3600" dirty="0" smtClean="0"/>
              <a:t>・</a:t>
            </a:r>
            <a:r>
              <a:rPr kumimoji="1" lang="ja-JP" altLang="en-US" sz="3600" dirty="0" smtClean="0"/>
              <a:t>共謀罪、参加罪いずれかの犯罪化を要求している</a:t>
            </a:r>
            <a:endParaRPr kumimoji="1" lang="ja-JP" altLang="en-US" sz="3600" dirty="0"/>
          </a:p>
        </p:txBody>
      </p:sp>
    </p:spTree>
    <p:extLst>
      <p:ext uri="{BB962C8B-B14F-4D97-AF65-F5344CB8AC3E}">
        <p14:creationId xmlns:p14="http://schemas.microsoft.com/office/powerpoint/2010/main" val="38091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56068" y="373487"/>
            <a:ext cx="5692462" cy="646331"/>
          </a:xfrm>
          <a:prstGeom prst="rect">
            <a:avLst/>
          </a:prstGeom>
          <a:noFill/>
        </p:spPr>
        <p:txBody>
          <a:bodyPr wrap="square" rtlCol="0">
            <a:spAutoFit/>
          </a:bodyPr>
          <a:lstStyle/>
          <a:p>
            <a:r>
              <a:rPr lang="ja-JP" altLang="en-US" sz="3600" dirty="0" smtClean="0">
                <a:solidFill>
                  <a:srgbClr val="0070C0"/>
                </a:solidFill>
              </a:rPr>
              <a:t>過去の</a:t>
            </a:r>
            <a:r>
              <a:rPr kumimoji="1" lang="ja-JP" altLang="en-US" sz="3600" dirty="0" smtClean="0">
                <a:solidFill>
                  <a:srgbClr val="0070C0"/>
                </a:solidFill>
              </a:rPr>
              <a:t>法律制定の問題点</a:t>
            </a:r>
            <a:endParaRPr kumimoji="1" lang="ja-JP" altLang="en-US" sz="3600" dirty="0">
              <a:solidFill>
                <a:srgbClr val="0070C0"/>
              </a:solidFill>
            </a:endParaRPr>
          </a:p>
        </p:txBody>
      </p:sp>
      <p:sp>
        <p:nvSpPr>
          <p:cNvPr id="3" name="テキスト ボックス 2"/>
          <p:cNvSpPr txBox="1"/>
          <p:nvPr/>
        </p:nvSpPr>
        <p:spPr>
          <a:xfrm>
            <a:off x="837126" y="1378039"/>
            <a:ext cx="9633397" cy="3416320"/>
          </a:xfrm>
          <a:prstGeom prst="rect">
            <a:avLst/>
          </a:prstGeom>
          <a:noFill/>
        </p:spPr>
        <p:txBody>
          <a:bodyPr wrap="square" rtlCol="0">
            <a:spAutoFit/>
          </a:bodyPr>
          <a:lstStyle/>
          <a:p>
            <a:r>
              <a:rPr kumimoji="1" lang="ja-JP" altLang="en-US" sz="3600" dirty="0" smtClean="0"/>
              <a:t>・共謀罪は日本の刑法の制度に合致していない</a:t>
            </a:r>
            <a:endParaRPr kumimoji="1" lang="en-US" altLang="ja-JP" sz="3600" dirty="0" smtClean="0"/>
          </a:p>
          <a:p>
            <a:r>
              <a:rPr lang="ja-JP" altLang="en-US" sz="3600" dirty="0"/>
              <a:t>　</a:t>
            </a:r>
            <a:r>
              <a:rPr lang="ja-JP" altLang="en-US" sz="3600" dirty="0" smtClean="0"/>
              <a:t>刑法では実行されなければ処罰されない</a:t>
            </a:r>
            <a:endParaRPr lang="en-US" altLang="ja-JP" sz="3600" dirty="0" smtClean="0"/>
          </a:p>
          <a:p>
            <a:r>
              <a:rPr kumimoji="1" lang="ja-JP" altLang="en-US" sz="3600" dirty="0" smtClean="0"/>
              <a:t>・団体の定義が不明確</a:t>
            </a:r>
            <a:endParaRPr kumimoji="1" lang="en-US" altLang="ja-JP" sz="3600" dirty="0" smtClean="0"/>
          </a:p>
          <a:p>
            <a:r>
              <a:rPr lang="ja-JP" altLang="en-US" sz="3600" dirty="0"/>
              <a:t>　</a:t>
            </a:r>
            <a:r>
              <a:rPr lang="ja-JP" altLang="en-US" sz="3600" dirty="0" smtClean="0"/>
              <a:t>誰でも、計画しただけで処罰される</a:t>
            </a:r>
            <a:endParaRPr lang="en-US" altLang="ja-JP" sz="3600" dirty="0" smtClean="0"/>
          </a:p>
          <a:p>
            <a:r>
              <a:rPr kumimoji="1" lang="ja-JP" altLang="en-US" sz="3600" dirty="0"/>
              <a:t>　</a:t>
            </a:r>
            <a:r>
              <a:rPr kumimoji="1" lang="ja-JP" altLang="en-US" sz="3600" dirty="0" smtClean="0"/>
              <a:t>内心の自由が侵される</a:t>
            </a:r>
            <a:endParaRPr kumimoji="1" lang="en-US" altLang="ja-JP" sz="3600" dirty="0" smtClean="0"/>
          </a:p>
          <a:p>
            <a:r>
              <a:rPr lang="ja-JP" altLang="en-US" sz="3600" dirty="0" smtClean="0"/>
              <a:t>・過去、３度、廃案になっている</a:t>
            </a:r>
            <a:endParaRPr kumimoji="1" lang="ja-JP" altLang="en-US" sz="3600" dirty="0"/>
          </a:p>
        </p:txBody>
      </p:sp>
    </p:spTree>
    <p:extLst>
      <p:ext uri="{BB962C8B-B14F-4D97-AF65-F5344CB8AC3E}">
        <p14:creationId xmlns:p14="http://schemas.microsoft.com/office/powerpoint/2010/main" val="406452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96981" y="476518"/>
            <a:ext cx="3940935" cy="646331"/>
          </a:xfrm>
          <a:prstGeom prst="rect">
            <a:avLst/>
          </a:prstGeom>
          <a:noFill/>
        </p:spPr>
        <p:txBody>
          <a:bodyPr wrap="square" rtlCol="0">
            <a:spAutoFit/>
          </a:bodyPr>
          <a:lstStyle/>
          <a:p>
            <a:r>
              <a:rPr kumimoji="1" lang="ja-JP" altLang="en-US" sz="3600" dirty="0" smtClean="0">
                <a:solidFill>
                  <a:srgbClr val="0070C0"/>
                </a:solidFill>
              </a:rPr>
              <a:t>今回の法律の特徴</a:t>
            </a:r>
            <a:endParaRPr kumimoji="1" lang="ja-JP" altLang="en-US" sz="3600" dirty="0">
              <a:solidFill>
                <a:srgbClr val="0070C0"/>
              </a:solidFill>
            </a:endParaRPr>
          </a:p>
        </p:txBody>
      </p:sp>
      <p:sp>
        <p:nvSpPr>
          <p:cNvPr id="3" name="テキスト ボックス 2"/>
          <p:cNvSpPr txBox="1"/>
          <p:nvPr/>
        </p:nvSpPr>
        <p:spPr>
          <a:xfrm>
            <a:off x="167427" y="2021982"/>
            <a:ext cx="11887200" cy="2308324"/>
          </a:xfrm>
          <a:prstGeom prst="rect">
            <a:avLst/>
          </a:prstGeom>
          <a:noFill/>
        </p:spPr>
        <p:txBody>
          <a:bodyPr wrap="square" rtlCol="0">
            <a:spAutoFit/>
          </a:bodyPr>
          <a:lstStyle/>
          <a:p>
            <a:r>
              <a:rPr kumimoji="1" lang="ja-JP" altLang="en-US" sz="3600" dirty="0" smtClean="0"/>
              <a:t>・団体から組織的犯罪集団と変更</a:t>
            </a:r>
            <a:endParaRPr kumimoji="1" lang="en-US" altLang="ja-JP" sz="3600" dirty="0" smtClean="0"/>
          </a:p>
          <a:p>
            <a:r>
              <a:rPr lang="ja-JP" altLang="en-US" sz="3600" dirty="0" smtClean="0"/>
              <a:t>・対象を懲役４年以上の重大犯罪に限定</a:t>
            </a:r>
            <a:endParaRPr lang="en-US" altLang="ja-JP" sz="3600" dirty="0" smtClean="0"/>
          </a:p>
          <a:p>
            <a:r>
              <a:rPr kumimoji="1" lang="ja-JP" altLang="en-US" sz="3600" dirty="0" smtClean="0"/>
              <a:t>・計画に加え、資金調達や現場の下見などの準備行為を伴う</a:t>
            </a:r>
            <a:endParaRPr kumimoji="1" lang="en-US" altLang="ja-JP" sz="3600" dirty="0" smtClean="0"/>
          </a:p>
          <a:p>
            <a:r>
              <a:rPr lang="ja-JP" altLang="en-US" sz="3600" dirty="0" smtClean="0"/>
              <a:t>・名称を共謀罪からテロ等組織犯罪準備罪に変更</a:t>
            </a:r>
            <a:endParaRPr kumimoji="1" lang="en-US" altLang="ja-JP" sz="3600" dirty="0" smtClean="0"/>
          </a:p>
        </p:txBody>
      </p:sp>
    </p:spTree>
    <p:extLst>
      <p:ext uri="{BB962C8B-B14F-4D97-AF65-F5344CB8AC3E}">
        <p14:creationId xmlns:p14="http://schemas.microsoft.com/office/powerpoint/2010/main" val="28194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55716" y="25069"/>
            <a:ext cx="5274527" cy="769441"/>
          </a:xfrm>
          <a:prstGeom prst="rect">
            <a:avLst/>
          </a:prstGeom>
          <a:noFill/>
        </p:spPr>
        <p:txBody>
          <a:bodyPr wrap="square" rtlCol="0">
            <a:spAutoFit/>
          </a:bodyPr>
          <a:lstStyle/>
          <a:p>
            <a:r>
              <a:rPr kumimoji="1" lang="ja-JP" altLang="en-US" sz="4400" dirty="0" smtClean="0">
                <a:solidFill>
                  <a:srgbClr val="FF0000"/>
                </a:solidFill>
              </a:rPr>
              <a:t>スパークの一般質問</a:t>
            </a:r>
            <a:endParaRPr kumimoji="1" lang="ja-JP" altLang="en-US" sz="4400" dirty="0">
              <a:solidFill>
                <a:srgbClr val="FF0000"/>
              </a:solidFill>
            </a:endParaRPr>
          </a:p>
        </p:txBody>
      </p:sp>
      <p:sp>
        <p:nvSpPr>
          <p:cNvPr id="3" name="テキスト ボックス 2"/>
          <p:cNvSpPr txBox="1"/>
          <p:nvPr/>
        </p:nvSpPr>
        <p:spPr>
          <a:xfrm>
            <a:off x="1004551" y="794510"/>
            <a:ext cx="9021858" cy="646331"/>
          </a:xfrm>
          <a:prstGeom prst="rect">
            <a:avLst/>
          </a:prstGeom>
          <a:noFill/>
        </p:spPr>
        <p:txBody>
          <a:bodyPr wrap="square" rtlCol="0">
            <a:spAutoFit/>
          </a:bodyPr>
          <a:lstStyle/>
          <a:p>
            <a:r>
              <a:rPr kumimoji="1" lang="ja-JP" altLang="en-US" sz="3600" dirty="0" smtClean="0">
                <a:solidFill>
                  <a:srgbClr val="0070C0"/>
                </a:solidFill>
              </a:rPr>
              <a:t>義務教育期間中の検索機能の活用について</a:t>
            </a:r>
            <a:r>
              <a:rPr lang="ja-JP" altLang="en-US" sz="3600" dirty="0" smtClean="0"/>
              <a:t>　</a:t>
            </a:r>
            <a:endParaRPr kumimoji="1" lang="en-US" altLang="ja-JP" sz="3600" dirty="0" smtClean="0"/>
          </a:p>
        </p:txBody>
      </p:sp>
      <p:sp>
        <p:nvSpPr>
          <p:cNvPr id="5" name="テキスト ボックス 4"/>
          <p:cNvSpPr txBox="1"/>
          <p:nvPr/>
        </p:nvSpPr>
        <p:spPr>
          <a:xfrm>
            <a:off x="160779" y="3823242"/>
            <a:ext cx="56043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2" name="テキスト ボックス 1"/>
          <p:cNvSpPr txBox="1"/>
          <p:nvPr/>
        </p:nvSpPr>
        <p:spPr>
          <a:xfrm>
            <a:off x="160779" y="1916962"/>
            <a:ext cx="6156101" cy="646331"/>
          </a:xfrm>
          <a:prstGeom prst="rect">
            <a:avLst/>
          </a:prstGeom>
          <a:noFill/>
        </p:spPr>
        <p:txBody>
          <a:bodyPr wrap="square" rtlCol="0">
            <a:spAutoFit/>
          </a:bodyPr>
          <a:lstStyle/>
          <a:p>
            <a:r>
              <a:rPr kumimoji="1" lang="ja-JP" altLang="en-US" sz="3600" dirty="0" smtClean="0">
                <a:solidFill>
                  <a:srgbClr val="0070C0"/>
                </a:solidFill>
              </a:rPr>
              <a:t>問：タブレットの長所と短所は</a:t>
            </a:r>
            <a:endParaRPr kumimoji="1" lang="ja-JP" altLang="en-US" sz="3600" dirty="0">
              <a:solidFill>
                <a:srgbClr val="0070C0"/>
              </a:solidFill>
            </a:endParaRPr>
          </a:p>
        </p:txBody>
      </p:sp>
      <p:sp>
        <p:nvSpPr>
          <p:cNvPr id="4" name="テキスト ボックス 3"/>
          <p:cNvSpPr txBox="1"/>
          <p:nvPr/>
        </p:nvSpPr>
        <p:spPr>
          <a:xfrm>
            <a:off x="1004551" y="3039414"/>
            <a:ext cx="11011437" cy="3416320"/>
          </a:xfrm>
          <a:prstGeom prst="rect">
            <a:avLst/>
          </a:prstGeom>
          <a:noFill/>
        </p:spPr>
        <p:txBody>
          <a:bodyPr wrap="square" rtlCol="0">
            <a:spAutoFit/>
          </a:bodyPr>
          <a:lstStyle/>
          <a:p>
            <a:r>
              <a:rPr kumimoji="1" lang="ja-JP" altLang="en-US" sz="3600" dirty="0" smtClean="0"/>
              <a:t>・長所：</a:t>
            </a:r>
            <a:r>
              <a:rPr lang="ja-JP" altLang="en-US" sz="3600" dirty="0" smtClean="0"/>
              <a:t>瞬時に効率よく資料を収集し提示できる。</a:t>
            </a:r>
            <a:endParaRPr lang="en-US" altLang="ja-JP" sz="3600" dirty="0" smtClean="0"/>
          </a:p>
          <a:p>
            <a:r>
              <a:rPr kumimoji="1" lang="ja-JP" altLang="en-US" sz="3600" dirty="0"/>
              <a:t>　</a:t>
            </a:r>
            <a:r>
              <a:rPr kumimoji="1" lang="ja-JP" altLang="en-US" sz="3600" dirty="0" smtClean="0"/>
              <a:t>数学では立体図形を動かして視覚的</a:t>
            </a:r>
            <a:r>
              <a:rPr lang="ja-JP" altLang="en-US" sz="3600" dirty="0" smtClean="0"/>
              <a:t>な理解を深める（特別支援学校生にも有効）</a:t>
            </a:r>
            <a:endParaRPr lang="en-US" altLang="ja-JP" sz="3600" dirty="0" smtClean="0"/>
          </a:p>
          <a:p>
            <a:r>
              <a:rPr kumimoji="1" lang="ja-JP" altLang="en-US" sz="3600" dirty="0" smtClean="0"/>
              <a:t>・短所：情報の取捨選択ができず時間だけ費やしてしまう</a:t>
            </a:r>
            <a:endParaRPr kumimoji="1" lang="en-US" altLang="ja-JP" sz="3600" dirty="0" smtClean="0"/>
          </a:p>
          <a:p>
            <a:r>
              <a:rPr lang="ja-JP" altLang="en-US" sz="3600" dirty="0"/>
              <a:t>　</a:t>
            </a:r>
            <a:r>
              <a:rPr lang="ja-JP" altLang="en-US" sz="3600" dirty="0" smtClean="0"/>
              <a:t>集めた情報の信頼性に課題</a:t>
            </a:r>
            <a:endParaRPr lang="en-US" altLang="ja-JP" sz="3600" dirty="0" smtClean="0"/>
          </a:p>
          <a:p>
            <a:r>
              <a:rPr kumimoji="1" lang="ja-JP" altLang="en-US" sz="3600" dirty="0"/>
              <a:t>　</a:t>
            </a:r>
            <a:r>
              <a:rPr kumimoji="1" lang="ja-JP" altLang="en-US" sz="3600" dirty="0" smtClean="0"/>
              <a:t>児童生徒の「手書き」の機会が減る</a:t>
            </a:r>
            <a:endParaRPr kumimoji="1" lang="ja-JP" altLang="en-US" sz="3600" dirty="0"/>
          </a:p>
        </p:txBody>
      </p:sp>
    </p:spTree>
    <p:extLst>
      <p:ext uri="{BB962C8B-B14F-4D97-AF65-F5344CB8AC3E}">
        <p14:creationId xmlns:p14="http://schemas.microsoft.com/office/powerpoint/2010/main" val="33075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56823" y="643944"/>
            <a:ext cx="11135932" cy="1200329"/>
          </a:xfrm>
          <a:prstGeom prst="rect">
            <a:avLst/>
          </a:prstGeom>
          <a:noFill/>
        </p:spPr>
        <p:txBody>
          <a:bodyPr wrap="square" rtlCol="0">
            <a:spAutoFit/>
          </a:bodyPr>
          <a:lstStyle/>
          <a:p>
            <a:r>
              <a:rPr kumimoji="1" lang="ja-JP" altLang="en-US" sz="3600" dirty="0" smtClean="0">
                <a:solidFill>
                  <a:srgbClr val="0070C0"/>
                </a:solidFill>
              </a:rPr>
              <a:t>問：義務教育期間中に児童生徒に身に付けさせなければならないものは</a:t>
            </a:r>
            <a:endParaRPr kumimoji="1" lang="ja-JP" altLang="en-US" sz="3600" dirty="0">
              <a:solidFill>
                <a:srgbClr val="0070C0"/>
              </a:solidFill>
            </a:endParaRPr>
          </a:p>
        </p:txBody>
      </p:sp>
      <p:sp>
        <p:nvSpPr>
          <p:cNvPr id="3" name="テキスト ボックス 2"/>
          <p:cNvSpPr txBox="1"/>
          <p:nvPr/>
        </p:nvSpPr>
        <p:spPr>
          <a:xfrm>
            <a:off x="1150512" y="2756078"/>
            <a:ext cx="10148553" cy="2308324"/>
          </a:xfrm>
          <a:prstGeom prst="rect">
            <a:avLst/>
          </a:prstGeom>
          <a:noFill/>
        </p:spPr>
        <p:txBody>
          <a:bodyPr wrap="square" rtlCol="0">
            <a:spAutoFit/>
          </a:bodyPr>
          <a:lstStyle/>
          <a:p>
            <a:r>
              <a:rPr kumimoji="1" lang="ja-JP" altLang="en-US" sz="3600" dirty="0" smtClean="0"/>
              <a:t>・基礎的・基本的な知識及び技能を確実に習得させ、これらを活用して課題を解決するために必要な思考力、判断力、表現力を育むこと</a:t>
            </a:r>
            <a:endParaRPr kumimoji="1" lang="en-US" altLang="ja-JP" sz="3600" dirty="0" smtClean="0"/>
          </a:p>
          <a:p>
            <a:r>
              <a:rPr lang="ja-JP" altLang="en-US" sz="3600" dirty="0" smtClean="0"/>
              <a:t>・主体的に学習に取り組む力を養うこ</a:t>
            </a:r>
            <a:r>
              <a:rPr lang="ja-JP" altLang="en-US" sz="3600" dirty="0"/>
              <a:t>と</a:t>
            </a:r>
            <a:endParaRPr kumimoji="1" lang="ja-JP" altLang="en-US" sz="3600" dirty="0"/>
          </a:p>
        </p:txBody>
      </p:sp>
      <p:sp>
        <p:nvSpPr>
          <p:cNvPr id="4" name="テキスト ボックス 3"/>
          <p:cNvSpPr txBox="1"/>
          <p:nvPr/>
        </p:nvSpPr>
        <p:spPr>
          <a:xfrm>
            <a:off x="229674" y="3587074"/>
            <a:ext cx="697605"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Tree>
    <p:extLst>
      <p:ext uri="{BB962C8B-B14F-4D97-AF65-F5344CB8AC3E}">
        <p14:creationId xmlns:p14="http://schemas.microsoft.com/office/powerpoint/2010/main" val="5737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56821" y="167426"/>
            <a:ext cx="11101589" cy="1200329"/>
          </a:xfrm>
          <a:prstGeom prst="rect">
            <a:avLst/>
          </a:prstGeom>
          <a:noFill/>
        </p:spPr>
        <p:txBody>
          <a:bodyPr wrap="square" rtlCol="0">
            <a:spAutoFit/>
          </a:bodyPr>
          <a:lstStyle/>
          <a:p>
            <a:r>
              <a:rPr kumimoji="1" lang="ja-JP" altLang="en-US" sz="3600" dirty="0" smtClean="0">
                <a:solidFill>
                  <a:srgbClr val="0070C0"/>
                </a:solidFill>
              </a:rPr>
              <a:t>問：義務教育期間中におけるタブレット等の検索機能の活用をどう考えるか</a:t>
            </a:r>
            <a:endParaRPr kumimoji="1" lang="ja-JP" altLang="en-US" sz="3600" dirty="0">
              <a:solidFill>
                <a:srgbClr val="0070C0"/>
              </a:solidFill>
            </a:endParaRPr>
          </a:p>
        </p:txBody>
      </p:sp>
      <p:sp>
        <p:nvSpPr>
          <p:cNvPr id="3" name="テキスト ボックス 2"/>
          <p:cNvSpPr txBox="1"/>
          <p:nvPr/>
        </p:nvSpPr>
        <p:spPr>
          <a:xfrm>
            <a:off x="296212" y="2112135"/>
            <a:ext cx="11316237" cy="4524315"/>
          </a:xfrm>
          <a:prstGeom prst="rect">
            <a:avLst/>
          </a:prstGeom>
          <a:noFill/>
        </p:spPr>
        <p:txBody>
          <a:bodyPr wrap="square" rtlCol="0">
            <a:spAutoFit/>
          </a:bodyPr>
          <a:lstStyle/>
          <a:p>
            <a:r>
              <a:rPr kumimoji="1" lang="ja-JP" altLang="en-US" sz="3600" dirty="0" smtClean="0"/>
              <a:t>・活用の目的や場面などを明らかにし、利点を活かしながら児童生徒の学びに効果的に働くように活用することが大切だと考えている</a:t>
            </a:r>
            <a:endParaRPr kumimoji="1" lang="en-US" altLang="ja-JP" sz="3600" dirty="0" smtClean="0"/>
          </a:p>
          <a:p>
            <a:r>
              <a:rPr lang="ja-JP" altLang="en-US" sz="3600" dirty="0" smtClean="0"/>
              <a:t>・ＩＣＴ機器は児童生徒が身に付けなければならない思考力や判断力を育成するためのツールとして有効に活用しなければならないと考えている</a:t>
            </a:r>
            <a:endParaRPr lang="en-US" altLang="ja-JP" sz="3600" dirty="0" smtClean="0"/>
          </a:p>
          <a:p>
            <a:r>
              <a:rPr kumimoji="1" lang="ja-JP" altLang="en-US" sz="3600" dirty="0" smtClean="0"/>
              <a:t>・ＩＣＴ機器を活用する能力を高め、今後の情報化社会に対応できる力の育成が重要になると考えている</a:t>
            </a:r>
            <a:endParaRPr kumimoji="1" lang="ja-JP" altLang="en-US" sz="3600" dirty="0"/>
          </a:p>
        </p:txBody>
      </p:sp>
      <p:sp>
        <p:nvSpPr>
          <p:cNvPr id="4" name="テキスト ボックス 3"/>
          <p:cNvSpPr txBox="1"/>
          <p:nvPr/>
        </p:nvSpPr>
        <p:spPr>
          <a:xfrm>
            <a:off x="103028" y="1465804"/>
            <a:ext cx="721219"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Tree>
    <p:extLst>
      <p:ext uri="{BB962C8B-B14F-4D97-AF65-F5344CB8AC3E}">
        <p14:creationId xmlns:p14="http://schemas.microsoft.com/office/powerpoint/2010/main" val="31333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0022" y="371531"/>
            <a:ext cx="10537933" cy="646331"/>
          </a:xfrm>
          <a:prstGeom prst="rect">
            <a:avLst/>
          </a:prstGeom>
          <a:noFill/>
        </p:spPr>
        <p:txBody>
          <a:bodyPr wrap="square" rtlCol="0">
            <a:spAutoFit/>
          </a:bodyPr>
          <a:lstStyle/>
          <a:p>
            <a:r>
              <a:rPr kumimoji="1" lang="ja-JP" altLang="en-US" sz="3600" dirty="0" smtClean="0">
                <a:solidFill>
                  <a:srgbClr val="0070C0"/>
                </a:solidFill>
              </a:rPr>
              <a:t>国民保護（弾道ミサイル発射）の周知、対応について</a:t>
            </a:r>
            <a:r>
              <a:rPr kumimoji="1" lang="ja-JP" altLang="en-US" sz="3600" dirty="0" smtClean="0"/>
              <a:t>　</a:t>
            </a:r>
            <a:endParaRPr kumimoji="1" lang="ja-JP" altLang="en-US" sz="3600" dirty="0"/>
          </a:p>
        </p:txBody>
      </p:sp>
      <p:sp>
        <p:nvSpPr>
          <p:cNvPr id="7" name="テキスト ボックス 6"/>
          <p:cNvSpPr txBox="1"/>
          <p:nvPr/>
        </p:nvSpPr>
        <p:spPr>
          <a:xfrm>
            <a:off x="100016" y="3442571"/>
            <a:ext cx="66367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3" name="テキスト ボックス 2"/>
          <p:cNvSpPr txBox="1"/>
          <p:nvPr/>
        </p:nvSpPr>
        <p:spPr>
          <a:xfrm>
            <a:off x="566670" y="1275008"/>
            <a:ext cx="8306874" cy="646331"/>
          </a:xfrm>
          <a:prstGeom prst="rect">
            <a:avLst/>
          </a:prstGeom>
          <a:noFill/>
        </p:spPr>
        <p:txBody>
          <a:bodyPr wrap="square" rtlCol="0">
            <a:spAutoFit/>
          </a:bodyPr>
          <a:lstStyle/>
          <a:p>
            <a:r>
              <a:rPr kumimoji="1" lang="ja-JP" altLang="en-US" sz="3600" dirty="0" smtClean="0">
                <a:solidFill>
                  <a:srgbClr val="0070C0"/>
                </a:solidFill>
              </a:rPr>
              <a:t>問：国民保護計画の概要は</a:t>
            </a:r>
            <a:endParaRPr kumimoji="1" lang="ja-JP" altLang="en-US" sz="3600" dirty="0">
              <a:solidFill>
                <a:srgbClr val="0070C0"/>
              </a:solidFill>
            </a:endParaRPr>
          </a:p>
        </p:txBody>
      </p:sp>
      <p:sp>
        <p:nvSpPr>
          <p:cNvPr id="4" name="テキスト ボックス 3"/>
          <p:cNvSpPr txBox="1"/>
          <p:nvPr/>
        </p:nvSpPr>
        <p:spPr>
          <a:xfrm>
            <a:off x="950022" y="2305318"/>
            <a:ext cx="10650828" cy="3970318"/>
          </a:xfrm>
          <a:prstGeom prst="rect">
            <a:avLst/>
          </a:prstGeom>
          <a:noFill/>
        </p:spPr>
        <p:txBody>
          <a:bodyPr wrap="square" rtlCol="0">
            <a:spAutoFit/>
          </a:bodyPr>
          <a:lstStyle/>
          <a:p>
            <a:r>
              <a:rPr kumimoji="1" lang="ja-JP" altLang="en-US" sz="3600" dirty="0" smtClean="0"/>
              <a:t>・市民の生命、身体、財産を保護するため、国、県、市及び関係機関の役割分担や市民の協力並びに避難の要領など</a:t>
            </a:r>
            <a:r>
              <a:rPr lang="ja-JP" altLang="en-US" sz="3600" dirty="0" smtClean="0"/>
              <a:t>を定めたもの</a:t>
            </a:r>
            <a:endParaRPr lang="en-US" altLang="ja-JP" sz="3600" dirty="0" smtClean="0"/>
          </a:p>
          <a:p>
            <a:r>
              <a:rPr kumimoji="1" lang="ja-JP" altLang="en-US" sz="3600" dirty="0" smtClean="0"/>
              <a:t>・対象は弾道ミサイルによる攻撃のほか、ゲリラや特殊部隊による攻撃の武力攻撃事態とテロ攻撃などの緊急対処事態としている</a:t>
            </a:r>
            <a:endParaRPr kumimoji="1" lang="en-US" altLang="ja-JP" sz="3600" dirty="0" smtClean="0"/>
          </a:p>
          <a:p>
            <a:r>
              <a:rPr lang="ja-JP" altLang="en-US" sz="3600" dirty="0" smtClean="0"/>
              <a:t>・体制としては、警戒体制と非常体制に分かれている</a:t>
            </a:r>
            <a:endParaRPr kumimoji="1" lang="ja-JP" altLang="en-US" sz="3600" dirty="0"/>
          </a:p>
        </p:txBody>
      </p:sp>
    </p:spTree>
    <p:extLst>
      <p:ext uri="{BB962C8B-B14F-4D97-AF65-F5344CB8AC3E}">
        <p14:creationId xmlns:p14="http://schemas.microsoft.com/office/powerpoint/2010/main" val="13498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7576" y="334851"/>
            <a:ext cx="11642503" cy="646331"/>
          </a:xfrm>
          <a:prstGeom prst="rect">
            <a:avLst/>
          </a:prstGeom>
          <a:noFill/>
        </p:spPr>
        <p:txBody>
          <a:bodyPr wrap="square" rtlCol="0">
            <a:spAutoFit/>
          </a:bodyPr>
          <a:lstStyle/>
          <a:p>
            <a:r>
              <a:rPr kumimoji="1" lang="ja-JP" altLang="en-US" sz="3600" dirty="0" smtClean="0">
                <a:solidFill>
                  <a:srgbClr val="0070C0"/>
                </a:solidFill>
              </a:rPr>
              <a:t>問：弾道ミサイル発射時の市民への周知、対応の方法は</a:t>
            </a:r>
            <a:endParaRPr kumimoji="1" lang="ja-JP" altLang="en-US" sz="3600" dirty="0">
              <a:solidFill>
                <a:srgbClr val="0070C0"/>
              </a:solidFill>
            </a:endParaRPr>
          </a:p>
        </p:txBody>
      </p:sp>
      <p:sp>
        <p:nvSpPr>
          <p:cNvPr id="4" name="テキスト ボックス 3"/>
          <p:cNvSpPr txBox="1"/>
          <p:nvPr/>
        </p:nvSpPr>
        <p:spPr>
          <a:xfrm>
            <a:off x="154545" y="3734873"/>
            <a:ext cx="721218"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5" name="テキスト ボックス 4"/>
          <p:cNvSpPr txBox="1"/>
          <p:nvPr/>
        </p:nvSpPr>
        <p:spPr>
          <a:xfrm>
            <a:off x="1107583" y="1749714"/>
            <a:ext cx="10457645" cy="3970318"/>
          </a:xfrm>
          <a:prstGeom prst="rect">
            <a:avLst/>
          </a:prstGeom>
          <a:noFill/>
        </p:spPr>
        <p:txBody>
          <a:bodyPr wrap="square" rtlCol="0">
            <a:spAutoFit/>
          </a:bodyPr>
          <a:lstStyle/>
          <a:p>
            <a:r>
              <a:rPr kumimoji="1" lang="ja-JP" altLang="en-US" sz="3600" dirty="0" smtClean="0"/>
              <a:t>・発射を確認した内閣官房は直ちにＪアラート</a:t>
            </a:r>
            <a:r>
              <a:rPr lang="ja-JP" altLang="en-US" sz="3600" dirty="0" smtClean="0"/>
              <a:t>を起動させ防災行政無線を通じてサイレン音、発射されたミサイルの情報、避難の呼びかけを放送</a:t>
            </a:r>
            <a:endParaRPr lang="en-US" altLang="ja-JP" sz="3600" dirty="0" smtClean="0"/>
          </a:p>
          <a:p>
            <a:r>
              <a:rPr kumimoji="1" lang="ja-JP" altLang="en-US" sz="3600" dirty="0" smtClean="0"/>
              <a:t>・携帯電話の事業者を通じてエリアメールや緊急</a:t>
            </a:r>
            <a:r>
              <a:rPr lang="ja-JP" altLang="en-US" sz="3600" dirty="0" smtClean="0"/>
              <a:t>速報メールとして携帯電話に配信</a:t>
            </a:r>
            <a:endParaRPr lang="en-US" altLang="ja-JP" sz="3600" dirty="0" smtClean="0"/>
          </a:p>
          <a:p>
            <a:r>
              <a:rPr kumimoji="1" lang="ja-JP" altLang="en-US" sz="3600" dirty="0" smtClean="0"/>
              <a:t>・同様の情報がテレビ、ラジオ、インターネットを通じて放送、配信される</a:t>
            </a:r>
            <a:endParaRPr kumimoji="1" lang="ja-JP" altLang="en-US" sz="3600" dirty="0"/>
          </a:p>
        </p:txBody>
      </p:sp>
    </p:spTree>
    <p:extLst>
      <p:ext uri="{BB962C8B-B14F-4D97-AF65-F5344CB8AC3E}">
        <p14:creationId xmlns:p14="http://schemas.microsoft.com/office/powerpoint/2010/main" val="31544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3791" y="1081826"/>
            <a:ext cx="695459"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3" name="テキスト ボックス 2"/>
          <p:cNvSpPr txBox="1"/>
          <p:nvPr/>
        </p:nvSpPr>
        <p:spPr>
          <a:xfrm>
            <a:off x="270455" y="1945077"/>
            <a:ext cx="11771291" cy="3416320"/>
          </a:xfrm>
          <a:prstGeom prst="rect">
            <a:avLst/>
          </a:prstGeom>
          <a:noFill/>
        </p:spPr>
        <p:txBody>
          <a:bodyPr wrap="square" rtlCol="0">
            <a:spAutoFit/>
          </a:bodyPr>
          <a:lstStyle/>
          <a:p>
            <a:r>
              <a:rPr kumimoji="1" lang="ja-JP" altLang="en-US" sz="3600" dirty="0" smtClean="0"/>
              <a:t>・Ｊアラートによる弾道ミサイル発射を屋外で確認した場合</a:t>
            </a:r>
            <a:endParaRPr kumimoji="1" lang="en-US" altLang="ja-JP" sz="3600" dirty="0" smtClean="0"/>
          </a:p>
          <a:p>
            <a:r>
              <a:rPr lang="ja-JP" altLang="en-US" sz="3600" dirty="0"/>
              <a:t>　</a:t>
            </a:r>
            <a:r>
              <a:rPr lang="ja-JP" altLang="en-US" sz="3600" dirty="0" smtClean="0"/>
              <a:t>近くのできるだけ頑丈な建物や地下街などに避難する</a:t>
            </a:r>
            <a:endParaRPr lang="en-US" altLang="ja-JP" sz="3600" dirty="0" smtClean="0"/>
          </a:p>
          <a:p>
            <a:r>
              <a:rPr kumimoji="1" lang="ja-JP" altLang="en-US" sz="3600" dirty="0"/>
              <a:t>　</a:t>
            </a:r>
            <a:r>
              <a:rPr kumimoji="1" lang="ja-JP" altLang="en-US" sz="3600" dirty="0" smtClean="0"/>
              <a:t>近くに建物がない場合は物陰に身を隠すか地面に伏せ頭　　部を守る</a:t>
            </a:r>
            <a:endParaRPr kumimoji="1" lang="en-US" altLang="ja-JP" sz="3600" dirty="0" smtClean="0"/>
          </a:p>
          <a:p>
            <a:r>
              <a:rPr lang="ja-JP" altLang="en-US" sz="3600" dirty="0" smtClean="0"/>
              <a:t>・屋内で確認した場合</a:t>
            </a:r>
            <a:endParaRPr lang="en-US" altLang="ja-JP" sz="3600" dirty="0" smtClean="0"/>
          </a:p>
          <a:p>
            <a:r>
              <a:rPr kumimoji="1" lang="ja-JP" altLang="en-US" sz="3600" dirty="0"/>
              <a:t>　</a:t>
            </a:r>
            <a:r>
              <a:rPr kumimoji="1" lang="ja-JP" altLang="en-US" sz="3600" dirty="0" smtClean="0"/>
              <a:t>できるだけ窓から離れ、できれば窓のない部屋へ移動する</a:t>
            </a:r>
            <a:endParaRPr kumimoji="1" lang="ja-JP" altLang="en-US" sz="3600" dirty="0"/>
          </a:p>
        </p:txBody>
      </p:sp>
    </p:spTree>
    <p:extLst>
      <p:ext uri="{BB962C8B-B14F-4D97-AF65-F5344CB8AC3E}">
        <p14:creationId xmlns:p14="http://schemas.microsoft.com/office/powerpoint/2010/main" val="6052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0609" y="386365"/>
            <a:ext cx="11165983" cy="646331"/>
          </a:xfrm>
          <a:prstGeom prst="rect">
            <a:avLst/>
          </a:prstGeom>
          <a:noFill/>
        </p:spPr>
        <p:txBody>
          <a:bodyPr wrap="square" rtlCol="0">
            <a:spAutoFit/>
          </a:bodyPr>
          <a:lstStyle/>
          <a:p>
            <a:r>
              <a:rPr kumimoji="1" lang="ja-JP" altLang="en-US" sz="3600" dirty="0" smtClean="0">
                <a:solidFill>
                  <a:srgbClr val="0070C0"/>
                </a:solidFill>
              </a:rPr>
              <a:t>問：自治会経由による配布物の負担削減</a:t>
            </a:r>
            <a:endParaRPr kumimoji="1" lang="ja-JP" altLang="en-US" sz="3600" dirty="0">
              <a:solidFill>
                <a:srgbClr val="0070C0"/>
              </a:solidFill>
            </a:endParaRPr>
          </a:p>
        </p:txBody>
      </p:sp>
      <p:sp>
        <p:nvSpPr>
          <p:cNvPr id="3" name="テキスト ボックス 2"/>
          <p:cNvSpPr txBox="1"/>
          <p:nvPr/>
        </p:nvSpPr>
        <p:spPr>
          <a:xfrm>
            <a:off x="115910" y="3142445"/>
            <a:ext cx="721216" cy="646331"/>
          </a:xfrm>
          <a:prstGeom prst="rect">
            <a:avLst/>
          </a:prstGeom>
          <a:noFill/>
        </p:spPr>
        <p:txBody>
          <a:bodyPr wrap="square" rtlCol="0">
            <a:spAutoFit/>
          </a:bodyPr>
          <a:lstStyle/>
          <a:p>
            <a:r>
              <a:rPr kumimoji="1" lang="ja-JP" altLang="en-US" sz="3600" dirty="0" smtClean="0">
                <a:solidFill>
                  <a:srgbClr val="0070C0"/>
                </a:solidFill>
              </a:rPr>
              <a:t>答</a:t>
            </a:r>
            <a:endParaRPr kumimoji="1" lang="ja-JP" altLang="en-US" sz="3600" dirty="0">
              <a:solidFill>
                <a:srgbClr val="0070C0"/>
              </a:solidFill>
            </a:endParaRPr>
          </a:p>
        </p:txBody>
      </p:sp>
      <p:sp>
        <p:nvSpPr>
          <p:cNvPr id="4" name="テキスト ボックス 3"/>
          <p:cNvSpPr txBox="1"/>
          <p:nvPr/>
        </p:nvSpPr>
        <p:spPr>
          <a:xfrm>
            <a:off x="1004551" y="1712889"/>
            <a:ext cx="10934163" cy="3970318"/>
          </a:xfrm>
          <a:prstGeom prst="rect">
            <a:avLst/>
          </a:prstGeom>
          <a:noFill/>
        </p:spPr>
        <p:txBody>
          <a:bodyPr wrap="square" rtlCol="0">
            <a:spAutoFit/>
          </a:bodyPr>
          <a:lstStyle/>
          <a:p>
            <a:r>
              <a:rPr kumimoji="1" lang="ja-JP" altLang="en-US" sz="3600" dirty="0" smtClean="0"/>
              <a:t>・自治会はまちづくりを進めるうえでの重要なパートナーであり、自治会の活動を引き続き支援していく</a:t>
            </a:r>
            <a:endParaRPr kumimoji="1" lang="en-US" altLang="ja-JP" sz="3600" dirty="0" smtClean="0"/>
          </a:p>
          <a:p>
            <a:r>
              <a:rPr kumimoji="1" lang="ja-JP" altLang="en-US" sz="3600" dirty="0" smtClean="0"/>
              <a:t>・真に配布物として配布すべきものかどうか精査する</a:t>
            </a:r>
            <a:endParaRPr kumimoji="1" lang="en-US" altLang="ja-JP" sz="3600" dirty="0" smtClean="0"/>
          </a:p>
          <a:p>
            <a:r>
              <a:rPr lang="ja-JP" altLang="en-US" sz="3600" dirty="0" smtClean="0"/>
              <a:t>・配布物が複数枚にならないよう簡潔な内容にする</a:t>
            </a:r>
            <a:endParaRPr lang="en-US" altLang="ja-JP" sz="3600" dirty="0" smtClean="0"/>
          </a:p>
          <a:p>
            <a:r>
              <a:rPr kumimoji="1" lang="ja-JP" altLang="en-US" sz="3600" dirty="0" smtClean="0"/>
              <a:t>・広報紙に掲載されている事項と重複する内容はさける</a:t>
            </a:r>
            <a:endParaRPr kumimoji="1" lang="en-US" altLang="ja-JP" sz="3600" dirty="0" smtClean="0"/>
          </a:p>
          <a:p>
            <a:r>
              <a:rPr lang="ja-JP" altLang="en-US" sz="3600" dirty="0" smtClean="0"/>
              <a:t>・紙媒体以外の情報発信への切り替えが可能な場合は移行させていく</a:t>
            </a:r>
            <a:endParaRPr kumimoji="1" lang="ja-JP" altLang="en-US" sz="3600" dirty="0"/>
          </a:p>
        </p:txBody>
      </p:sp>
    </p:spTree>
    <p:extLst>
      <p:ext uri="{BB962C8B-B14F-4D97-AF65-F5344CB8AC3E}">
        <p14:creationId xmlns:p14="http://schemas.microsoft.com/office/powerpoint/2010/main" val="14338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996787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63632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49879" y="159063"/>
            <a:ext cx="4139069" cy="897005"/>
          </a:xfrm>
        </p:spPr>
        <p:txBody>
          <a:bodyPr>
            <a:normAutofit/>
          </a:bodyPr>
          <a:lstStyle/>
          <a:p>
            <a:r>
              <a:rPr lang="ja-JP" altLang="en-US" dirty="0">
                <a:solidFill>
                  <a:srgbClr val="0070C0"/>
                </a:solidFill>
              </a:rPr>
              <a:t>９</a:t>
            </a:r>
            <a:r>
              <a:rPr kumimoji="1" lang="ja-JP" altLang="en-US" dirty="0" smtClean="0">
                <a:solidFill>
                  <a:srgbClr val="0070C0"/>
                </a:solidFill>
              </a:rPr>
              <a:t>月議会の予定</a:t>
            </a:r>
            <a:endParaRPr kumimoji="1" lang="ja-JP" altLang="en-US" dirty="0">
              <a:solidFill>
                <a:srgbClr val="0070C0"/>
              </a:solidFill>
            </a:endParaRPr>
          </a:p>
        </p:txBody>
      </p:sp>
      <p:sp>
        <p:nvSpPr>
          <p:cNvPr id="3" name="コンテンツ プレースホルダー 2"/>
          <p:cNvSpPr>
            <a:spLocks noGrp="1"/>
          </p:cNvSpPr>
          <p:nvPr>
            <p:ph idx="1"/>
          </p:nvPr>
        </p:nvSpPr>
        <p:spPr>
          <a:xfrm>
            <a:off x="838200" y="1056068"/>
            <a:ext cx="10515600" cy="5460642"/>
          </a:xfrm>
        </p:spPr>
        <p:txBody>
          <a:bodyPr>
            <a:normAutofit fontScale="92500" lnSpcReduction="10000"/>
          </a:bodyPr>
          <a:lstStyle/>
          <a:p>
            <a:r>
              <a:rPr kumimoji="1" lang="ja-JP" altLang="en-US" sz="4200" dirty="0" smtClean="0">
                <a:solidFill>
                  <a:srgbClr val="FF0000"/>
                </a:solidFill>
              </a:rPr>
              <a:t>開会</a:t>
            </a:r>
            <a:endParaRPr kumimoji="1" lang="en-US" altLang="ja-JP" sz="4200" dirty="0" smtClean="0">
              <a:solidFill>
                <a:srgbClr val="FF0000"/>
              </a:solidFill>
            </a:endParaRPr>
          </a:p>
          <a:p>
            <a:pPr marL="0" indent="0">
              <a:buNone/>
            </a:pPr>
            <a:r>
              <a:rPr lang="ja-JP" altLang="en-US" dirty="0"/>
              <a:t>　</a:t>
            </a:r>
            <a:r>
              <a:rPr lang="ja-JP" altLang="en-US" sz="3900" dirty="0" smtClean="0"/>
              <a:t>９月</a:t>
            </a:r>
            <a:r>
              <a:rPr lang="ja-JP" altLang="en-US" sz="3900" dirty="0"/>
              <a:t>１</a:t>
            </a:r>
            <a:r>
              <a:rPr lang="ja-JP" altLang="en-US" sz="3900" dirty="0" smtClean="0"/>
              <a:t>日（金）</a:t>
            </a:r>
            <a:endParaRPr lang="en-US" altLang="ja-JP" sz="3900" dirty="0" smtClean="0"/>
          </a:p>
          <a:p>
            <a:pPr marL="0" indent="0">
              <a:buNone/>
            </a:pPr>
            <a:r>
              <a:rPr kumimoji="1" lang="ja-JP" altLang="en-US" sz="4200" dirty="0" smtClean="0">
                <a:solidFill>
                  <a:srgbClr val="FF0000"/>
                </a:solidFill>
              </a:rPr>
              <a:t>・一般質問</a:t>
            </a:r>
            <a:endParaRPr kumimoji="1" lang="en-US" altLang="ja-JP" sz="4200" dirty="0" smtClean="0">
              <a:solidFill>
                <a:srgbClr val="FF0000"/>
              </a:solidFill>
            </a:endParaRPr>
          </a:p>
          <a:p>
            <a:pPr marL="0" indent="0">
              <a:buNone/>
            </a:pPr>
            <a:r>
              <a:rPr lang="ja-JP" altLang="en-US" dirty="0"/>
              <a:t>　</a:t>
            </a:r>
            <a:r>
              <a:rPr lang="ja-JP" altLang="en-US" sz="3900" dirty="0"/>
              <a:t>９</a:t>
            </a:r>
            <a:r>
              <a:rPr lang="ja-JP" altLang="en-US" sz="3900" dirty="0" smtClean="0"/>
              <a:t>月１３日（水）、１４日（木）</a:t>
            </a:r>
            <a:endParaRPr lang="en-US" altLang="ja-JP" sz="3900" dirty="0" smtClean="0"/>
          </a:p>
          <a:p>
            <a:pPr marL="0" indent="0">
              <a:buNone/>
            </a:pPr>
            <a:r>
              <a:rPr lang="ja-JP" altLang="en-US" sz="4200" dirty="0" smtClean="0">
                <a:solidFill>
                  <a:srgbClr val="FF0000"/>
                </a:solidFill>
              </a:rPr>
              <a:t>・常任委員会</a:t>
            </a:r>
            <a:endParaRPr lang="en-US" altLang="ja-JP" sz="4200" dirty="0" smtClean="0">
              <a:solidFill>
                <a:srgbClr val="FF0000"/>
              </a:solidFill>
            </a:endParaRPr>
          </a:p>
          <a:p>
            <a:pPr marL="0" indent="0">
              <a:buNone/>
            </a:pPr>
            <a:r>
              <a:rPr lang="ja-JP" altLang="en-US" sz="3200" dirty="0">
                <a:solidFill>
                  <a:srgbClr val="FF0000"/>
                </a:solidFill>
              </a:rPr>
              <a:t>　</a:t>
            </a:r>
            <a:r>
              <a:rPr lang="ja-JP" altLang="en-US" sz="3900" dirty="0" smtClean="0"/>
              <a:t>民生消防：１９日（火）、経済教育：２０日（水）</a:t>
            </a:r>
            <a:endParaRPr lang="en-US" altLang="ja-JP" sz="3900" dirty="0" smtClean="0"/>
          </a:p>
          <a:p>
            <a:pPr marL="0" indent="0">
              <a:buNone/>
            </a:pPr>
            <a:r>
              <a:rPr lang="ja-JP" altLang="en-US" sz="3900" dirty="0"/>
              <a:t>　</a:t>
            </a:r>
            <a:r>
              <a:rPr lang="ja-JP" altLang="en-US" sz="3900" dirty="0" smtClean="0"/>
              <a:t>建設水道：２１日（木）、総務：２２日（金）</a:t>
            </a:r>
            <a:endParaRPr lang="en-US" altLang="ja-JP" sz="3900" dirty="0" smtClean="0"/>
          </a:p>
          <a:p>
            <a:pPr marL="0" indent="0">
              <a:buNone/>
            </a:pPr>
            <a:r>
              <a:rPr kumimoji="1" lang="ja-JP" altLang="en-US" sz="4200" dirty="0" smtClean="0">
                <a:solidFill>
                  <a:srgbClr val="FF0000"/>
                </a:solidFill>
              </a:rPr>
              <a:t>・閉会</a:t>
            </a:r>
            <a:endParaRPr kumimoji="1" lang="en-US" altLang="ja-JP" sz="4200" dirty="0" smtClean="0">
              <a:solidFill>
                <a:srgbClr val="FF0000"/>
              </a:solidFill>
            </a:endParaRPr>
          </a:p>
          <a:p>
            <a:pPr marL="0" indent="0">
              <a:buNone/>
            </a:pPr>
            <a:r>
              <a:rPr lang="ja-JP" altLang="en-US" sz="3900" dirty="0"/>
              <a:t>　</a:t>
            </a:r>
            <a:r>
              <a:rPr lang="ja-JP" altLang="en-US" sz="3900" dirty="0" smtClean="0"/>
              <a:t>２７日（水）</a:t>
            </a:r>
            <a:endParaRPr kumimoji="1" lang="ja-JP" altLang="en-US" sz="3900" dirty="0"/>
          </a:p>
        </p:txBody>
      </p:sp>
    </p:spTree>
    <p:extLst>
      <p:ext uri="{BB962C8B-B14F-4D97-AF65-F5344CB8AC3E}">
        <p14:creationId xmlns:p14="http://schemas.microsoft.com/office/powerpoint/2010/main" val="3928198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65878" y="369562"/>
            <a:ext cx="3710686" cy="769441"/>
          </a:xfrm>
          <a:prstGeom prst="rect">
            <a:avLst/>
          </a:prstGeom>
          <a:noFill/>
        </p:spPr>
        <p:txBody>
          <a:bodyPr wrap="square" rtlCol="0">
            <a:spAutoFit/>
          </a:bodyPr>
          <a:lstStyle/>
          <a:p>
            <a:r>
              <a:rPr kumimoji="1" lang="ja-JP" altLang="en-US" sz="4400" dirty="0" smtClean="0">
                <a:solidFill>
                  <a:srgbClr val="FF0000"/>
                </a:solidFill>
              </a:rPr>
              <a:t>要望</a:t>
            </a:r>
            <a:r>
              <a:rPr lang="ja-JP" altLang="en-US" sz="4400" dirty="0" smtClean="0">
                <a:solidFill>
                  <a:srgbClr val="FF0000"/>
                </a:solidFill>
              </a:rPr>
              <a:t>・その他</a:t>
            </a:r>
            <a:endParaRPr kumimoji="1" lang="ja-JP" altLang="en-US" sz="4400" dirty="0">
              <a:solidFill>
                <a:srgbClr val="FF0000"/>
              </a:solidFill>
            </a:endParaRPr>
          </a:p>
        </p:txBody>
      </p:sp>
      <p:sp>
        <p:nvSpPr>
          <p:cNvPr id="3" name="テキスト ボックス 2"/>
          <p:cNvSpPr txBox="1"/>
          <p:nvPr/>
        </p:nvSpPr>
        <p:spPr>
          <a:xfrm>
            <a:off x="914400" y="1712890"/>
            <a:ext cx="9916732" cy="3970318"/>
          </a:xfrm>
          <a:prstGeom prst="rect">
            <a:avLst/>
          </a:prstGeom>
          <a:noFill/>
        </p:spPr>
        <p:txBody>
          <a:bodyPr wrap="square" rtlCol="0">
            <a:spAutoFit/>
          </a:bodyPr>
          <a:lstStyle/>
          <a:p>
            <a:r>
              <a:rPr kumimoji="1" lang="ja-JP" altLang="en-US" sz="3600" dirty="0" smtClean="0"/>
              <a:t>・松波さん宅南側駐車場のカーブミラー設置依頼</a:t>
            </a:r>
            <a:endParaRPr kumimoji="1" lang="en-US" altLang="ja-JP" sz="3600" dirty="0" smtClean="0"/>
          </a:p>
          <a:p>
            <a:r>
              <a:rPr lang="ja-JP" altLang="en-US" sz="3600" dirty="0" smtClean="0"/>
              <a:t>・奥野薬局東側のカーブミラー設置</a:t>
            </a:r>
            <a:endParaRPr kumimoji="1" lang="en-US" altLang="ja-JP" sz="3600" dirty="0" smtClean="0"/>
          </a:p>
          <a:p>
            <a:r>
              <a:rPr lang="ja-JP" altLang="en-US" sz="3600" dirty="0" smtClean="0"/>
              <a:t>・桜中東側道路の横断歩道の検討</a:t>
            </a:r>
            <a:endParaRPr lang="en-US" altLang="ja-JP" sz="3600" dirty="0" smtClean="0"/>
          </a:p>
          <a:p>
            <a:r>
              <a:rPr kumimoji="1" lang="ja-JP" altLang="en-US" sz="3600" dirty="0" smtClean="0"/>
              <a:t>・花本さん宅前のカーブミラー位置修正依頼</a:t>
            </a:r>
            <a:endParaRPr kumimoji="1" lang="en-US" altLang="ja-JP" sz="3600" dirty="0" smtClean="0"/>
          </a:p>
          <a:p>
            <a:r>
              <a:rPr lang="ja-JP" altLang="en-US" sz="3600" dirty="0" smtClean="0"/>
              <a:t>・ビューティグレース前カーブミラー取り換え</a:t>
            </a:r>
            <a:endParaRPr lang="en-US" altLang="ja-JP" sz="3600" dirty="0" smtClean="0"/>
          </a:p>
          <a:p>
            <a:r>
              <a:rPr kumimoji="1" lang="ja-JP" altLang="en-US" sz="3600" dirty="0" smtClean="0"/>
              <a:t>・９町内南側灌木の剪定</a:t>
            </a:r>
            <a:endParaRPr kumimoji="1" lang="en-US" altLang="ja-JP" sz="3600" dirty="0" smtClean="0"/>
          </a:p>
          <a:p>
            <a:r>
              <a:rPr lang="ja-JP" altLang="en-US" sz="3600" smtClean="0"/>
              <a:t>・小佐野町の道路近くの穴の原因調査</a:t>
            </a:r>
            <a:endParaRPr kumimoji="1" lang="ja-JP" altLang="en-US" sz="3600" dirty="0"/>
          </a:p>
        </p:txBody>
      </p:sp>
    </p:spTree>
    <p:extLst>
      <p:ext uri="{BB962C8B-B14F-4D97-AF65-F5344CB8AC3E}">
        <p14:creationId xmlns:p14="http://schemas.microsoft.com/office/powerpoint/2010/main" val="1267841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3840" y="518425"/>
            <a:ext cx="2831864" cy="897005"/>
          </a:xfrm>
        </p:spPr>
        <p:txBody>
          <a:bodyPr/>
          <a:lstStyle/>
          <a:p>
            <a:r>
              <a:rPr kumimoji="1" lang="ja-JP" altLang="en-US" dirty="0" smtClean="0">
                <a:solidFill>
                  <a:srgbClr val="FF0000"/>
                </a:solidFill>
              </a:rPr>
              <a:t>意見交換</a:t>
            </a:r>
            <a:endParaRPr kumimoji="1" lang="ja-JP" altLang="en-US" dirty="0">
              <a:solidFill>
                <a:srgbClr val="FF0000"/>
              </a:solidFill>
            </a:endParaRPr>
          </a:p>
        </p:txBody>
      </p:sp>
      <p:sp>
        <p:nvSpPr>
          <p:cNvPr id="3" name="コンテンツ プレースホルダー 2"/>
          <p:cNvSpPr>
            <a:spLocks noGrp="1"/>
          </p:cNvSpPr>
          <p:nvPr>
            <p:ph idx="1"/>
          </p:nvPr>
        </p:nvSpPr>
        <p:spPr>
          <a:xfrm>
            <a:off x="1456385" y="2740025"/>
            <a:ext cx="8006471" cy="775907"/>
          </a:xfrm>
        </p:spPr>
        <p:txBody>
          <a:bodyPr>
            <a:noAutofit/>
          </a:bodyPr>
          <a:lstStyle/>
          <a:p>
            <a:r>
              <a:rPr kumimoji="1" lang="ja-JP" altLang="en-US" sz="4000" dirty="0" smtClean="0"/>
              <a:t>疑問やお困りのことがあればどうぞ</a:t>
            </a:r>
            <a:endParaRPr kumimoji="1" lang="ja-JP" altLang="en-US" sz="4000" dirty="0"/>
          </a:p>
        </p:txBody>
      </p:sp>
    </p:spTree>
    <p:extLst>
      <p:ext uri="{BB962C8B-B14F-4D97-AF65-F5344CB8AC3E}">
        <p14:creationId xmlns:p14="http://schemas.microsoft.com/office/powerpoint/2010/main" val="3413122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42429" y="4077312"/>
            <a:ext cx="8190963" cy="769441"/>
          </a:xfrm>
          <a:prstGeom prst="rect">
            <a:avLst/>
          </a:prstGeom>
          <a:noFill/>
        </p:spPr>
        <p:txBody>
          <a:bodyPr wrap="square" rtlCol="0">
            <a:spAutoFit/>
          </a:bodyPr>
          <a:lstStyle/>
          <a:p>
            <a:r>
              <a:rPr lang="ja-JP" altLang="en-US" sz="4400" dirty="0" smtClean="0">
                <a:solidFill>
                  <a:srgbClr val="FF0000"/>
                </a:solidFill>
              </a:rPr>
              <a:t>伸び率：</a:t>
            </a:r>
            <a:r>
              <a:rPr lang="ja-JP" altLang="en-US" sz="4400" dirty="0" smtClean="0"/>
              <a:t>２</a:t>
            </a:r>
            <a:r>
              <a:rPr lang="en-US" altLang="ja-JP" sz="4400" dirty="0" smtClean="0"/>
              <a:t>.</a:t>
            </a:r>
            <a:r>
              <a:rPr lang="ja-JP" altLang="en-US" sz="4400" dirty="0" smtClean="0"/>
              <a:t>３％減（対前年同期比）</a:t>
            </a:r>
            <a:endParaRPr kumimoji="1" lang="ja-JP" altLang="en-US" sz="4400" dirty="0"/>
          </a:p>
        </p:txBody>
      </p:sp>
      <p:sp>
        <p:nvSpPr>
          <p:cNvPr id="3" name="テキスト ボックス 2"/>
          <p:cNvSpPr txBox="1"/>
          <p:nvPr/>
        </p:nvSpPr>
        <p:spPr>
          <a:xfrm>
            <a:off x="1442428" y="1392504"/>
            <a:ext cx="6413682" cy="769441"/>
          </a:xfrm>
          <a:prstGeom prst="rect">
            <a:avLst/>
          </a:prstGeom>
          <a:noFill/>
        </p:spPr>
        <p:txBody>
          <a:bodyPr wrap="square" rtlCol="0">
            <a:spAutoFit/>
          </a:bodyPr>
          <a:lstStyle/>
          <a:p>
            <a:r>
              <a:rPr lang="ja-JP" altLang="en-US" sz="4400" dirty="0" smtClean="0">
                <a:solidFill>
                  <a:srgbClr val="FF0000"/>
                </a:solidFill>
              </a:rPr>
              <a:t>補正額：</a:t>
            </a:r>
            <a:r>
              <a:rPr kumimoji="1" lang="ja-JP" altLang="en-US" sz="4400" dirty="0" smtClean="0"/>
              <a:t>約２億５千万円増</a:t>
            </a:r>
            <a:endParaRPr kumimoji="1" lang="en-US" altLang="ja-JP" sz="4400" dirty="0" smtClean="0"/>
          </a:p>
        </p:txBody>
      </p:sp>
      <p:sp>
        <p:nvSpPr>
          <p:cNvPr id="4" name="テキスト ボックス 3"/>
          <p:cNvSpPr txBox="1"/>
          <p:nvPr/>
        </p:nvSpPr>
        <p:spPr>
          <a:xfrm>
            <a:off x="1481062" y="336581"/>
            <a:ext cx="8339075" cy="769441"/>
          </a:xfrm>
          <a:prstGeom prst="rect">
            <a:avLst/>
          </a:prstGeom>
          <a:noFill/>
        </p:spPr>
        <p:txBody>
          <a:bodyPr wrap="square" rtlCol="0">
            <a:spAutoFit/>
          </a:bodyPr>
          <a:lstStyle/>
          <a:p>
            <a:r>
              <a:rPr lang="ja-JP" altLang="en-US" sz="4400" dirty="0" smtClean="0">
                <a:solidFill>
                  <a:srgbClr val="FF0000"/>
                </a:solidFill>
              </a:rPr>
              <a:t>平成２９年度一般会計補正予算</a:t>
            </a:r>
            <a:endParaRPr kumimoji="1" lang="ja-JP" altLang="en-US" sz="4400" dirty="0">
              <a:solidFill>
                <a:srgbClr val="FF0000"/>
              </a:solidFill>
            </a:endParaRPr>
          </a:p>
        </p:txBody>
      </p:sp>
      <p:sp>
        <p:nvSpPr>
          <p:cNvPr id="5" name="テキスト ボックス 4"/>
          <p:cNvSpPr txBox="1"/>
          <p:nvPr/>
        </p:nvSpPr>
        <p:spPr>
          <a:xfrm>
            <a:off x="1442428" y="2734908"/>
            <a:ext cx="8190963" cy="769441"/>
          </a:xfrm>
          <a:prstGeom prst="rect">
            <a:avLst/>
          </a:prstGeom>
          <a:noFill/>
        </p:spPr>
        <p:txBody>
          <a:bodyPr wrap="square" rtlCol="0">
            <a:spAutoFit/>
          </a:bodyPr>
          <a:lstStyle/>
          <a:p>
            <a:r>
              <a:rPr lang="ja-JP" altLang="en-US" sz="4400" dirty="0" smtClean="0">
                <a:solidFill>
                  <a:srgbClr val="FF0000"/>
                </a:solidFill>
              </a:rPr>
              <a:t>補正後の額：</a:t>
            </a:r>
            <a:r>
              <a:rPr lang="ja-JP" altLang="en-US" sz="4400" dirty="0" smtClean="0"/>
              <a:t>４６９億８千万円</a:t>
            </a:r>
            <a:endParaRPr kumimoji="1" lang="ja-JP" altLang="en-US" sz="4400" dirty="0"/>
          </a:p>
        </p:txBody>
      </p:sp>
    </p:spTree>
    <p:extLst>
      <p:ext uri="{BB962C8B-B14F-4D97-AF65-F5344CB8AC3E}">
        <p14:creationId xmlns:p14="http://schemas.microsoft.com/office/powerpoint/2010/main" val="1903035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56090" y="373487"/>
            <a:ext cx="2137893" cy="769441"/>
          </a:xfrm>
          <a:prstGeom prst="rect">
            <a:avLst/>
          </a:prstGeom>
          <a:noFill/>
        </p:spPr>
        <p:txBody>
          <a:bodyPr wrap="square" rtlCol="0">
            <a:spAutoFit/>
          </a:bodyPr>
          <a:lstStyle/>
          <a:p>
            <a:r>
              <a:rPr kumimoji="1" lang="ja-JP" altLang="en-US" sz="4400" dirty="0" smtClean="0">
                <a:solidFill>
                  <a:srgbClr val="FF0000"/>
                </a:solidFill>
              </a:rPr>
              <a:t>収　入</a:t>
            </a:r>
            <a:endParaRPr kumimoji="1" lang="ja-JP" altLang="en-US" sz="4400" dirty="0">
              <a:solidFill>
                <a:srgbClr val="FF0000"/>
              </a:solidFill>
            </a:endParaRPr>
          </a:p>
        </p:txBody>
      </p:sp>
      <p:sp>
        <p:nvSpPr>
          <p:cNvPr id="3" name="テキスト ボックス 2"/>
          <p:cNvSpPr txBox="1"/>
          <p:nvPr/>
        </p:nvSpPr>
        <p:spPr>
          <a:xfrm>
            <a:off x="1416676" y="2099256"/>
            <a:ext cx="9903854" cy="1754326"/>
          </a:xfrm>
          <a:prstGeom prst="rect">
            <a:avLst/>
          </a:prstGeom>
          <a:noFill/>
        </p:spPr>
        <p:txBody>
          <a:bodyPr wrap="square" rtlCol="0">
            <a:spAutoFit/>
          </a:bodyPr>
          <a:lstStyle/>
          <a:p>
            <a:r>
              <a:rPr kumimoji="1" lang="ja-JP" altLang="en-US" sz="3600" dirty="0" smtClean="0"/>
              <a:t>・清流の国</a:t>
            </a:r>
            <a:r>
              <a:rPr kumimoji="1" lang="ja-JP" altLang="en-US" sz="3600" dirty="0" err="1" smtClean="0"/>
              <a:t>ぎふ</a:t>
            </a:r>
            <a:r>
              <a:rPr kumimoji="1" lang="ja-JP" altLang="en-US" sz="3600" dirty="0" smtClean="0"/>
              <a:t>森林・環境基金事業補助金（県）</a:t>
            </a:r>
            <a:endParaRPr kumimoji="1" lang="en-US" altLang="ja-JP" sz="3600" dirty="0" smtClean="0"/>
          </a:p>
          <a:p>
            <a:r>
              <a:rPr lang="ja-JP" altLang="en-US" sz="3600" dirty="0" smtClean="0"/>
              <a:t>・スポーツのまちづくり支援補助金（県）</a:t>
            </a:r>
            <a:endParaRPr lang="en-US" altLang="ja-JP" sz="3600" dirty="0" smtClean="0"/>
          </a:p>
          <a:p>
            <a:r>
              <a:rPr kumimoji="1" lang="ja-JP" altLang="en-US" sz="3600" dirty="0" smtClean="0"/>
              <a:t>・スポーツ振興</a:t>
            </a:r>
            <a:r>
              <a:rPr kumimoji="1" lang="ja-JP" altLang="en-US" sz="3600" dirty="0" err="1" smtClean="0"/>
              <a:t>くじ</a:t>
            </a:r>
            <a:r>
              <a:rPr kumimoji="1" lang="ja-JP" altLang="en-US" sz="3600" dirty="0" smtClean="0"/>
              <a:t>助成金</a:t>
            </a:r>
            <a:endParaRPr kumimoji="1" lang="ja-JP" altLang="en-US" sz="3600" dirty="0"/>
          </a:p>
        </p:txBody>
      </p:sp>
    </p:spTree>
    <p:extLst>
      <p:ext uri="{BB962C8B-B14F-4D97-AF65-F5344CB8AC3E}">
        <p14:creationId xmlns:p14="http://schemas.microsoft.com/office/powerpoint/2010/main" val="34606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04575" y="128788"/>
            <a:ext cx="1957590" cy="769441"/>
          </a:xfrm>
          <a:prstGeom prst="rect">
            <a:avLst/>
          </a:prstGeom>
          <a:noFill/>
        </p:spPr>
        <p:txBody>
          <a:bodyPr wrap="square" rtlCol="0">
            <a:spAutoFit/>
          </a:bodyPr>
          <a:lstStyle/>
          <a:p>
            <a:r>
              <a:rPr kumimoji="1" lang="ja-JP" altLang="en-US" sz="4400" dirty="0" smtClean="0">
                <a:solidFill>
                  <a:srgbClr val="FF0000"/>
                </a:solidFill>
              </a:rPr>
              <a:t>支　出</a:t>
            </a:r>
            <a:endParaRPr kumimoji="1" lang="ja-JP" altLang="en-US" sz="4400" dirty="0">
              <a:solidFill>
                <a:srgbClr val="FF0000"/>
              </a:solidFill>
            </a:endParaRPr>
          </a:p>
        </p:txBody>
      </p:sp>
      <p:sp>
        <p:nvSpPr>
          <p:cNvPr id="3" name="テキスト ボックス 2"/>
          <p:cNvSpPr txBox="1"/>
          <p:nvPr/>
        </p:nvSpPr>
        <p:spPr>
          <a:xfrm>
            <a:off x="0" y="1532586"/>
            <a:ext cx="12196293" cy="3970318"/>
          </a:xfrm>
          <a:prstGeom prst="rect">
            <a:avLst/>
          </a:prstGeom>
          <a:noFill/>
        </p:spPr>
        <p:txBody>
          <a:bodyPr wrap="square" rtlCol="0">
            <a:spAutoFit/>
          </a:bodyPr>
          <a:lstStyle/>
          <a:p>
            <a:r>
              <a:rPr kumimoji="1" lang="ja-JP" altLang="en-US" sz="3600" dirty="0" smtClean="0"/>
              <a:t>・緑苑団地、新鵜沼台、松ヶ丘市有地法面の樹木の伐採・剪定</a:t>
            </a:r>
            <a:endParaRPr lang="en-US" altLang="ja-JP" sz="3600" dirty="0" smtClean="0"/>
          </a:p>
          <a:p>
            <a:r>
              <a:rPr kumimoji="1" lang="ja-JP" altLang="en-US" sz="3600" dirty="0" smtClean="0"/>
              <a:t>・新庁舎建設に伴う、現庁舎一部解体の設計業務等の所要額</a:t>
            </a:r>
            <a:endParaRPr lang="en-US" altLang="ja-JP" sz="3600" dirty="0" smtClean="0"/>
          </a:p>
          <a:p>
            <a:r>
              <a:rPr kumimoji="1" lang="ja-JP" altLang="en-US" sz="3600" dirty="0" smtClean="0"/>
              <a:t>・航空宇宙博物館への道路案内看板の更新</a:t>
            </a:r>
            <a:endParaRPr kumimoji="1" lang="en-US" altLang="ja-JP" sz="3600" dirty="0" smtClean="0"/>
          </a:p>
          <a:p>
            <a:r>
              <a:rPr lang="ja-JP" altLang="en-US" sz="3600" dirty="0" smtClean="0"/>
              <a:t>・航空宇宙博物館臨時駐車場の照明灯の整備</a:t>
            </a:r>
            <a:endParaRPr lang="en-US" altLang="ja-JP" sz="3600" dirty="0" smtClean="0"/>
          </a:p>
          <a:p>
            <a:r>
              <a:rPr kumimoji="1" lang="ja-JP" altLang="en-US" sz="3600" dirty="0" smtClean="0"/>
              <a:t>・新入学児童・生徒の学用品費（準要保護児童生徒対象）</a:t>
            </a:r>
            <a:endParaRPr kumimoji="1" lang="en-US" altLang="ja-JP" sz="3600" dirty="0" smtClean="0"/>
          </a:p>
          <a:p>
            <a:r>
              <a:rPr lang="ja-JP" altLang="en-US" sz="3600" dirty="0" smtClean="0"/>
              <a:t>・</a:t>
            </a:r>
            <a:r>
              <a:rPr lang="en-US" altLang="ja-JP" sz="3600" dirty="0" smtClean="0"/>
              <a:t>2017</a:t>
            </a:r>
            <a:r>
              <a:rPr lang="ja-JP" altLang="en-US" sz="3600" dirty="0" smtClean="0"/>
              <a:t>女子ホッケーアジアカップの開催に係る所要額</a:t>
            </a:r>
            <a:endParaRPr lang="en-US" altLang="ja-JP" sz="3600" dirty="0" smtClean="0"/>
          </a:p>
          <a:p>
            <a:r>
              <a:rPr kumimoji="1" lang="ja-JP" altLang="en-US" sz="3600" dirty="0" smtClean="0"/>
              <a:t>・総合運動公園サッカーコート人工芝張替工事に係る所要額</a:t>
            </a:r>
            <a:endParaRPr kumimoji="1" lang="ja-JP" altLang="en-US" sz="3600" dirty="0"/>
          </a:p>
        </p:txBody>
      </p:sp>
    </p:spTree>
    <p:extLst>
      <p:ext uri="{BB962C8B-B14F-4D97-AF65-F5344CB8AC3E}">
        <p14:creationId xmlns:p14="http://schemas.microsoft.com/office/powerpoint/2010/main" val="41109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05331" y="283335"/>
            <a:ext cx="3168202" cy="769441"/>
          </a:xfrm>
          <a:prstGeom prst="rect">
            <a:avLst/>
          </a:prstGeom>
          <a:noFill/>
        </p:spPr>
        <p:txBody>
          <a:bodyPr wrap="square" rtlCol="0">
            <a:spAutoFit/>
          </a:bodyPr>
          <a:lstStyle/>
          <a:p>
            <a:r>
              <a:rPr lang="ja-JP" altLang="en-US" sz="4400" dirty="0" smtClean="0">
                <a:solidFill>
                  <a:srgbClr val="FF0000"/>
                </a:solidFill>
              </a:rPr>
              <a:t>条例の改正</a:t>
            </a:r>
            <a:endParaRPr kumimoji="1" lang="ja-JP" altLang="en-US" sz="4400" dirty="0">
              <a:solidFill>
                <a:srgbClr val="FF0000"/>
              </a:solidFill>
            </a:endParaRPr>
          </a:p>
        </p:txBody>
      </p:sp>
      <p:sp>
        <p:nvSpPr>
          <p:cNvPr id="3" name="テキスト ボックス 2"/>
          <p:cNvSpPr txBox="1"/>
          <p:nvPr/>
        </p:nvSpPr>
        <p:spPr>
          <a:xfrm>
            <a:off x="122349" y="1182018"/>
            <a:ext cx="12254248" cy="5078313"/>
          </a:xfrm>
          <a:prstGeom prst="rect">
            <a:avLst/>
          </a:prstGeom>
          <a:noFill/>
        </p:spPr>
        <p:txBody>
          <a:bodyPr wrap="square" rtlCol="0">
            <a:spAutoFit/>
          </a:bodyPr>
          <a:lstStyle/>
          <a:p>
            <a:r>
              <a:rPr kumimoji="1" lang="ja-JP" altLang="en-US" sz="3600" dirty="0" smtClean="0"/>
              <a:t>・航空宇宙博物館条例</a:t>
            </a:r>
            <a:endParaRPr kumimoji="1" lang="en-US" altLang="ja-JP" sz="3600" dirty="0" smtClean="0"/>
          </a:p>
          <a:p>
            <a:r>
              <a:rPr lang="ja-JP" altLang="en-US" sz="3600" dirty="0"/>
              <a:t>　</a:t>
            </a:r>
            <a:r>
              <a:rPr lang="ja-JP" altLang="en-US" sz="3600" dirty="0" smtClean="0"/>
              <a:t>名称「岐阜かかみがはら航空宇宙博物館」</a:t>
            </a:r>
            <a:endParaRPr lang="en-US" altLang="ja-JP" sz="3600" dirty="0" smtClean="0"/>
          </a:p>
          <a:p>
            <a:r>
              <a:rPr kumimoji="1" lang="ja-JP" altLang="en-US" sz="3600" dirty="0"/>
              <a:t>　</a:t>
            </a:r>
            <a:r>
              <a:rPr kumimoji="1" lang="ja-JP" altLang="en-US" sz="3600" dirty="0" smtClean="0"/>
              <a:t>指定管理者制度により管理・運営（県と市が半分づつ出資）</a:t>
            </a:r>
            <a:endParaRPr kumimoji="1" lang="en-US" altLang="ja-JP" sz="3600" dirty="0" smtClean="0"/>
          </a:p>
          <a:p>
            <a:r>
              <a:rPr lang="ja-JP" altLang="en-US" sz="3600" dirty="0"/>
              <a:t>　</a:t>
            </a:r>
            <a:r>
              <a:rPr lang="ja-JP" altLang="en-US" sz="3600" dirty="0" smtClean="0"/>
              <a:t>休業：毎月第一火曜日、１２月２８日から１月２日</a:t>
            </a:r>
            <a:endParaRPr lang="en-US" altLang="ja-JP" sz="3600" dirty="0" smtClean="0"/>
          </a:p>
          <a:p>
            <a:r>
              <a:rPr kumimoji="1" lang="ja-JP" altLang="en-US" sz="3600" dirty="0"/>
              <a:t>　</a:t>
            </a:r>
            <a:r>
              <a:rPr kumimoji="1" lang="ja-JP" altLang="en-US" sz="3600" dirty="0" smtClean="0"/>
              <a:t>利用時間：１０時から１８時</a:t>
            </a:r>
            <a:r>
              <a:rPr lang="ja-JP" altLang="en-US" sz="3600" dirty="0" smtClean="0"/>
              <a:t>（土日）、</a:t>
            </a:r>
            <a:endParaRPr lang="en-US" altLang="ja-JP" sz="3600" dirty="0" smtClean="0"/>
          </a:p>
          <a:p>
            <a:r>
              <a:rPr lang="ja-JP" altLang="en-US" sz="3600" dirty="0"/>
              <a:t>　</a:t>
            </a:r>
            <a:r>
              <a:rPr lang="ja-JP" altLang="en-US" sz="3600" dirty="0" smtClean="0"/>
              <a:t>　　　　　　　１０時から１７時（その他）</a:t>
            </a:r>
            <a:endParaRPr lang="en-US" altLang="ja-JP" sz="3600" dirty="0" smtClean="0"/>
          </a:p>
          <a:p>
            <a:r>
              <a:rPr kumimoji="1" lang="ja-JP" altLang="en-US" sz="3600" dirty="0"/>
              <a:t>　</a:t>
            </a:r>
            <a:r>
              <a:rPr kumimoji="1" lang="ja-JP" altLang="en-US" sz="3600" dirty="0" smtClean="0"/>
              <a:t>料金：５００円（６０歳以上、高校生</a:t>
            </a:r>
            <a:r>
              <a:rPr lang="ja-JP" altLang="en-US" sz="3600" dirty="0" smtClean="0"/>
              <a:t>）</a:t>
            </a:r>
            <a:endParaRPr lang="en-US" altLang="ja-JP" sz="3600" dirty="0" smtClean="0"/>
          </a:p>
          <a:p>
            <a:r>
              <a:rPr kumimoji="1" lang="ja-JP" altLang="en-US" sz="3600" dirty="0"/>
              <a:t>　</a:t>
            </a:r>
            <a:r>
              <a:rPr kumimoji="1" lang="ja-JP" altLang="en-US" sz="3600" dirty="0" smtClean="0"/>
              <a:t>　　　　８００円（その他）</a:t>
            </a:r>
            <a:endParaRPr kumimoji="1" lang="en-US" altLang="ja-JP" sz="3600" dirty="0" smtClean="0"/>
          </a:p>
          <a:p>
            <a:r>
              <a:rPr lang="ja-JP" altLang="en-US" sz="3600" dirty="0"/>
              <a:t>　</a:t>
            </a:r>
            <a:r>
              <a:rPr lang="ja-JP" altLang="en-US" sz="3600" dirty="0" smtClean="0"/>
              <a:t>　　　　</a:t>
            </a:r>
            <a:r>
              <a:rPr lang="ja-JP" altLang="en-US" sz="3600" dirty="0" smtClean="0">
                <a:solidFill>
                  <a:srgbClr val="FF0000"/>
                </a:solidFill>
              </a:rPr>
              <a:t>無料（中学生以下）</a:t>
            </a:r>
            <a:endParaRPr kumimoji="1" lang="en-US" altLang="ja-JP" sz="3600" dirty="0" smtClean="0">
              <a:solidFill>
                <a:srgbClr val="FF0000"/>
              </a:solidFill>
            </a:endParaRPr>
          </a:p>
        </p:txBody>
      </p:sp>
    </p:spTree>
    <p:extLst>
      <p:ext uri="{BB962C8B-B14F-4D97-AF65-F5344CB8AC3E}">
        <p14:creationId xmlns:p14="http://schemas.microsoft.com/office/powerpoint/2010/main" val="29810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46997" y="360609"/>
            <a:ext cx="2717443" cy="769441"/>
          </a:xfrm>
          <a:prstGeom prst="rect">
            <a:avLst/>
          </a:prstGeom>
          <a:noFill/>
        </p:spPr>
        <p:txBody>
          <a:bodyPr wrap="square" rtlCol="0">
            <a:spAutoFit/>
          </a:bodyPr>
          <a:lstStyle/>
          <a:p>
            <a:r>
              <a:rPr kumimoji="1" lang="ja-JP" altLang="en-US" sz="4400" dirty="0" smtClean="0">
                <a:solidFill>
                  <a:srgbClr val="FF0000"/>
                </a:solidFill>
              </a:rPr>
              <a:t>工事委託</a:t>
            </a:r>
            <a:endParaRPr kumimoji="1" lang="ja-JP" altLang="en-US" sz="4400" dirty="0">
              <a:solidFill>
                <a:srgbClr val="FF0000"/>
              </a:solidFill>
            </a:endParaRPr>
          </a:p>
        </p:txBody>
      </p:sp>
      <p:sp>
        <p:nvSpPr>
          <p:cNvPr id="3" name="テキスト ボックス 2"/>
          <p:cNvSpPr txBox="1"/>
          <p:nvPr/>
        </p:nvSpPr>
        <p:spPr>
          <a:xfrm>
            <a:off x="425003" y="2189408"/>
            <a:ext cx="10934163" cy="2308324"/>
          </a:xfrm>
          <a:prstGeom prst="rect">
            <a:avLst/>
          </a:prstGeom>
          <a:noFill/>
        </p:spPr>
        <p:txBody>
          <a:bodyPr wrap="square" rtlCol="0">
            <a:spAutoFit/>
          </a:bodyPr>
          <a:lstStyle/>
          <a:p>
            <a:r>
              <a:rPr lang="ja-JP" altLang="en-US" sz="3600" dirty="0" smtClean="0"/>
              <a:t>・名鉄各務原線　高田橋～新加納付近の踏切拡幅工事</a:t>
            </a:r>
            <a:endParaRPr lang="en-US" altLang="ja-JP" sz="3600" dirty="0" smtClean="0"/>
          </a:p>
          <a:p>
            <a:r>
              <a:rPr lang="ja-JP" altLang="en-US" sz="3600" dirty="0"/>
              <a:t>　</a:t>
            </a:r>
            <a:r>
              <a:rPr lang="ja-JP" altLang="en-US" sz="3600" dirty="0" smtClean="0"/>
              <a:t>委託金額：１億７千５百９０万円</a:t>
            </a:r>
            <a:endParaRPr lang="en-US" altLang="ja-JP" sz="3600" dirty="0" smtClean="0"/>
          </a:p>
          <a:p>
            <a:r>
              <a:rPr kumimoji="1" lang="ja-JP" altLang="en-US" sz="3600" dirty="0" smtClean="0"/>
              <a:t>・高山本線　長森～那加付近の踏切拡幅工事</a:t>
            </a:r>
            <a:endParaRPr kumimoji="1" lang="en-US" altLang="ja-JP" sz="3600" dirty="0" smtClean="0"/>
          </a:p>
          <a:p>
            <a:r>
              <a:rPr lang="ja-JP" altLang="en-US" sz="3600" dirty="0"/>
              <a:t>　</a:t>
            </a:r>
            <a:r>
              <a:rPr lang="ja-JP" altLang="en-US" sz="3600" dirty="0" smtClean="0"/>
              <a:t>委託金額：２億円</a:t>
            </a:r>
            <a:endParaRPr kumimoji="1" lang="ja-JP" altLang="en-US" sz="3600" dirty="0"/>
          </a:p>
        </p:txBody>
      </p:sp>
    </p:spTree>
    <p:extLst>
      <p:ext uri="{BB962C8B-B14F-4D97-AF65-F5344CB8AC3E}">
        <p14:creationId xmlns:p14="http://schemas.microsoft.com/office/powerpoint/2010/main" val="75715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99268" y="444178"/>
            <a:ext cx="3181082" cy="769441"/>
          </a:xfrm>
          <a:prstGeom prst="rect">
            <a:avLst/>
          </a:prstGeom>
          <a:noFill/>
        </p:spPr>
        <p:txBody>
          <a:bodyPr wrap="square" rtlCol="0">
            <a:spAutoFit/>
          </a:bodyPr>
          <a:lstStyle/>
          <a:p>
            <a:r>
              <a:rPr kumimoji="1" lang="ja-JP" altLang="en-US" sz="4400" dirty="0" smtClean="0">
                <a:solidFill>
                  <a:srgbClr val="FF0000"/>
                </a:solidFill>
              </a:rPr>
              <a:t>財産の取得</a:t>
            </a:r>
            <a:endParaRPr kumimoji="1" lang="ja-JP" altLang="en-US" sz="4400" dirty="0">
              <a:solidFill>
                <a:srgbClr val="FF0000"/>
              </a:solidFill>
            </a:endParaRPr>
          </a:p>
        </p:txBody>
      </p:sp>
      <p:sp>
        <p:nvSpPr>
          <p:cNvPr id="3" name="テキスト ボックス 2"/>
          <p:cNvSpPr txBox="1"/>
          <p:nvPr/>
        </p:nvSpPr>
        <p:spPr>
          <a:xfrm>
            <a:off x="1976907" y="1909506"/>
            <a:ext cx="6825803" cy="2308324"/>
          </a:xfrm>
          <a:prstGeom prst="rect">
            <a:avLst/>
          </a:prstGeom>
          <a:noFill/>
        </p:spPr>
        <p:txBody>
          <a:bodyPr wrap="square" rtlCol="0">
            <a:spAutoFit/>
          </a:bodyPr>
          <a:lstStyle/>
          <a:p>
            <a:r>
              <a:rPr kumimoji="1" lang="ja-JP" altLang="en-US" sz="3600" dirty="0" smtClean="0"/>
              <a:t>・消防ポンプ自動車（川島分署）</a:t>
            </a:r>
            <a:endParaRPr kumimoji="1" lang="en-US" altLang="ja-JP" sz="3600" dirty="0" smtClean="0"/>
          </a:p>
          <a:p>
            <a:r>
              <a:rPr lang="ja-JP" altLang="en-US" sz="3600" dirty="0"/>
              <a:t>　</a:t>
            </a:r>
            <a:r>
              <a:rPr lang="ja-JP" altLang="en-US" sz="3600" dirty="0" smtClean="0"/>
              <a:t>取得方法：指名競争入札</a:t>
            </a:r>
            <a:endParaRPr kumimoji="1" lang="en-US" altLang="ja-JP" sz="3600" dirty="0" smtClean="0"/>
          </a:p>
          <a:p>
            <a:r>
              <a:rPr lang="ja-JP" altLang="en-US" sz="3600" dirty="0"/>
              <a:t>　</a:t>
            </a:r>
            <a:r>
              <a:rPr lang="ja-JP" altLang="en-US" sz="3600" dirty="0" smtClean="0"/>
              <a:t>価格：３千６百４０万円</a:t>
            </a:r>
            <a:endParaRPr lang="en-US" altLang="ja-JP" sz="3600" dirty="0" smtClean="0"/>
          </a:p>
          <a:p>
            <a:r>
              <a:rPr kumimoji="1" lang="ja-JP" altLang="en-US" sz="3600" dirty="0"/>
              <a:t>　</a:t>
            </a:r>
            <a:r>
              <a:rPr kumimoji="1" lang="ja-JP" altLang="en-US" sz="3600" dirty="0" smtClean="0"/>
              <a:t>相手方</a:t>
            </a:r>
            <a:r>
              <a:rPr lang="ja-JP" altLang="en-US" sz="3600" dirty="0">
                <a:sym typeface="Wingdings" panose="05000000000000000000" pitchFamily="2" charset="2"/>
              </a:rPr>
              <a:t>（</a:t>
            </a:r>
            <a:r>
              <a:rPr kumimoji="1" lang="ja-JP" altLang="en-US" sz="3600" dirty="0" smtClean="0">
                <a:sym typeface="Wingdings" panose="05000000000000000000" pitchFamily="2" charset="2"/>
              </a:rPr>
              <a:t>株）</a:t>
            </a:r>
            <a:r>
              <a:rPr kumimoji="1" lang="ja-JP" altLang="en-US" sz="3600" dirty="0" smtClean="0"/>
              <a:t>ウスイ消防</a:t>
            </a:r>
            <a:endParaRPr kumimoji="1" lang="ja-JP" altLang="en-US" sz="3600" dirty="0"/>
          </a:p>
        </p:txBody>
      </p:sp>
    </p:spTree>
    <p:extLst>
      <p:ext uri="{BB962C8B-B14F-4D97-AF65-F5344CB8AC3E}">
        <p14:creationId xmlns:p14="http://schemas.microsoft.com/office/powerpoint/2010/main" val="73833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7895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14570</TotalTime>
  <Words>907</Words>
  <Application>Microsoft Office PowerPoint</Application>
  <PresentationFormat>ワイド画面</PresentationFormat>
  <Paragraphs>120</Paragraphs>
  <Slides>23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ＭＳ Ｐゴシック</vt:lpstr>
      <vt:lpstr>Arial</vt:lpstr>
      <vt:lpstr>Calibri</vt:lpstr>
      <vt:lpstr>Calibri Light</vt:lpstr>
      <vt:lpstr>Wingdings</vt:lpstr>
      <vt:lpstr>Office テーマ</vt:lpstr>
      <vt:lpstr>第１８回市政報告会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９月議会の予定</vt:lpstr>
      <vt:lpstr>PowerPoint プレゼンテーション</vt:lpstr>
      <vt:lpstr>意見交換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第3回市政報告会</dc:title>
  <dc:creator>hiromitsu</dc:creator>
  <cp:lastModifiedBy>坂澤 博光</cp:lastModifiedBy>
  <cp:revision>980</cp:revision>
  <dcterms:created xsi:type="dcterms:W3CDTF">2013-10-16T10:26:16Z</dcterms:created>
  <dcterms:modified xsi:type="dcterms:W3CDTF">2020-05-05T23:08:07Z</dcterms:modified>
</cp:coreProperties>
</file>