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9" r:id="rId3"/>
    <p:sldId id="378" r:id="rId4"/>
    <p:sldId id="399" r:id="rId5"/>
    <p:sldId id="379" r:id="rId6"/>
    <p:sldId id="356" r:id="rId7"/>
    <p:sldId id="389" r:id="rId8"/>
    <p:sldId id="391" r:id="rId9"/>
    <p:sldId id="401" r:id="rId10"/>
    <p:sldId id="296" r:id="rId11"/>
    <p:sldId id="394" r:id="rId12"/>
    <p:sldId id="395" r:id="rId13"/>
    <p:sldId id="334" r:id="rId14"/>
    <p:sldId id="396" r:id="rId15"/>
    <p:sldId id="397" r:id="rId16"/>
    <p:sldId id="266" r:id="rId17"/>
    <p:sldId id="323" r:id="rId18"/>
    <p:sldId id="265" r:id="rId1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2017/10/29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32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2017/10/29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14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2017/10/29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10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2017/10/29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30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2017/10/29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8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2017/10/29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72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2017/10/29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67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2017/10/29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840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2017/10/29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5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2017/10/29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82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2017/10/29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015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35DE-4789-4568-B2B9-D88FA3D035B6}" type="datetimeFigureOut">
              <a:rPr kumimoji="1" lang="ja-JP" altLang="en-US" smtClean="0"/>
              <a:t>2017/10/29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7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44462" y="1714792"/>
            <a:ext cx="6705600" cy="976893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第１９回市政報告会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94090" y="4291530"/>
            <a:ext cx="4606344" cy="1510873"/>
          </a:xfrm>
        </p:spPr>
        <p:txBody>
          <a:bodyPr/>
          <a:lstStyle/>
          <a:p>
            <a:r>
              <a:rPr kumimoji="1" lang="ja-JP" altLang="en-US" sz="3600" dirty="0" smtClean="0"/>
              <a:t>平成２９年１０月２８日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市議会議員　坂澤博光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083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655716" y="25069"/>
            <a:ext cx="5274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スパークの一般質問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04551" y="794510"/>
            <a:ext cx="6581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市単独補助金の状況について</a:t>
            </a:r>
            <a:r>
              <a:rPr lang="ja-JP" altLang="en-US" sz="3600" dirty="0" smtClean="0"/>
              <a:t>　</a:t>
            </a:r>
            <a:endParaRPr kumimoji="1" lang="en-US" altLang="ja-JP" sz="36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0779" y="3823242"/>
            <a:ext cx="560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59576" y="1969429"/>
            <a:ext cx="4372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問：最近の傾向は。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4398" y="3102600"/>
            <a:ext cx="111874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・市単独補助金は、ほぼ３億円後半の額で推移している。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・平成２７年度：約３億円、平成２８年度：約３億５</a:t>
            </a:r>
            <a:r>
              <a:rPr lang="ja-JP" altLang="en-US" sz="3600" dirty="0" smtClean="0"/>
              <a:t>千万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・主に、集会施設建設事業への補助金約２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３００万円</a:t>
            </a:r>
            <a:r>
              <a:rPr lang="ja-JP" altLang="en-US" sz="3600" dirty="0" smtClean="0"/>
              <a:t>増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・新加納土地区画整理事業への補助金約１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６００万円</a:t>
            </a:r>
            <a:r>
              <a:rPr lang="ja-JP" altLang="en-US" sz="3600" dirty="0" smtClean="0"/>
              <a:t>増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0753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56823" y="643944"/>
            <a:ext cx="11135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問：市単独補助金の根拠、申請手続き、実施報告は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9674" y="3587074"/>
            <a:ext cx="697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07583" y="1571222"/>
            <a:ext cx="106851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・各務原市補助金交付規則第３条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公益上特に必要があると認められる場合に限る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・同規則第４条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補助事業の目的、内容、経費及び財源計画を記載し</a:t>
            </a:r>
            <a:endParaRPr lang="en-US" altLang="ja-JP" sz="3600" dirty="0" smtClean="0"/>
          </a:p>
          <a:p>
            <a:r>
              <a:rPr lang="ja-JP" altLang="en-US" sz="3600" dirty="0" smtClean="0"/>
              <a:t>　</a:t>
            </a:r>
            <a:r>
              <a:rPr lang="ja-JP" altLang="en-US" sz="3600" dirty="0" err="1" smtClean="0"/>
              <a:t>た</a:t>
            </a:r>
            <a:r>
              <a:rPr lang="ja-JP" altLang="en-US" sz="3600" dirty="0" smtClean="0"/>
              <a:t>申請書を提出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当該申請書の審査、補助金の決定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補助事業完了後に、目的、内容、補助事業の効果、収支決算等を記載した補助事業実施報告書を提出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737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090929" y="309093"/>
            <a:ext cx="660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問：本市の救急体制について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273" y="2573387"/>
            <a:ext cx="721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6822" y="1378039"/>
            <a:ext cx="4868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問：救急体制の概要は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91674" y="2446985"/>
            <a:ext cx="108568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・７消防署に高規格救急車１台、車検用の予備１台配備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・心肺停止事案や搬出困難で時間を要す場合</a:t>
            </a:r>
            <a:endParaRPr lang="en-US" altLang="ja-JP" sz="3600" dirty="0" smtClean="0"/>
          </a:p>
          <a:p>
            <a:r>
              <a:rPr lang="ja-JP" altLang="en-US" sz="3600" dirty="0" smtClean="0"/>
              <a:t>　救急車とポンプ自動車を同時に出動させる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・救急隊員有資格者：１２９名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・救急救命士資格者：３８名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3336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00016" y="3442571"/>
            <a:ext cx="66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2428" y="68258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問：救急車の活動状況は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63694" y="2057576"/>
            <a:ext cx="113038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・出動軒数：５</a:t>
            </a:r>
            <a:r>
              <a:rPr kumimoji="1" lang="en-US" altLang="ja-JP" sz="3600" dirty="0" smtClean="0"/>
              <a:t>,</a:t>
            </a:r>
            <a:r>
              <a:rPr kumimoji="1" lang="ja-JP" altLang="en-US" sz="3600" dirty="0" smtClean="0"/>
              <a:t>８５５件（平成２８年度）、前年度より１７４増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・１１９番通報から現場到着までの平均時間：約７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１分</a:t>
            </a:r>
            <a:endParaRPr lang="en-US" altLang="ja-JP" sz="3600" dirty="0" smtClean="0"/>
          </a:p>
          <a:p>
            <a:r>
              <a:rPr lang="ja-JP" altLang="en-US" sz="3600" dirty="0" smtClean="0"/>
              <a:t>（全国平均より１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５分早）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・病院到着平均時間：３３</a:t>
            </a:r>
            <a:r>
              <a:rPr kumimoji="1" lang="en-US" altLang="ja-JP" sz="3600" dirty="0" smtClean="0"/>
              <a:t>.</a:t>
            </a:r>
            <a:r>
              <a:rPr kumimoji="1" lang="ja-JP" altLang="en-US" sz="3600" dirty="0" smtClean="0"/>
              <a:t>１分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（全国平均より６</a:t>
            </a:r>
            <a:r>
              <a:rPr kumimoji="1" lang="en-US" altLang="ja-JP" sz="3600" dirty="0" smtClean="0"/>
              <a:t>.</a:t>
            </a:r>
            <a:r>
              <a:rPr kumimoji="1" lang="ja-JP" altLang="en-US" sz="3600" dirty="0" smtClean="0"/>
              <a:t>２分少）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・午前７時から午後１時の時間帯が多い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・高齢者が全体の５９％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4983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43944" y="296215"/>
            <a:ext cx="7534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問：救急救命士の現状と養成状況は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545" y="3734873"/>
            <a:ext cx="721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33341" y="1573611"/>
            <a:ext cx="98909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・心肺停止ならチューブを用いた気道確保、点滴処置、心臓の動きを基に戻すための薬剤投与など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・５年以上の救急隊員の実務経験を経て、救急救命士養成研修所へ６ケ月入所し、国家試験合格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・病院に</a:t>
            </a:r>
            <a:r>
              <a:rPr lang="ja-JP" altLang="en-US" sz="3600" dirty="0" smtClean="0"/>
              <a:t>おける３０症例の成功例</a:t>
            </a:r>
            <a:endParaRPr lang="en-US" altLang="ja-JP" sz="3600" dirty="0" smtClean="0"/>
          </a:p>
          <a:p>
            <a:r>
              <a:rPr lang="ja-JP" altLang="en-US" sz="3600" dirty="0" smtClean="0"/>
              <a:t>・病院実習し、修了実習（テスト）の後、医師の認定</a:t>
            </a:r>
            <a:endParaRPr lang="en-US" altLang="ja-JP" sz="3600" dirty="0" smtClean="0"/>
          </a:p>
          <a:p>
            <a:r>
              <a:rPr lang="ja-JP" altLang="en-US" sz="3600" dirty="0" smtClean="0"/>
              <a:t>・２年間に１２８時間以上の病院における教育</a:t>
            </a:r>
            <a:endParaRPr lang="en-US" altLang="ja-JP" sz="3600" dirty="0" smtClean="0"/>
          </a:p>
          <a:p>
            <a:r>
              <a:rPr lang="ja-JP" altLang="en-US" sz="3600" dirty="0" smtClean="0"/>
              <a:t>・平成２９年度：救急救命士養成研修所へ１名派遣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31544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49251" y="244698"/>
            <a:ext cx="6143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問：救急要請の現状と課題は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0609" y="3564132"/>
            <a:ext cx="682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70C0"/>
                </a:solidFill>
              </a:rPr>
              <a:t>答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03797" y="1071143"/>
            <a:ext cx="1054779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・救急車で医療機関に搬送した方の４１％は入院が必要ない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・１１９番の通報内容から「救急車の不適切使用か否か」の判断は難しい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・救急件数</a:t>
            </a:r>
            <a:r>
              <a:rPr lang="ja-JP" altLang="en-US" sz="3600" dirty="0" smtClean="0"/>
              <a:t>が増えていくと不適切利用を軽減する取り組みも必要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・子どもの急病やケガの対処、判断に迷った場合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kumimoji="1" lang="ja-JP" altLang="en-US" sz="3600" dirty="0" smtClean="0"/>
              <a:t>「＃８０００」をプッシュ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小児科医師・看護師が電話にて応対（小児救急電話相談）の普及啓発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0521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49879" y="159063"/>
            <a:ext cx="4139069" cy="89700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１２月議会の予定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46064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4200" dirty="0" smtClean="0">
                <a:solidFill>
                  <a:srgbClr val="FF0000"/>
                </a:solidFill>
              </a:rPr>
              <a:t>開会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１１月３</a:t>
            </a:r>
            <a:r>
              <a:rPr lang="ja-JP" altLang="en-US" sz="3900" dirty="0"/>
              <a:t>０</a:t>
            </a:r>
            <a:r>
              <a:rPr lang="ja-JP" altLang="en-US" sz="3900" dirty="0" smtClean="0"/>
              <a:t>日（木）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・一般質問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3900" dirty="0" smtClean="0"/>
              <a:t>１</a:t>
            </a:r>
            <a:r>
              <a:rPr lang="ja-JP" altLang="en-US" sz="3900" dirty="0"/>
              <a:t>２</a:t>
            </a:r>
            <a:r>
              <a:rPr lang="ja-JP" altLang="en-US" sz="3900" dirty="0" smtClean="0"/>
              <a:t>月１３日（水）、１４日（木）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4200" dirty="0" smtClean="0">
                <a:solidFill>
                  <a:srgbClr val="FF0000"/>
                </a:solidFill>
              </a:rPr>
              <a:t>・常任委員会</a:t>
            </a:r>
            <a:endParaRPr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en-US" sz="3900" dirty="0" smtClean="0"/>
              <a:t>民生消防：１８日（月）、経済教育：１８日（月）</a:t>
            </a:r>
            <a:endParaRPr lang="en-US" altLang="ja-JP" sz="3900" dirty="0" smtClean="0"/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建設水道：１</a:t>
            </a:r>
            <a:r>
              <a:rPr lang="ja-JP" altLang="en-US" sz="3900" dirty="0"/>
              <a:t>９</a:t>
            </a:r>
            <a:r>
              <a:rPr lang="ja-JP" altLang="en-US" sz="3900" dirty="0" smtClean="0"/>
              <a:t>日（火）、総務：１</a:t>
            </a:r>
            <a:r>
              <a:rPr lang="ja-JP" altLang="en-US" sz="3900" dirty="0"/>
              <a:t>８</a:t>
            </a:r>
            <a:r>
              <a:rPr lang="ja-JP" altLang="en-US" sz="3900" dirty="0" smtClean="0"/>
              <a:t>日（火）</a:t>
            </a:r>
            <a:endParaRPr lang="en-US" altLang="ja-JP" sz="3900" dirty="0" smtClean="0"/>
          </a:p>
          <a:p>
            <a:pPr marL="0" indent="0">
              <a:buNone/>
            </a:pPr>
            <a:r>
              <a:rPr kumimoji="1" lang="ja-JP" altLang="en-US" sz="4200" dirty="0" smtClean="0">
                <a:solidFill>
                  <a:srgbClr val="FF0000"/>
                </a:solidFill>
              </a:rPr>
              <a:t>・閉会</a:t>
            </a:r>
            <a:endParaRPr kumimoji="1" lang="en-US" altLang="ja-JP" sz="4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900" dirty="0"/>
              <a:t>　</a:t>
            </a:r>
            <a:r>
              <a:rPr lang="ja-JP" altLang="en-US" sz="3900" dirty="0" smtClean="0"/>
              <a:t>１２月２２日（金）</a:t>
            </a:r>
            <a:endParaRPr kumimoji="1" lang="ja-JP" altLang="en-US" sz="3900" dirty="0"/>
          </a:p>
        </p:txBody>
      </p:sp>
    </p:spTree>
    <p:extLst>
      <p:ext uri="{BB962C8B-B14F-4D97-AF65-F5344CB8AC3E}">
        <p14:creationId xmlns:p14="http://schemas.microsoft.com/office/powerpoint/2010/main" val="3928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65878" y="369562"/>
            <a:ext cx="37106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要望</a:t>
            </a:r>
            <a:r>
              <a:rPr lang="ja-JP" altLang="en-US" sz="4400" dirty="0" smtClean="0">
                <a:solidFill>
                  <a:srgbClr val="FF0000"/>
                </a:solidFill>
              </a:rPr>
              <a:t>・その他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64406" y="1519707"/>
            <a:ext cx="86674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・９町内、樹木の根の除去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・不動丘北、雑草</a:t>
            </a:r>
            <a:r>
              <a:rPr lang="ja-JP" altLang="en-US" sz="3600" smtClean="0"/>
              <a:t>の除去</a:t>
            </a:r>
            <a:endParaRPr kumimoji="1" lang="en-US" altLang="ja-JP" sz="36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78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53840" y="518425"/>
            <a:ext cx="2831864" cy="897005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意見交換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56385" y="2740025"/>
            <a:ext cx="8006471" cy="775907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疑問やお困りのことがあればどうぞ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131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77658" y="3430979"/>
            <a:ext cx="5808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実質収支：</a:t>
            </a:r>
            <a:r>
              <a:rPr lang="ja-JP" altLang="en-US" sz="3600" dirty="0" smtClean="0"/>
              <a:t>約２６億１千万円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77658" y="1210763"/>
            <a:ext cx="6581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年間の収入：</a:t>
            </a:r>
            <a:r>
              <a:rPr kumimoji="1" lang="ja-JP" altLang="en-US" sz="3600" dirty="0" smtClean="0"/>
              <a:t>約５０７億２千万円</a:t>
            </a:r>
            <a:endParaRPr kumimoji="1" lang="en-US" altLang="ja-JP" sz="36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77658" y="156277"/>
            <a:ext cx="68451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FF0000"/>
                </a:solidFill>
              </a:rPr>
              <a:t>平成２８年度一般会計決算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77658" y="2320871"/>
            <a:ext cx="6581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年間の支出：</a:t>
            </a:r>
            <a:r>
              <a:rPr lang="ja-JP" altLang="en-US" sz="3600" dirty="0" smtClean="0"/>
              <a:t>約４７８億９千万円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77657" y="4365939"/>
            <a:ext cx="10614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貯金：</a:t>
            </a:r>
            <a:r>
              <a:rPr kumimoji="1" lang="ja-JP" altLang="en-US" sz="3600" dirty="0" smtClean="0"/>
              <a:t>約２６０億円（１２億６千万円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増</a:t>
            </a:r>
            <a:r>
              <a:rPr kumimoji="1" lang="ja-JP" altLang="en-US" sz="3600" dirty="0" smtClean="0"/>
              <a:t>）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77657" y="5297315"/>
            <a:ext cx="10614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借金：</a:t>
            </a:r>
            <a:r>
              <a:rPr kumimoji="1" lang="ja-JP" altLang="en-US" sz="3600" dirty="0" smtClean="0"/>
              <a:t>約３４０億円（２０億３</a:t>
            </a:r>
            <a:r>
              <a:rPr lang="ja-JP" altLang="en-US" sz="3600" dirty="0" smtClean="0"/>
              <a:t>千万円</a:t>
            </a:r>
            <a:r>
              <a:rPr lang="ja-JP" altLang="en-US" sz="3600" dirty="0" smtClean="0">
                <a:solidFill>
                  <a:srgbClr val="FF0000"/>
                </a:solidFill>
              </a:rPr>
              <a:t>減</a:t>
            </a:r>
            <a:r>
              <a:rPr lang="ja-JP" altLang="en-US" sz="3600" dirty="0" smtClean="0"/>
              <a:t>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0303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456089" y="102703"/>
            <a:ext cx="2137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収　入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07581" y="1117162"/>
            <a:ext cx="9672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自主財源：２８８億４千万円（構成比５６</a:t>
            </a:r>
            <a:r>
              <a:rPr kumimoji="1" lang="en-US" altLang="ja-JP" sz="3600" dirty="0" smtClean="0"/>
              <a:t>.</a:t>
            </a:r>
            <a:r>
              <a:rPr kumimoji="1" lang="ja-JP" altLang="en-US" sz="3600" dirty="0" smtClean="0"/>
              <a:t>９％）</a:t>
            </a:r>
            <a:endParaRPr kumimoji="1" lang="en-US" altLang="ja-JP" sz="36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07581" y="2032807"/>
            <a:ext cx="95690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・市税：約２１６億３</a:t>
            </a:r>
            <a:r>
              <a:rPr lang="ja-JP" altLang="en-US" sz="3600" dirty="0" smtClean="0"/>
              <a:t>千万円（前年度比１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５％増）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収入に占める割合：４２</a:t>
            </a:r>
            <a:r>
              <a:rPr kumimoji="1" lang="en-US" altLang="ja-JP" sz="3600" dirty="0" smtClean="0"/>
              <a:t>.</a:t>
            </a:r>
            <a:r>
              <a:rPr kumimoji="1" lang="ja-JP" altLang="en-US" sz="3600" dirty="0" smtClean="0"/>
              <a:t>６％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07581" y="3801320"/>
            <a:ext cx="883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依存財源：２１８億８千万円（構成比４３</a:t>
            </a:r>
            <a:r>
              <a:rPr kumimoji="1" lang="en-US" altLang="ja-JP" sz="3600" dirty="0" smtClean="0"/>
              <a:t>.</a:t>
            </a:r>
            <a:r>
              <a:rPr kumimoji="1" lang="ja-JP" altLang="en-US" sz="3600" dirty="0" smtClean="0"/>
              <a:t>１％）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07581" y="4848409"/>
            <a:ext cx="10187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・国庫支出金、基地交付金、県支出金、地方交付税、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kumimoji="1" lang="ja-JP" altLang="en-US" sz="3600" dirty="0" smtClean="0"/>
              <a:t>市債など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6068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174642" y="373488"/>
            <a:ext cx="4327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市税収入の状況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10614" y="1661375"/>
            <a:ext cx="82553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市民税：９８</a:t>
            </a:r>
            <a:r>
              <a:rPr kumimoji="1" lang="en-US" altLang="ja-JP" sz="3600" dirty="0" smtClean="0"/>
              <a:t>.</a:t>
            </a:r>
            <a:r>
              <a:rPr kumimoji="1" lang="ja-JP" altLang="en-US" sz="3600" dirty="0" smtClean="0"/>
              <a:t>２億円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個人：８１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８億</a:t>
            </a:r>
            <a:r>
              <a:rPr lang="ja-JP" altLang="en-US" sz="3600" dirty="0"/>
              <a:t>円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法人：１６</a:t>
            </a:r>
            <a:r>
              <a:rPr kumimoji="1" lang="en-US" altLang="ja-JP" sz="3600" dirty="0" smtClean="0"/>
              <a:t>.</a:t>
            </a:r>
            <a:r>
              <a:rPr kumimoji="1" lang="ja-JP" altLang="en-US" sz="3600" dirty="0" smtClean="0"/>
              <a:t>４億円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固定資産税：９１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５億円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軽自動車税：３</a:t>
            </a:r>
            <a:r>
              <a:rPr kumimoji="1" lang="en-US" altLang="ja-JP" sz="3600" dirty="0" smtClean="0"/>
              <a:t>.</a:t>
            </a:r>
            <a:r>
              <a:rPr kumimoji="1" lang="ja-JP" altLang="en-US" sz="3600" dirty="0" smtClean="0"/>
              <a:t>０億円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市たばこ税：８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２億円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都市計画税：１５</a:t>
            </a:r>
            <a:r>
              <a:rPr kumimoji="1" lang="en-US" altLang="ja-JP" sz="3600" dirty="0" smtClean="0"/>
              <a:t>.</a:t>
            </a:r>
            <a:r>
              <a:rPr kumimoji="1" lang="ja-JP" altLang="en-US" sz="3600" dirty="0" smtClean="0"/>
              <a:t>３億円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収納率：９６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３９％（前年度比０</a:t>
            </a:r>
            <a:r>
              <a:rPr lang="en-US" altLang="ja-JP" sz="3600" dirty="0" smtClean="0"/>
              <a:t>.</a:t>
            </a:r>
            <a:r>
              <a:rPr lang="ja-JP" altLang="en-US" sz="3600" dirty="0" smtClean="0"/>
              <a:t>５１増）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1507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353060" y="0"/>
            <a:ext cx="19575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支　出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65916" y="927279"/>
            <a:ext cx="103932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・鵜沼市民サービスセンター建設事業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・中央ライフデザインセンターリフレッシュ事業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・北清掃センター設備等改修事業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・ニンジン選果場施設整備事業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・犬山東町線バイパス整備事業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・木曽川・夢とロマンまちづくり事業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・防災行政無線統合事業（デジタル系無線へ）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・中学校冷暖房施設整備事業（８中学校）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・航空宇宙科学博物館リニューアル事業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・市ホッケーコート人工芝張替事業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1095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96227" y="347729"/>
            <a:ext cx="7843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平成２９年度一般会計補正予算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5684" y="2524259"/>
            <a:ext cx="115072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・産業文化センターの冷温水発生機の更新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・民間の高齢者施設が実施するスプリンクラーの整備助成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・準要保護児童生徒の新入学学用品に係る援助費の入学前支給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・文化会館舞台照明施設の更新（設計費用）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9549" y="1497549"/>
            <a:ext cx="9259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２億９５００</a:t>
            </a:r>
            <a:r>
              <a:rPr lang="ja-JP" altLang="en-US" sz="3600" dirty="0" smtClean="0"/>
              <a:t>万円の増額補正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8105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962141" y="334851"/>
            <a:ext cx="5215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工事請負契約の締結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189" y="2137893"/>
            <a:ext cx="94273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・雄飛ケ丘第２住宅Ｂ棟耐震補強等工事（建築）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・一般競争入札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・２億１</a:t>
            </a:r>
            <a:r>
              <a:rPr lang="en-US" altLang="ja-JP" sz="3600" dirty="0"/>
              <a:t>,</a:t>
            </a:r>
            <a:r>
              <a:rPr lang="ja-JP" altLang="en-US" sz="3600" dirty="0" smtClean="0"/>
              <a:t>９００万円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・天龍・大竹特定建設工事共同企業体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5715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5464" y="32959"/>
            <a:ext cx="88220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介護予防・日常生活支援総合事業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9323" y="1045183"/>
            <a:ext cx="101743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・介護予防・生活支援サービス事業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要支援１・２の判定を受けた方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チェックリストにより生活機能低下がみられる方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訪問型サービス、短期集中予防サービス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通所型サービス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69323" y="4150288"/>
            <a:ext cx="86288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・一般介護予防事業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６５歳以上の全ての方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運動器の機能向上、口腔機能の向上</a:t>
            </a:r>
            <a:endParaRPr kumimoji="1"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認知症予防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0910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9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15590</TotalTime>
  <Words>735</Words>
  <Application>Microsoft Office PowerPoint</Application>
  <PresentationFormat>ワイド画面</PresentationFormat>
  <Paragraphs>122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Office テーマ</vt:lpstr>
      <vt:lpstr>第１９回市政報告会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１２月議会の予定</vt:lpstr>
      <vt:lpstr>PowerPoint プレゼンテーション</vt:lpstr>
      <vt:lpstr>意見交換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第3回市政報告会</dc:title>
  <dc:creator>hiromitsu</dc:creator>
  <cp:lastModifiedBy>hir_skzw@d1.dion.ne.jp</cp:lastModifiedBy>
  <cp:revision>1023</cp:revision>
  <dcterms:created xsi:type="dcterms:W3CDTF">2013-10-16T10:26:16Z</dcterms:created>
  <dcterms:modified xsi:type="dcterms:W3CDTF">2017-10-29T13:22:00Z</dcterms:modified>
</cp:coreProperties>
</file>