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9" r:id="rId3"/>
    <p:sldId id="378" r:id="rId4"/>
    <p:sldId id="399" r:id="rId5"/>
    <p:sldId id="379" r:id="rId6"/>
    <p:sldId id="356" r:id="rId7"/>
    <p:sldId id="404" r:id="rId8"/>
    <p:sldId id="296" r:id="rId9"/>
    <p:sldId id="402" r:id="rId10"/>
    <p:sldId id="394" r:id="rId11"/>
    <p:sldId id="403" r:id="rId12"/>
    <p:sldId id="395" r:id="rId13"/>
    <p:sldId id="334" r:id="rId14"/>
    <p:sldId id="266" r:id="rId15"/>
    <p:sldId id="323" r:id="rId16"/>
    <p:sldId id="26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第２０回市政報告会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平成３０年１月２７日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6823" y="643944"/>
            <a:ext cx="409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問：市民の反応は。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25" y="1462060"/>
            <a:ext cx="11077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答：相談件数は月ごとに増加しており、「ステップ」が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相談機関として認知され、市民からの期待やニーズが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　高まっている</a:t>
            </a:r>
            <a:r>
              <a:rPr lang="ja-JP" altLang="en-US" sz="3600" dirty="0" smtClean="0">
                <a:solidFill>
                  <a:srgbClr val="0070C0"/>
                </a:solidFill>
              </a:rPr>
              <a:t>と思われる。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・臨床心理士や発達支援員が継続して相談しているケー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　スが半数</a:t>
            </a:r>
            <a:r>
              <a:rPr lang="ja-JP" altLang="en-US" sz="3600" dirty="0" smtClean="0">
                <a:solidFill>
                  <a:srgbClr val="0070C0"/>
                </a:solidFill>
              </a:rPr>
              <a:t>以上を占めており相談者に寄り添った相談が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lang="ja-JP" altLang="en-US" sz="3600" dirty="0" smtClean="0">
                <a:solidFill>
                  <a:srgbClr val="0070C0"/>
                </a:solidFill>
              </a:rPr>
              <a:t>出来ている。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・親子向け・保護者向け講座では、終了後のアンケートで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「良かった」、「とても良かった」が９４％、</a:t>
            </a:r>
            <a:r>
              <a:rPr lang="ja-JP" altLang="en-US" sz="3600" dirty="0" smtClean="0">
                <a:solidFill>
                  <a:srgbClr val="0070C0"/>
                </a:solidFill>
              </a:rPr>
              <a:t>「来年もぜひ同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r>
              <a:rPr lang="ja-JP" altLang="en-US" sz="3600" dirty="0" err="1" smtClean="0">
                <a:solidFill>
                  <a:srgbClr val="0070C0"/>
                </a:solidFill>
              </a:rPr>
              <a:t>じ</a:t>
            </a:r>
            <a:r>
              <a:rPr lang="ja-JP" altLang="en-US" sz="3600" dirty="0" smtClean="0">
                <a:solidFill>
                  <a:srgbClr val="0070C0"/>
                </a:solidFill>
              </a:rPr>
              <a:t>講座を開いてほしい」との声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21216" y="1751527"/>
            <a:ext cx="104576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・相談にはワンストップで応じているが、臨床心理士や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発達支援員による継続相談や関係機関へのつなぎ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ができるよう連携を図っていく。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・ニーズが高い子育て講座については、気軽に子育て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lang="ja-JP" altLang="en-US" sz="3600" dirty="0" smtClean="0">
                <a:solidFill>
                  <a:srgbClr val="0070C0"/>
                </a:solidFill>
              </a:rPr>
              <a:t>世代に参加してもらえるよう努力する。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・平成３２年度より実施される新学習指導要領の趣旨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を踏まえた授業改善に重点をおいた研修を目指す。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・教職員のニーズに対応した講座の充実を図る。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7584" y="579549"/>
            <a:ext cx="645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問：課題と今後の対処方針は。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0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75007" y="182691"/>
            <a:ext cx="897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問：移住定住総合窓口の現状と課題について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334" y="2019595"/>
            <a:ext cx="110758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答：「住まい」「仕事」「市の魅力」の情報発信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・住まいに関する相談９割、仕事に関する相談１割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・１１月末までに１</a:t>
            </a:r>
            <a:r>
              <a:rPr lang="en-US" altLang="ja-JP" sz="3600" dirty="0" smtClean="0">
                <a:solidFill>
                  <a:srgbClr val="0070C0"/>
                </a:solidFill>
              </a:rPr>
              <a:t>,</a:t>
            </a:r>
            <a:r>
              <a:rPr lang="ja-JP" altLang="en-US" sz="3600" dirty="0" smtClean="0">
                <a:solidFill>
                  <a:srgbClr val="0070C0"/>
                </a:solidFill>
              </a:rPr>
              <a:t>９２９人が来訪、うち相談者は１３５人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・県外からの移住相談では、まず「賃貸」を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・市内の方は「賃貸」から「戸建て」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・５世帯８名の移住があった。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・「窓口が大型商業施設内にあり利用しやすい」と好評</a:t>
            </a:r>
            <a:endParaRPr lang="en-US" altLang="ja-JP" sz="3600" dirty="0" smtClean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3334" y="1054873"/>
            <a:ext cx="801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問：発信している情報や反応は。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6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31835" y="2141805"/>
            <a:ext cx="114780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答：移住の前提</a:t>
            </a:r>
            <a:r>
              <a:rPr lang="ja-JP" altLang="en-US" sz="3600" dirty="0">
                <a:solidFill>
                  <a:srgbClr val="0070C0"/>
                </a:solidFill>
              </a:rPr>
              <a:t>：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「まちに魅力がある」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・ライフスタイルの提案など、暮らしを豊かにするプラスワン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lang="ja-JP" altLang="en-US" sz="3600" dirty="0" smtClean="0">
                <a:solidFill>
                  <a:srgbClr val="0070C0"/>
                </a:solidFill>
              </a:rPr>
              <a:t>の部分が求められている。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・シティプロモーション戦略を軸に展開するまちの魅力発信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と窓口における移住定住の基盤づくりの連動が重要。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2428" y="682580"/>
            <a:ext cx="8847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問：気づいたことや課題は。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３</a:t>
            </a:r>
            <a:r>
              <a:rPr kumimoji="1" lang="ja-JP" altLang="en-US" dirty="0" smtClean="0">
                <a:solidFill>
                  <a:srgbClr val="0070C0"/>
                </a:solidFill>
              </a:rPr>
              <a:t>月議会の予定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２月２６日（月）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/>
              <a:t>３</a:t>
            </a:r>
            <a:r>
              <a:rPr lang="ja-JP" altLang="en-US" sz="3900" dirty="0" smtClean="0"/>
              <a:t>月１２日（月）、１３日（火）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民生消防：１５日（木）、経済教育：１６日（金）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</a:t>
            </a:r>
            <a:r>
              <a:rPr lang="ja-JP" altLang="en-US" sz="3900" dirty="0"/>
              <a:t>９</a:t>
            </a:r>
            <a:r>
              <a:rPr lang="ja-JP" altLang="en-US" sz="3900" dirty="0" smtClean="0"/>
              <a:t>日（月）、総務：２０日（火）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３</a:t>
            </a:r>
            <a:r>
              <a:rPr lang="ja-JP" altLang="en-US" sz="3900" dirty="0" smtClean="0"/>
              <a:t>月２６日（月）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5878" y="369562"/>
            <a:ext cx="3710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要望</a:t>
            </a:r>
            <a:r>
              <a:rPr lang="ja-JP" altLang="en-US" sz="4400" dirty="0" smtClean="0">
                <a:solidFill>
                  <a:srgbClr val="FF0000"/>
                </a:solidFill>
              </a:rPr>
              <a:t>・その他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56067" y="1674253"/>
            <a:ext cx="10174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・９町内のビワの木の伐採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・三井北町側溝のガタガタ音の修正</a:t>
            </a:r>
            <a:endParaRPr lang="en-US" altLang="ja-JP" sz="3600" dirty="0" smtClean="0"/>
          </a:p>
          <a:p>
            <a:r>
              <a:rPr lang="ja-JP" altLang="en-US" sz="3600" dirty="0" smtClean="0"/>
              <a:t>・公園にマンホールトイレやカマドベンチの設置を</a:t>
            </a:r>
            <a:endParaRPr lang="en-US" altLang="ja-JP" sz="3600" dirty="0" smtClean="0"/>
          </a:p>
          <a:p>
            <a:r>
              <a:rPr lang="ja-JP" altLang="en-US" sz="3600" dirty="0" smtClean="0"/>
              <a:t>・総合体育館の利用要領の見直しを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2678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意見交換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6385" y="2740025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77658" y="156277"/>
            <a:ext cx="7708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平成２９年度一般会計補正予算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8033" y="1920511"/>
            <a:ext cx="115094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・住民基本台帳システム改修事業（６９０万円）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住民票等への旧氏併記を可能にするシステム改修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dirty="0" err="1" smtClean="0"/>
              <a:t>障がい</a:t>
            </a:r>
            <a:r>
              <a:rPr lang="ja-JP" altLang="en-US" sz="3600" dirty="0" smtClean="0"/>
              <a:t>児通所支援給付事業（８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３００万円）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放課後デイサービス利用者の増加に対応</a:t>
            </a:r>
            <a:endParaRPr lang="en-US" altLang="ja-JP" sz="3600" dirty="0" smtClean="0"/>
          </a:p>
          <a:p>
            <a:r>
              <a:rPr lang="ja-JP" altLang="en-US" sz="3600" dirty="0" smtClean="0"/>
              <a:t>・航空宇宙博物館敷地内の借地の取得費用（５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５００万円）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・全国瞬時警報システム受信機更新事業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２８０万円）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特別警報も伝達可能に。伝達時間短縮を図る。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・減債基金</a:t>
            </a:r>
            <a:r>
              <a:rPr lang="ja-JP" altLang="en-US" sz="3600" dirty="0" smtClean="0"/>
              <a:t>積立金（</a:t>
            </a:r>
            <a:r>
              <a:rPr kumimoji="1" lang="ja-JP" altLang="en-US" sz="3600" dirty="0" smtClean="0"/>
              <a:t>９</a:t>
            </a:r>
            <a:r>
              <a:rPr lang="ja-JP" altLang="en-US" sz="3600" dirty="0" smtClean="0"/>
              <a:t>億</a:t>
            </a:r>
            <a:r>
              <a:rPr kumimoji="1" lang="ja-JP" altLang="en-US" sz="3600" dirty="0" smtClean="0"/>
              <a:t>２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１００万円）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50771" y="1099949"/>
            <a:ext cx="627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約１０億２千万円の増額補正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303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14422" y="399246"/>
            <a:ext cx="2833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条例改正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2886" y="1519708"/>
            <a:ext cx="104962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・中山道鵜沼宿町屋館・脇本陣を観光振興施設として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定める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・丸子町ふれあいセンター管理者：丸子町自治会</a:t>
            </a:r>
            <a:endParaRPr lang="en-US" altLang="ja-JP" sz="3600" dirty="0" smtClean="0"/>
          </a:p>
          <a:p>
            <a:r>
              <a:rPr lang="ja-JP" altLang="en-US" sz="3600" dirty="0" smtClean="0"/>
              <a:t> 　東新町ふれあいセンター管理者：東新町自治会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・民営化した保育所（那加保育所、更木保育園、鵜沼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東保育所、蘇原南保育所）を、現在運営中の社会福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祉法人に建物などを無償譲渡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068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9634" y="331560"/>
            <a:ext cx="82038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まちづくり委員会設置構想（私見）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5837" y="4108359"/>
            <a:ext cx="127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背景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0845" y="2937075"/>
            <a:ext cx="86674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・自治会運営の危機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・地域の子ども達の減少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・一人暮らしお年寄りへの対応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・不審者の出没、犯罪可能性事案の発生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・地域防災の推進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・地域の繋がりの希薄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9403" y="1420519"/>
            <a:ext cx="9916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自分たちの地域を、自分たちの手で課題を解決し、住みやすくしていくための委員会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29554" y="862885"/>
            <a:ext cx="2163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運営形態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29554" y="2009104"/>
            <a:ext cx="100841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・自治会と</a:t>
            </a:r>
            <a:r>
              <a:rPr lang="ja-JP" altLang="en-US" sz="3600" dirty="0"/>
              <a:t>協働</a:t>
            </a:r>
            <a:r>
              <a:rPr kumimoji="1" lang="ja-JP" altLang="en-US" sz="3600" dirty="0" smtClean="0"/>
              <a:t>（年度の連合会長を委員長に、有志がサポートする体制）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・有志によるボランティア活動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・プロジェクト方式で興味・関心のある部門を担当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・運営資金は自治会、社会福祉協議会からの支援金及び有志からの寄付、事業成果としてのお金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411095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81825" y="772732"/>
            <a:ext cx="740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現在進行形又は予定のプロジェクト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1825" y="1906073"/>
            <a:ext cx="9053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・自治会再編委員会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・ボランタリーハウスの運営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・さつまいもプロジェクト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・防犯パトロール</a:t>
            </a:r>
            <a:endParaRPr lang="en-US" altLang="ja-JP" sz="3600" dirty="0" smtClean="0"/>
          </a:p>
          <a:p>
            <a:r>
              <a:rPr lang="ja-JP" altLang="en-US" sz="3600" dirty="0" smtClean="0"/>
              <a:t>・消防団による自主防災活動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・夏祭り・盆踊りプロジェクト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10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77" y="1076460"/>
            <a:ext cx="7373869" cy="553040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91334" y="249619"/>
            <a:ext cx="10657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岐阜かかみがはら航空宇宙博物館のライトフライヤー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55716" y="25069"/>
            <a:ext cx="5274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4552" y="794510"/>
            <a:ext cx="9298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各務原市教育センター（ステップ）の現状と課題</a:t>
            </a:r>
            <a:r>
              <a:rPr lang="ja-JP" altLang="en-US" sz="3600" dirty="0" smtClean="0"/>
              <a:t>　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5156" y="2979722"/>
            <a:ext cx="114106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</a:rPr>
              <a:t>答：７月</a:t>
            </a:r>
            <a:r>
              <a:rPr lang="ja-JP" altLang="en-US" sz="3600" dirty="0">
                <a:solidFill>
                  <a:srgbClr val="0070C0"/>
                </a:solidFill>
              </a:rPr>
              <a:t>１５日の開所から１１月末までの相談件数は延べ</a:t>
            </a:r>
            <a:endParaRPr lang="en-US" altLang="ja-JP" sz="3600" dirty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　６６９件で電話１５７件、来所４３７件、訪問</a:t>
            </a:r>
            <a:r>
              <a:rPr lang="ja-JP" altLang="en-US" sz="3600" dirty="0" smtClean="0">
                <a:solidFill>
                  <a:srgbClr val="0070C0"/>
                </a:solidFill>
              </a:rPr>
              <a:t>７５件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lang="ja-JP" altLang="en-US" sz="3600" dirty="0" smtClean="0">
                <a:solidFill>
                  <a:srgbClr val="0070C0"/>
                </a:solidFill>
              </a:rPr>
              <a:t>　相談対象の６割が小学生、３割が中学生に関する問題</a:t>
            </a:r>
            <a:endParaRPr lang="en-US" altLang="ja-JP" sz="3600" dirty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・親子参加型講座などへの子どもの理解や子供への関</a:t>
            </a:r>
            <a:endParaRPr lang="en-US" altLang="ja-JP" sz="3600" dirty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　わり方を学ぶ講座への参加が多い。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091" y="1887116"/>
            <a:ext cx="589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問：相談部門の実施状況は。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69700" y="2292439"/>
            <a:ext cx="11114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答：研修部門では、教職員を対象に学校を会場とする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研修とセンターを会場とする研修に分けて</a:t>
            </a:r>
            <a:r>
              <a:rPr lang="ja-JP" altLang="en-US" sz="3600" dirty="0">
                <a:solidFill>
                  <a:srgbClr val="0070C0"/>
                </a:solidFill>
              </a:rPr>
              <a:t>実施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・６名の教職員指導講師が学校へ出かけ、希望する教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　職員の授業参観し指導（７４名が指導を受けている）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・センターを会場とする研修では、夏季研修と平日の夕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r>
              <a:rPr lang="ja-JP" altLang="en-US" sz="3600" dirty="0">
                <a:solidFill>
                  <a:srgbClr val="0070C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方５時半から１時間半ほどの研修（延べ１３７人が受講）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7279" y="837127"/>
            <a:ext cx="740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問：研修部門の実施状況は。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5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15937</TotalTime>
  <Words>530</Words>
  <Application>Microsoft Office PowerPoint</Application>
  <PresentationFormat>ワイド画面</PresentationFormat>
  <Paragraphs>109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Office テーマ</vt:lpstr>
      <vt:lpstr>第２０回市政報告会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３月議会の予定</vt:lpstr>
      <vt:lpstr>PowerPoint プレゼンテーション</vt:lpstr>
      <vt:lpstr>意見交換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1054</cp:revision>
  <dcterms:created xsi:type="dcterms:W3CDTF">2013-10-16T10:26:16Z</dcterms:created>
  <dcterms:modified xsi:type="dcterms:W3CDTF">2020-05-05T23:06:44Z</dcterms:modified>
</cp:coreProperties>
</file>