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18" r:id="rId3"/>
    <p:sldId id="419" r:id="rId4"/>
    <p:sldId id="426" r:id="rId5"/>
    <p:sldId id="422" r:id="rId6"/>
    <p:sldId id="421" r:id="rId7"/>
    <p:sldId id="420" r:id="rId8"/>
    <p:sldId id="369" r:id="rId9"/>
    <p:sldId id="378" r:id="rId10"/>
    <p:sldId id="412" r:id="rId11"/>
    <p:sldId id="404" r:id="rId12"/>
    <p:sldId id="406" r:id="rId13"/>
    <p:sldId id="408" r:id="rId14"/>
    <p:sldId id="425" r:id="rId15"/>
    <p:sldId id="405" r:id="rId16"/>
    <p:sldId id="407" r:id="rId17"/>
    <p:sldId id="411" r:id="rId18"/>
    <p:sldId id="296" r:id="rId19"/>
    <p:sldId id="403" r:id="rId20"/>
    <p:sldId id="395" r:id="rId21"/>
    <p:sldId id="334" r:id="rId22"/>
    <p:sldId id="410" r:id="rId23"/>
    <p:sldId id="266" r:id="rId24"/>
    <p:sldId id="323" r:id="rId25"/>
    <p:sldId id="265" r:id="rId2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sz="4400" dirty="0" smtClean="0">
                <a:solidFill>
                  <a:srgbClr val="FF0000"/>
                </a:solidFill>
              </a:rPr>
              <a:t>歳入の内訳</a:t>
            </a:r>
            <a:r>
              <a:rPr lang="ja-JP" altLang="en-US" sz="4400" dirty="0">
                <a:solidFill>
                  <a:srgbClr val="FF0000"/>
                </a:solidFill>
              </a:rPr>
              <a: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tx>
            <c:strRef>
              <c:f>Sheet1!$B$1</c:f>
              <c:strCache>
                <c:ptCount val="1"/>
                <c:pt idx="0">
                  <c:v>内訳（％）</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cat>
            <c:strRef>
              <c:f>Sheet1!$A$2:$A$8</c:f>
              <c:strCache>
                <c:ptCount val="7"/>
                <c:pt idx="0">
                  <c:v>市税</c:v>
                </c:pt>
                <c:pt idx="1">
                  <c:v>国庫支出金</c:v>
                </c:pt>
                <c:pt idx="2">
                  <c:v>県支出金</c:v>
                </c:pt>
                <c:pt idx="3">
                  <c:v>地方交付税</c:v>
                </c:pt>
                <c:pt idx="4">
                  <c:v>地方消費税</c:v>
                </c:pt>
                <c:pt idx="5">
                  <c:v>市債</c:v>
                </c:pt>
                <c:pt idx="6">
                  <c:v>その他</c:v>
                </c:pt>
              </c:strCache>
            </c:strRef>
          </c:cat>
          <c:val>
            <c:numRef>
              <c:f>Sheet1!$B$2:$B$8</c:f>
              <c:numCache>
                <c:formatCode>General</c:formatCode>
                <c:ptCount val="7"/>
                <c:pt idx="0">
                  <c:v>47</c:v>
                </c:pt>
                <c:pt idx="1">
                  <c:v>14.8</c:v>
                </c:pt>
                <c:pt idx="2">
                  <c:v>6.7</c:v>
                </c:pt>
                <c:pt idx="3">
                  <c:v>5.9</c:v>
                </c:pt>
                <c:pt idx="4">
                  <c:v>5.5</c:v>
                </c:pt>
                <c:pt idx="5">
                  <c:v>5.3</c:v>
                </c:pt>
                <c:pt idx="6">
                  <c:v>14.8</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9560974891153013"/>
          <c:y val="6.940147145855359E-2"/>
          <c:w val="0.19515399100574066"/>
          <c:h val="0.8454771617138763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C8E35DE-4789-4568-B2B9-D88FA3D035B6}" type="datetimeFigureOut">
              <a:rPr kumimoji="1" lang="ja-JP" altLang="en-US" smtClean="0"/>
              <a:t>2020/5/6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843211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8E35DE-4789-4568-B2B9-D88FA3D035B6}" type="datetimeFigureOut">
              <a:rPr kumimoji="1" lang="ja-JP" altLang="en-US" smtClean="0"/>
              <a:t>2020/5/6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1981475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8E35DE-4789-4568-B2B9-D88FA3D035B6}" type="datetimeFigureOut">
              <a:rPr kumimoji="1" lang="ja-JP" altLang="en-US" smtClean="0"/>
              <a:t>2020/5/6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501068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8E35DE-4789-4568-B2B9-D88FA3D035B6}" type="datetimeFigureOut">
              <a:rPr kumimoji="1" lang="ja-JP" altLang="en-US" smtClean="0"/>
              <a:t>2020/5/6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2023078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C8E35DE-4789-4568-B2B9-D88FA3D035B6}" type="datetimeFigureOut">
              <a:rPr kumimoji="1" lang="ja-JP" altLang="en-US" smtClean="0"/>
              <a:t>2020/5/6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387870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C8E35DE-4789-4568-B2B9-D88FA3D035B6}" type="datetimeFigureOut">
              <a:rPr kumimoji="1" lang="ja-JP" altLang="en-US" smtClean="0"/>
              <a:t>2020/5/6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354724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C8E35DE-4789-4568-B2B9-D88FA3D035B6}" type="datetimeFigureOut">
              <a:rPr kumimoji="1" lang="ja-JP" altLang="en-US" smtClean="0"/>
              <a:t>2020/5/6</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1566710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C8E35DE-4789-4568-B2B9-D88FA3D035B6}" type="datetimeFigureOut">
              <a:rPr kumimoji="1" lang="ja-JP" altLang="en-US" smtClean="0"/>
              <a:t>2020/5/6</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3328409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C8E35DE-4789-4568-B2B9-D88FA3D035B6}" type="datetimeFigureOut">
              <a:rPr kumimoji="1" lang="ja-JP" altLang="en-US" smtClean="0"/>
              <a:t>2020/5/6</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847508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C8E35DE-4789-4568-B2B9-D88FA3D035B6}" type="datetimeFigureOut">
              <a:rPr kumimoji="1" lang="ja-JP" altLang="en-US" smtClean="0"/>
              <a:t>2020/5/6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1588275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C8E35DE-4789-4568-B2B9-D88FA3D035B6}" type="datetimeFigureOut">
              <a:rPr kumimoji="1" lang="ja-JP" altLang="en-US" smtClean="0"/>
              <a:t>2020/5/6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3440158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8E35DE-4789-4568-B2B9-D88FA3D035B6}" type="datetimeFigureOut">
              <a:rPr kumimoji="1" lang="ja-JP" altLang="en-US" smtClean="0"/>
              <a:t>2020/5/6</a:t>
            </a:fld>
            <a:endParaRPr kumimoji="1" lang="ja-JP" alt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135724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644462" y="1714792"/>
            <a:ext cx="6705600" cy="976893"/>
          </a:xfrm>
        </p:spPr>
        <p:txBody>
          <a:bodyPr>
            <a:normAutofit/>
          </a:bodyPr>
          <a:lstStyle/>
          <a:p>
            <a:r>
              <a:rPr kumimoji="1" lang="ja-JP" altLang="en-US" dirty="0" smtClean="0">
                <a:solidFill>
                  <a:srgbClr val="0070C0"/>
                </a:solidFill>
              </a:rPr>
              <a:t>第２１回市政報告会</a:t>
            </a:r>
            <a:endParaRPr kumimoji="1" lang="ja-JP" altLang="en-US" dirty="0">
              <a:solidFill>
                <a:srgbClr val="0070C0"/>
              </a:solidFill>
            </a:endParaRPr>
          </a:p>
        </p:txBody>
      </p:sp>
      <p:sp>
        <p:nvSpPr>
          <p:cNvPr id="3" name="サブタイトル 2"/>
          <p:cNvSpPr>
            <a:spLocks noGrp="1"/>
          </p:cNvSpPr>
          <p:nvPr>
            <p:ph type="subTitle" idx="1"/>
          </p:nvPr>
        </p:nvSpPr>
        <p:spPr>
          <a:xfrm>
            <a:off x="3694090" y="4291530"/>
            <a:ext cx="4606344" cy="1510873"/>
          </a:xfrm>
        </p:spPr>
        <p:txBody>
          <a:bodyPr/>
          <a:lstStyle/>
          <a:p>
            <a:r>
              <a:rPr kumimoji="1" lang="ja-JP" altLang="en-US" sz="3600" dirty="0" smtClean="0"/>
              <a:t>平成３０年４月２８日</a:t>
            </a:r>
            <a:endParaRPr kumimoji="1" lang="en-US" altLang="ja-JP" sz="3600" dirty="0" smtClean="0"/>
          </a:p>
          <a:p>
            <a:r>
              <a:rPr lang="ja-JP" altLang="en-US" sz="3600" dirty="0" smtClean="0"/>
              <a:t>市議会議員　坂澤博光</a:t>
            </a:r>
            <a:endParaRPr kumimoji="1" lang="ja-JP" altLang="en-US" sz="3600" dirty="0"/>
          </a:p>
        </p:txBody>
      </p:sp>
    </p:spTree>
    <p:extLst>
      <p:ext uri="{BB962C8B-B14F-4D97-AF65-F5344CB8AC3E}">
        <p14:creationId xmlns:p14="http://schemas.microsoft.com/office/powerpoint/2010/main" val="908384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82591" y="425003"/>
            <a:ext cx="7044744" cy="769441"/>
          </a:xfrm>
          <a:prstGeom prst="rect">
            <a:avLst/>
          </a:prstGeom>
          <a:noFill/>
        </p:spPr>
        <p:txBody>
          <a:bodyPr wrap="square" rtlCol="0">
            <a:spAutoFit/>
          </a:bodyPr>
          <a:lstStyle/>
          <a:p>
            <a:r>
              <a:rPr kumimoji="1" lang="ja-JP" altLang="en-US" sz="4400" dirty="0" smtClean="0">
                <a:solidFill>
                  <a:srgbClr val="FF0000"/>
                </a:solidFill>
              </a:rPr>
              <a:t>コミュニティスクールの設置</a:t>
            </a:r>
            <a:endParaRPr kumimoji="1" lang="ja-JP" altLang="en-US" sz="4400" dirty="0">
              <a:solidFill>
                <a:srgbClr val="FF0000"/>
              </a:solidFill>
            </a:endParaRPr>
          </a:p>
        </p:txBody>
      </p:sp>
      <p:sp>
        <p:nvSpPr>
          <p:cNvPr id="3" name="テキスト ボックス 2"/>
          <p:cNvSpPr txBox="1"/>
          <p:nvPr/>
        </p:nvSpPr>
        <p:spPr>
          <a:xfrm>
            <a:off x="353960" y="1946786"/>
            <a:ext cx="11312013" cy="3416320"/>
          </a:xfrm>
          <a:prstGeom prst="rect">
            <a:avLst/>
          </a:prstGeom>
          <a:noFill/>
        </p:spPr>
        <p:txBody>
          <a:bodyPr wrap="square" rtlCol="0">
            <a:spAutoFit/>
          </a:bodyPr>
          <a:lstStyle/>
          <a:p>
            <a:r>
              <a:rPr kumimoji="1" lang="ja-JP" altLang="en-US" sz="3600" dirty="0" smtClean="0"/>
              <a:t>・学校運営協議会が主体に</a:t>
            </a:r>
            <a:r>
              <a:rPr lang="ja-JP" altLang="en-US" sz="3600" dirty="0" smtClean="0"/>
              <a:t>なり、義務教育９年間を見通しながら地域、家庭、学校が連携・協働する取り組みを検討</a:t>
            </a:r>
            <a:endParaRPr lang="en-US" altLang="ja-JP" sz="3600" dirty="0" smtClean="0"/>
          </a:p>
          <a:p>
            <a:r>
              <a:rPr kumimoji="1" lang="ja-JP" altLang="en-US" sz="3600" dirty="0" smtClean="0"/>
              <a:t>・中学校単位（稲羽・川島中学校）</a:t>
            </a:r>
            <a:endParaRPr kumimoji="1" lang="en-US" altLang="ja-JP" sz="3600" dirty="0" smtClean="0"/>
          </a:p>
          <a:p>
            <a:endParaRPr lang="en-US" altLang="ja-JP" sz="3600" dirty="0"/>
          </a:p>
          <a:p>
            <a:r>
              <a:rPr kumimoji="1" lang="ja-JP" altLang="en-US" sz="3600" dirty="0" smtClean="0"/>
              <a:t>学校運営協議会：保護者、学識経験者、教職員や地域住民などで組織</a:t>
            </a:r>
            <a:endParaRPr kumimoji="1" lang="ja-JP" altLang="en-US" sz="3600" dirty="0"/>
          </a:p>
        </p:txBody>
      </p:sp>
    </p:spTree>
    <p:extLst>
      <p:ext uri="{BB962C8B-B14F-4D97-AF65-F5344CB8AC3E}">
        <p14:creationId xmlns:p14="http://schemas.microsoft.com/office/powerpoint/2010/main" val="426327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75775" y="476519"/>
            <a:ext cx="6748529" cy="769441"/>
          </a:xfrm>
          <a:prstGeom prst="rect">
            <a:avLst/>
          </a:prstGeom>
          <a:noFill/>
        </p:spPr>
        <p:txBody>
          <a:bodyPr wrap="square" rtlCol="0">
            <a:spAutoFit/>
          </a:bodyPr>
          <a:lstStyle/>
          <a:p>
            <a:r>
              <a:rPr kumimoji="1" lang="ja-JP" altLang="en-US" sz="4400" dirty="0" smtClean="0">
                <a:solidFill>
                  <a:srgbClr val="FF0000"/>
                </a:solidFill>
              </a:rPr>
              <a:t>国民健康保険の県単位化</a:t>
            </a:r>
            <a:endParaRPr kumimoji="1" lang="ja-JP" altLang="en-US" sz="4400" dirty="0">
              <a:solidFill>
                <a:srgbClr val="FF0000"/>
              </a:solidFill>
            </a:endParaRPr>
          </a:p>
        </p:txBody>
      </p:sp>
      <p:sp>
        <p:nvSpPr>
          <p:cNvPr id="3" name="テキスト ボックス 2"/>
          <p:cNvSpPr txBox="1"/>
          <p:nvPr/>
        </p:nvSpPr>
        <p:spPr>
          <a:xfrm>
            <a:off x="1211444" y="2001625"/>
            <a:ext cx="10431057" cy="3416320"/>
          </a:xfrm>
          <a:prstGeom prst="rect">
            <a:avLst/>
          </a:prstGeom>
          <a:noFill/>
        </p:spPr>
        <p:txBody>
          <a:bodyPr wrap="square" rtlCol="0">
            <a:spAutoFit/>
          </a:bodyPr>
          <a:lstStyle/>
          <a:p>
            <a:r>
              <a:rPr kumimoji="1" lang="ja-JP" altLang="en-US" sz="3600" dirty="0" smtClean="0"/>
              <a:t>背景：赤字運営自治体の増加</a:t>
            </a:r>
            <a:endParaRPr kumimoji="1" lang="en-US" altLang="ja-JP" sz="3600" dirty="0" smtClean="0"/>
          </a:p>
          <a:p>
            <a:r>
              <a:rPr lang="ja-JP" altLang="en-US" sz="3600" dirty="0" smtClean="0"/>
              <a:t>運営：市町村から県単位化</a:t>
            </a:r>
            <a:endParaRPr lang="en-US" altLang="ja-JP" sz="3600" dirty="0" smtClean="0"/>
          </a:p>
          <a:p>
            <a:r>
              <a:rPr lang="ja-JP" altLang="en-US" sz="3600" dirty="0"/>
              <a:t>保険料の順位：本市は２１市中１５位（岐阜県内</a:t>
            </a:r>
            <a:r>
              <a:rPr lang="ja-JP" altLang="en-US" sz="3600" dirty="0" smtClean="0"/>
              <a:t>）</a:t>
            </a:r>
            <a:endParaRPr lang="en-US" altLang="ja-JP" sz="3600" dirty="0" smtClean="0"/>
          </a:p>
          <a:p>
            <a:r>
              <a:rPr lang="ja-JP" altLang="en-US" sz="3600" dirty="0"/>
              <a:t>計算方式：４方式から３方式へ（余剰金で軽減措置）</a:t>
            </a:r>
            <a:endParaRPr lang="en-US" altLang="ja-JP" sz="3600" dirty="0"/>
          </a:p>
          <a:p>
            <a:r>
              <a:rPr lang="ja-JP" altLang="en-US" sz="3600" dirty="0" smtClean="0"/>
              <a:t>平均</a:t>
            </a:r>
            <a:r>
              <a:rPr lang="ja-JP" altLang="en-US" sz="3600" dirty="0"/>
              <a:t>保険料：１０万円から９</a:t>
            </a:r>
            <a:r>
              <a:rPr lang="en-US" altLang="ja-JP" sz="3600" dirty="0"/>
              <a:t>.</a:t>
            </a:r>
            <a:r>
              <a:rPr lang="ja-JP" altLang="en-US" sz="3600" dirty="0"/>
              <a:t>６万円に</a:t>
            </a:r>
            <a:endParaRPr lang="en-US" altLang="ja-JP" sz="3600" dirty="0"/>
          </a:p>
          <a:p>
            <a:r>
              <a:rPr lang="ja-JP" altLang="en-US" sz="3600" dirty="0" smtClean="0"/>
              <a:t>保険料の変化</a:t>
            </a:r>
            <a:r>
              <a:rPr kumimoji="1" lang="ja-JP" altLang="en-US" sz="3600" dirty="0" smtClean="0"/>
              <a:t>：７５％の世帯が１万円以内に</a:t>
            </a:r>
            <a:endParaRPr kumimoji="1" lang="en-US" altLang="ja-JP" sz="3600" dirty="0" smtClean="0"/>
          </a:p>
        </p:txBody>
      </p:sp>
    </p:spTree>
    <p:extLst>
      <p:ext uri="{BB962C8B-B14F-4D97-AF65-F5344CB8AC3E}">
        <p14:creationId xmlns:p14="http://schemas.microsoft.com/office/powerpoint/2010/main" val="367306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06073" y="399245"/>
            <a:ext cx="8332631" cy="769441"/>
          </a:xfrm>
          <a:prstGeom prst="rect">
            <a:avLst/>
          </a:prstGeom>
          <a:noFill/>
        </p:spPr>
        <p:txBody>
          <a:bodyPr wrap="square" rtlCol="0">
            <a:spAutoFit/>
          </a:bodyPr>
          <a:lstStyle/>
          <a:p>
            <a:r>
              <a:rPr kumimoji="1" lang="ja-JP" altLang="en-US" sz="4400" dirty="0" smtClean="0">
                <a:solidFill>
                  <a:srgbClr val="FF0000"/>
                </a:solidFill>
              </a:rPr>
              <a:t>母子健康包括支援センターの設置</a:t>
            </a:r>
            <a:endParaRPr kumimoji="1" lang="ja-JP" altLang="en-US" sz="4400" dirty="0">
              <a:solidFill>
                <a:srgbClr val="FF0000"/>
              </a:solidFill>
            </a:endParaRPr>
          </a:p>
        </p:txBody>
      </p:sp>
      <p:sp>
        <p:nvSpPr>
          <p:cNvPr id="3" name="テキスト ボックス 2"/>
          <p:cNvSpPr txBox="1"/>
          <p:nvPr/>
        </p:nvSpPr>
        <p:spPr>
          <a:xfrm>
            <a:off x="678840" y="2223266"/>
            <a:ext cx="10615932" cy="3416320"/>
          </a:xfrm>
          <a:prstGeom prst="rect">
            <a:avLst/>
          </a:prstGeom>
          <a:noFill/>
        </p:spPr>
        <p:txBody>
          <a:bodyPr wrap="square" rtlCol="0">
            <a:spAutoFit/>
          </a:bodyPr>
          <a:lstStyle/>
          <a:p>
            <a:r>
              <a:rPr kumimoji="1" lang="ja-JP" altLang="en-US" sz="3600" dirty="0" smtClean="0"/>
              <a:t>・妊娠、出産、子育てに関する総合相談窓口</a:t>
            </a:r>
            <a:endParaRPr lang="en-US" altLang="ja-JP" sz="3600" dirty="0" smtClean="0"/>
          </a:p>
          <a:p>
            <a:r>
              <a:rPr kumimoji="1" lang="ja-JP" altLang="en-US" sz="3600" dirty="0" smtClean="0"/>
              <a:t>・専用電話、メールでの相談も可</a:t>
            </a:r>
            <a:endParaRPr kumimoji="1" lang="en-US" altLang="ja-JP" sz="3600" dirty="0" smtClean="0"/>
          </a:p>
          <a:p>
            <a:r>
              <a:rPr lang="ja-JP" altLang="en-US" sz="3600" dirty="0"/>
              <a:t>・切れ目のない相談体制の</a:t>
            </a:r>
            <a:r>
              <a:rPr lang="ja-JP" altLang="en-US" sz="3600" dirty="0" smtClean="0"/>
              <a:t>確立（</a:t>
            </a:r>
            <a:r>
              <a:rPr lang="ja-JP" altLang="en-US" sz="3600" dirty="0"/>
              <a:t>教育センター、基幹相談</a:t>
            </a:r>
            <a:r>
              <a:rPr lang="ja-JP" altLang="en-US" sz="3600" dirty="0" smtClean="0"/>
              <a:t>センターと合わせ）</a:t>
            </a:r>
            <a:endParaRPr lang="en-US" altLang="ja-JP" sz="3600" dirty="0" smtClean="0"/>
          </a:p>
          <a:p>
            <a:r>
              <a:rPr lang="ja-JP" altLang="en-US" sz="3600" dirty="0" smtClean="0"/>
              <a:t>・相談、情報提供、助言、支援プランの作成</a:t>
            </a:r>
            <a:endParaRPr lang="en-US" altLang="ja-JP" sz="3600" dirty="0" smtClean="0"/>
          </a:p>
          <a:p>
            <a:r>
              <a:rPr kumimoji="1" lang="ja-JP" altLang="en-US" sz="3600" dirty="0" smtClean="0"/>
              <a:t>・センターが調整役となり関係機関と連携</a:t>
            </a:r>
            <a:endParaRPr kumimoji="1" lang="ja-JP" altLang="en-US" sz="3600" dirty="0"/>
          </a:p>
        </p:txBody>
      </p:sp>
    </p:spTree>
    <p:extLst>
      <p:ext uri="{BB962C8B-B14F-4D97-AF65-F5344CB8AC3E}">
        <p14:creationId xmlns:p14="http://schemas.microsoft.com/office/powerpoint/2010/main" val="396481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390917" y="347729"/>
            <a:ext cx="9672033" cy="769441"/>
          </a:xfrm>
          <a:prstGeom prst="rect">
            <a:avLst/>
          </a:prstGeom>
          <a:noFill/>
        </p:spPr>
        <p:txBody>
          <a:bodyPr wrap="square" rtlCol="0">
            <a:spAutoFit/>
          </a:bodyPr>
          <a:lstStyle/>
          <a:p>
            <a:r>
              <a:rPr kumimoji="1" lang="ja-JP" altLang="en-US" sz="4400" dirty="0" smtClean="0">
                <a:solidFill>
                  <a:srgbClr val="FF0000"/>
                </a:solidFill>
              </a:rPr>
              <a:t>住民主体による地域の高齢者移動支援</a:t>
            </a:r>
            <a:endParaRPr kumimoji="1" lang="ja-JP" altLang="en-US" sz="4400" dirty="0">
              <a:solidFill>
                <a:srgbClr val="FF0000"/>
              </a:solidFill>
            </a:endParaRPr>
          </a:p>
        </p:txBody>
      </p:sp>
      <p:sp>
        <p:nvSpPr>
          <p:cNvPr id="3" name="テキスト ボックス 2"/>
          <p:cNvSpPr txBox="1"/>
          <p:nvPr/>
        </p:nvSpPr>
        <p:spPr>
          <a:xfrm>
            <a:off x="1390917" y="2079523"/>
            <a:ext cx="8844464" cy="2862322"/>
          </a:xfrm>
          <a:prstGeom prst="rect">
            <a:avLst/>
          </a:prstGeom>
          <a:noFill/>
        </p:spPr>
        <p:txBody>
          <a:bodyPr wrap="square" rtlCol="0">
            <a:spAutoFit/>
          </a:bodyPr>
          <a:lstStyle/>
          <a:p>
            <a:r>
              <a:rPr kumimoji="1" lang="ja-JP" altLang="en-US" sz="3600" dirty="0" smtClean="0"/>
              <a:t>・地域主体による活動の支援</a:t>
            </a:r>
            <a:endParaRPr kumimoji="1" lang="en-US" altLang="ja-JP" sz="3600" dirty="0" smtClean="0"/>
          </a:p>
          <a:p>
            <a:r>
              <a:rPr lang="ja-JP" altLang="en-US" sz="3600" dirty="0" smtClean="0"/>
              <a:t>・自治会で運行ルート、時間、費用を決定</a:t>
            </a:r>
            <a:endParaRPr lang="en-US" altLang="ja-JP" sz="3600" dirty="0" smtClean="0"/>
          </a:p>
          <a:p>
            <a:r>
              <a:rPr kumimoji="1" lang="ja-JP" altLang="en-US" sz="3600" dirty="0" smtClean="0"/>
              <a:t>・自治会がタクシー会社と契約</a:t>
            </a:r>
            <a:endParaRPr kumimoji="1" lang="en-US" altLang="ja-JP" sz="3600" dirty="0" smtClean="0"/>
          </a:p>
          <a:p>
            <a:r>
              <a:rPr lang="ja-JP" altLang="en-US" sz="3600" dirty="0" smtClean="0"/>
              <a:t>・補助率２</a:t>
            </a:r>
            <a:r>
              <a:rPr lang="en-US" altLang="ja-JP" sz="3600" dirty="0" smtClean="0"/>
              <a:t>/</a:t>
            </a:r>
            <a:r>
              <a:rPr lang="ja-JP" altLang="en-US" sz="3600" dirty="0" smtClean="0"/>
              <a:t>３、３０万円まで支給</a:t>
            </a:r>
            <a:endParaRPr lang="en-US" altLang="ja-JP" sz="3600" dirty="0" smtClean="0"/>
          </a:p>
          <a:p>
            <a:r>
              <a:rPr kumimoji="1" lang="ja-JP" altLang="en-US" sz="3600" dirty="0" smtClean="0"/>
              <a:t>・既に２自治会から申し入れあり</a:t>
            </a:r>
            <a:endParaRPr kumimoji="1" lang="ja-JP" altLang="en-US" sz="3600" dirty="0"/>
          </a:p>
        </p:txBody>
      </p:sp>
    </p:spTree>
    <p:extLst>
      <p:ext uri="{BB962C8B-B14F-4D97-AF65-F5344CB8AC3E}">
        <p14:creationId xmlns:p14="http://schemas.microsoft.com/office/powerpoint/2010/main" val="98575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665927" y="489397"/>
            <a:ext cx="5331853" cy="769441"/>
          </a:xfrm>
          <a:prstGeom prst="rect">
            <a:avLst/>
          </a:prstGeom>
          <a:noFill/>
        </p:spPr>
        <p:txBody>
          <a:bodyPr wrap="square" rtlCol="0">
            <a:spAutoFit/>
          </a:bodyPr>
          <a:lstStyle/>
          <a:p>
            <a:r>
              <a:rPr kumimoji="1" lang="ja-JP" altLang="en-US" sz="4400" dirty="0" smtClean="0">
                <a:solidFill>
                  <a:srgbClr val="FF0000"/>
                </a:solidFill>
              </a:rPr>
              <a:t>介護保険料の見直し</a:t>
            </a:r>
            <a:endParaRPr kumimoji="1" lang="ja-JP" altLang="en-US" sz="4400" dirty="0">
              <a:solidFill>
                <a:srgbClr val="FF0000"/>
              </a:solidFill>
            </a:endParaRPr>
          </a:p>
        </p:txBody>
      </p:sp>
      <p:sp>
        <p:nvSpPr>
          <p:cNvPr id="3" name="テキスト ボックス 2"/>
          <p:cNvSpPr txBox="1"/>
          <p:nvPr/>
        </p:nvSpPr>
        <p:spPr>
          <a:xfrm>
            <a:off x="811368" y="2060619"/>
            <a:ext cx="10277341" cy="2308324"/>
          </a:xfrm>
          <a:prstGeom prst="rect">
            <a:avLst/>
          </a:prstGeom>
          <a:noFill/>
        </p:spPr>
        <p:txBody>
          <a:bodyPr wrap="square" rtlCol="0">
            <a:spAutoFit/>
          </a:bodyPr>
          <a:lstStyle/>
          <a:p>
            <a:r>
              <a:rPr kumimoji="1" lang="ja-JP" altLang="en-US" sz="3600" dirty="0" smtClean="0"/>
              <a:t>・３年毎の介護保険料の見直しによる</a:t>
            </a:r>
            <a:endParaRPr kumimoji="1" lang="en-US" altLang="ja-JP" sz="3600" dirty="0" smtClean="0"/>
          </a:p>
          <a:p>
            <a:r>
              <a:rPr lang="ja-JP" altLang="en-US" sz="3600" dirty="0"/>
              <a:t>・所得金額６００万円以上の世帯を３段階に区分</a:t>
            </a:r>
            <a:endParaRPr lang="en-US" altLang="ja-JP" sz="3600" dirty="0"/>
          </a:p>
          <a:p>
            <a:r>
              <a:rPr lang="ja-JP" altLang="en-US" sz="3600" dirty="0" smtClean="0"/>
              <a:t>・１０段階から１３段階に区分</a:t>
            </a:r>
            <a:endParaRPr lang="en-US" altLang="ja-JP" sz="3600" dirty="0" smtClean="0"/>
          </a:p>
          <a:p>
            <a:r>
              <a:rPr kumimoji="1" lang="ja-JP" altLang="en-US" sz="3600" dirty="0" smtClean="0"/>
              <a:t>・保険料基準月額（第５段階）は４</a:t>
            </a:r>
            <a:r>
              <a:rPr kumimoji="1" lang="en-US" altLang="ja-JP" sz="3600" dirty="0" smtClean="0"/>
              <a:t>,</a:t>
            </a:r>
            <a:r>
              <a:rPr kumimoji="1" lang="ja-JP" altLang="en-US" sz="3600" dirty="0" smtClean="0"/>
              <a:t>９００円で変わらず</a:t>
            </a:r>
            <a:endParaRPr kumimoji="1" lang="en-US" altLang="ja-JP" sz="3600" dirty="0" smtClean="0"/>
          </a:p>
        </p:txBody>
      </p:sp>
    </p:spTree>
    <p:extLst>
      <p:ext uri="{BB962C8B-B14F-4D97-AF65-F5344CB8AC3E}">
        <p14:creationId xmlns:p14="http://schemas.microsoft.com/office/powerpoint/2010/main" val="323570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451538" y="437882"/>
            <a:ext cx="4031088" cy="769441"/>
          </a:xfrm>
          <a:prstGeom prst="rect">
            <a:avLst/>
          </a:prstGeom>
          <a:noFill/>
        </p:spPr>
        <p:txBody>
          <a:bodyPr wrap="square" rtlCol="0">
            <a:spAutoFit/>
          </a:bodyPr>
          <a:lstStyle/>
          <a:p>
            <a:r>
              <a:rPr kumimoji="1" lang="ja-JP" altLang="en-US" sz="4400" dirty="0" smtClean="0">
                <a:solidFill>
                  <a:srgbClr val="FF0000"/>
                </a:solidFill>
              </a:rPr>
              <a:t>合葬墓の建設</a:t>
            </a:r>
            <a:endParaRPr kumimoji="1" lang="ja-JP" altLang="en-US" sz="4400" dirty="0">
              <a:solidFill>
                <a:srgbClr val="FF0000"/>
              </a:solidFill>
            </a:endParaRPr>
          </a:p>
        </p:txBody>
      </p:sp>
      <p:sp>
        <p:nvSpPr>
          <p:cNvPr id="3" name="テキスト ボックス 2"/>
          <p:cNvSpPr txBox="1"/>
          <p:nvPr/>
        </p:nvSpPr>
        <p:spPr>
          <a:xfrm>
            <a:off x="899651" y="1843548"/>
            <a:ext cx="10412362" cy="2862322"/>
          </a:xfrm>
          <a:prstGeom prst="rect">
            <a:avLst/>
          </a:prstGeom>
          <a:noFill/>
        </p:spPr>
        <p:txBody>
          <a:bodyPr wrap="square" rtlCol="0">
            <a:spAutoFit/>
          </a:bodyPr>
          <a:lstStyle/>
          <a:p>
            <a:r>
              <a:rPr kumimoji="1" lang="ja-JP" altLang="en-US" sz="3600" dirty="0" smtClean="0"/>
              <a:t>・お墓の継承者の減少</a:t>
            </a:r>
            <a:endParaRPr kumimoji="1" lang="en-US" altLang="ja-JP" sz="3600" dirty="0" smtClean="0"/>
          </a:p>
          <a:p>
            <a:r>
              <a:rPr lang="ja-JP" altLang="en-US" sz="3600" dirty="0"/>
              <a:t>　</a:t>
            </a:r>
            <a:r>
              <a:rPr kumimoji="1" lang="ja-JP" altLang="en-US" sz="3600" dirty="0" smtClean="0"/>
              <a:t>公営墓地の空き区画：１７４</a:t>
            </a:r>
            <a:endParaRPr kumimoji="1" lang="en-US" altLang="ja-JP" sz="3600" dirty="0" smtClean="0"/>
          </a:p>
          <a:p>
            <a:r>
              <a:rPr lang="ja-JP" altLang="en-US" sz="3600" dirty="0" smtClean="0"/>
              <a:t>・平成３０年度建設開始</a:t>
            </a:r>
            <a:endParaRPr lang="en-US" altLang="ja-JP" sz="3600" dirty="0" smtClean="0"/>
          </a:p>
          <a:p>
            <a:r>
              <a:rPr lang="ja-JP" altLang="en-US" sz="3600" dirty="0"/>
              <a:t>・</a:t>
            </a:r>
            <a:r>
              <a:rPr kumimoji="1" lang="ja-JP" altLang="en-US" sz="3600" dirty="0" smtClean="0"/>
              <a:t>納骨堂：３</a:t>
            </a:r>
            <a:r>
              <a:rPr kumimoji="1" lang="en-US" altLang="ja-JP" sz="3600" dirty="0" smtClean="0"/>
              <a:t>,</a:t>
            </a:r>
            <a:r>
              <a:rPr kumimoji="1" lang="ja-JP" altLang="en-US" sz="3600" dirty="0" smtClean="0"/>
              <a:t>５００体収容、合葬堂：７</a:t>
            </a:r>
            <a:r>
              <a:rPr kumimoji="1" lang="en-US" altLang="ja-JP" sz="3600" dirty="0" smtClean="0"/>
              <a:t>,</a:t>
            </a:r>
            <a:r>
              <a:rPr kumimoji="1" lang="ja-JP" altLang="en-US" sz="3600" dirty="0" smtClean="0"/>
              <a:t>０００体収容</a:t>
            </a:r>
            <a:endParaRPr kumimoji="1" lang="en-US" altLang="ja-JP" sz="3600" dirty="0" smtClean="0"/>
          </a:p>
          <a:p>
            <a:r>
              <a:rPr lang="ja-JP" altLang="en-US" sz="3600" dirty="0" smtClean="0"/>
              <a:t>・平成３１年７月募集開始</a:t>
            </a:r>
            <a:endParaRPr kumimoji="1" lang="ja-JP" altLang="en-US" sz="3600" dirty="0"/>
          </a:p>
        </p:txBody>
      </p:sp>
    </p:spTree>
    <p:extLst>
      <p:ext uri="{BB962C8B-B14F-4D97-AF65-F5344CB8AC3E}">
        <p14:creationId xmlns:p14="http://schemas.microsoft.com/office/powerpoint/2010/main" val="19679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1667" y="347729"/>
            <a:ext cx="11848564" cy="769441"/>
          </a:xfrm>
          <a:prstGeom prst="rect">
            <a:avLst/>
          </a:prstGeom>
          <a:noFill/>
        </p:spPr>
        <p:txBody>
          <a:bodyPr wrap="square" rtlCol="0">
            <a:spAutoFit/>
          </a:bodyPr>
          <a:lstStyle/>
          <a:p>
            <a:r>
              <a:rPr kumimoji="1" lang="ja-JP" altLang="en-US" sz="4400" dirty="0" smtClean="0">
                <a:solidFill>
                  <a:srgbClr val="FF0000"/>
                </a:solidFill>
              </a:rPr>
              <a:t>中小企業の生産性向上に資する設備投資の支援</a:t>
            </a:r>
            <a:endParaRPr kumimoji="1" lang="ja-JP" altLang="en-US" sz="4400" dirty="0">
              <a:solidFill>
                <a:srgbClr val="FF0000"/>
              </a:solidFill>
            </a:endParaRPr>
          </a:p>
        </p:txBody>
      </p:sp>
      <p:sp>
        <p:nvSpPr>
          <p:cNvPr id="3" name="テキスト ボックス 2"/>
          <p:cNvSpPr txBox="1"/>
          <p:nvPr/>
        </p:nvSpPr>
        <p:spPr>
          <a:xfrm>
            <a:off x="453694" y="2324222"/>
            <a:ext cx="10557744" cy="2585323"/>
          </a:xfrm>
          <a:prstGeom prst="rect">
            <a:avLst/>
          </a:prstGeom>
          <a:noFill/>
        </p:spPr>
        <p:txBody>
          <a:bodyPr wrap="square" rtlCol="0">
            <a:spAutoFit/>
          </a:bodyPr>
          <a:lstStyle/>
          <a:p>
            <a:r>
              <a:rPr kumimoji="1" lang="ja-JP" altLang="en-US" sz="3600" dirty="0" smtClean="0"/>
              <a:t>・中小企業の設備投資を支援</a:t>
            </a:r>
            <a:endParaRPr kumimoji="1" lang="en-US" altLang="ja-JP" sz="3600" dirty="0" smtClean="0"/>
          </a:p>
          <a:p>
            <a:r>
              <a:rPr kumimoji="1" lang="ja-JP" altLang="en-US" sz="3600" dirty="0" smtClean="0"/>
              <a:t>・原価償却資産の固定資産税が３年間：０円</a:t>
            </a:r>
            <a:endParaRPr kumimoji="1" lang="en-US" altLang="ja-JP" sz="3600" dirty="0" smtClean="0"/>
          </a:p>
          <a:p>
            <a:r>
              <a:rPr lang="ja-JP" altLang="en-US" sz="3600" dirty="0" smtClean="0"/>
              <a:t>・生産性向上特別措置法案成立後の条例改正による</a:t>
            </a:r>
            <a:endParaRPr lang="en-US" altLang="ja-JP" sz="3600" dirty="0" smtClean="0"/>
          </a:p>
          <a:p>
            <a:r>
              <a:rPr kumimoji="1" lang="ja-JP" altLang="en-US" sz="3600" dirty="0" smtClean="0"/>
              <a:t>・ものづくり補助金などの補助金の優先採択</a:t>
            </a:r>
            <a:endParaRPr kumimoji="1" lang="en-US" altLang="ja-JP" sz="3600" dirty="0" smtClean="0"/>
          </a:p>
          <a:p>
            <a:r>
              <a:rPr lang="ja-JP" altLang="en-US" dirty="0"/>
              <a:t>　</a:t>
            </a:r>
            <a:endParaRPr kumimoji="1" lang="ja-JP" altLang="en-US" dirty="0"/>
          </a:p>
        </p:txBody>
      </p:sp>
    </p:spTree>
    <p:extLst>
      <p:ext uri="{BB962C8B-B14F-4D97-AF65-F5344CB8AC3E}">
        <p14:creationId xmlns:p14="http://schemas.microsoft.com/office/powerpoint/2010/main" val="310687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12135" y="334851"/>
            <a:ext cx="7482625" cy="646331"/>
          </a:xfrm>
          <a:prstGeom prst="rect">
            <a:avLst/>
          </a:prstGeom>
          <a:noFill/>
        </p:spPr>
        <p:txBody>
          <a:bodyPr wrap="square" rtlCol="0">
            <a:spAutoFit/>
          </a:bodyPr>
          <a:lstStyle/>
          <a:p>
            <a:r>
              <a:rPr kumimoji="1" lang="ja-JP" altLang="en-US" sz="3600" dirty="0" smtClean="0">
                <a:solidFill>
                  <a:srgbClr val="FF0000"/>
                </a:solidFill>
              </a:rPr>
              <a:t>避難所トイレ改修・簡易トイレの設置</a:t>
            </a:r>
            <a:endParaRPr kumimoji="1" lang="ja-JP" altLang="en-US" sz="3600" dirty="0">
              <a:solidFill>
                <a:srgbClr val="FF0000"/>
              </a:solidFill>
            </a:endParaRPr>
          </a:p>
        </p:txBody>
      </p:sp>
      <p:sp>
        <p:nvSpPr>
          <p:cNvPr id="3" name="テキスト ボックス 2"/>
          <p:cNvSpPr txBox="1"/>
          <p:nvPr/>
        </p:nvSpPr>
        <p:spPr>
          <a:xfrm>
            <a:off x="485034" y="2433485"/>
            <a:ext cx="10736826" cy="1754326"/>
          </a:xfrm>
          <a:prstGeom prst="rect">
            <a:avLst/>
          </a:prstGeom>
          <a:noFill/>
        </p:spPr>
        <p:txBody>
          <a:bodyPr wrap="square" rtlCol="0">
            <a:spAutoFit/>
          </a:bodyPr>
          <a:lstStyle/>
          <a:p>
            <a:r>
              <a:rPr kumimoji="1" lang="ja-JP" altLang="en-US" sz="3600" dirty="0" smtClean="0"/>
              <a:t>・小中学校体育館トイレの様式化及びバリヤフリー化</a:t>
            </a:r>
            <a:endParaRPr kumimoji="1" lang="en-US" altLang="ja-JP" sz="3600" dirty="0" smtClean="0"/>
          </a:p>
          <a:p>
            <a:r>
              <a:rPr lang="ja-JP" altLang="en-US" sz="3600" dirty="0"/>
              <a:t>　</a:t>
            </a:r>
            <a:r>
              <a:rPr lang="ja-JP" altLang="en-US" sz="3600" dirty="0" smtClean="0"/>
              <a:t>那加二小、綾南小、八木山小、中央小</a:t>
            </a:r>
            <a:endParaRPr lang="en-US" altLang="ja-JP" sz="3600" dirty="0" smtClean="0"/>
          </a:p>
          <a:p>
            <a:r>
              <a:rPr kumimoji="1" lang="ja-JP" altLang="en-US" sz="3600" dirty="0" smtClean="0"/>
              <a:t>・ボックス型の組み立て式トイレ</a:t>
            </a:r>
            <a:r>
              <a:rPr kumimoji="1" lang="en-US" altLang="ja-JP" sz="3600" dirty="0" smtClean="0"/>
              <a:t>×</a:t>
            </a:r>
            <a:r>
              <a:rPr kumimoji="1" lang="ja-JP" altLang="en-US" sz="3600" dirty="0" smtClean="0"/>
              <a:t>１８の配備</a:t>
            </a:r>
            <a:endParaRPr kumimoji="1" lang="ja-JP" altLang="en-US" sz="3600" dirty="0"/>
          </a:p>
        </p:txBody>
      </p:sp>
    </p:spTree>
    <p:extLst>
      <p:ext uri="{BB962C8B-B14F-4D97-AF65-F5344CB8AC3E}">
        <p14:creationId xmlns:p14="http://schemas.microsoft.com/office/powerpoint/2010/main" val="21209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655716" y="25069"/>
            <a:ext cx="5274527" cy="769441"/>
          </a:xfrm>
          <a:prstGeom prst="rect">
            <a:avLst/>
          </a:prstGeom>
          <a:noFill/>
        </p:spPr>
        <p:txBody>
          <a:bodyPr wrap="square" rtlCol="0">
            <a:spAutoFit/>
          </a:bodyPr>
          <a:lstStyle/>
          <a:p>
            <a:r>
              <a:rPr kumimoji="1" lang="ja-JP" altLang="en-US" sz="4400" dirty="0" smtClean="0">
                <a:solidFill>
                  <a:srgbClr val="FF0000"/>
                </a:solidFill>
              </a:rPr>
              <a:t>スパークの一般質問</a:t>
            </a:r>
            <a:endParaRPr kumimoji="1" lang="ja-JP" altLang="en-US" sz="4400" dirty="0">
              <a:solidFill>
                <a:srgbClr val="FF0000"/>
              </a:solidFill>
            </a:endParaRPr>
          </a:p>
        </p:txBody>
      </p:sp>
      <p:sp>
        <p:nvSpPr>
          <p:cNvPr id="3" name="テキスト ボックス 2"/>
          <p:cNvSpPr txBox="1"/>
          <p:nvPr/>
        </p:nvSpPr>
        <p:spPr>
          <a:xfrm>
            <a:off x="1004552" y="794510"/>
            <a:ext cx="9298548" cy="646331"/>
          </a:xfrm>
          <a:prstGeom prst="rect">
            <a:avLst/>
          </a:prstGeom>
          <a:noFill/>
        </p:spPr>
        <p:txBody>
          <a:bodyPr wrap="square" rtlCol="0">
            <a:spAutoFit/>
          </a:bodyPr>
          <a:lstStyle/>
          <a:p>
            <a:r>
              <a:rPr lang="ja-JP" altLang="en-US" sz="3600" dirty="0" smtClean="0">
                <a:solidFill>
                  <a:srgbClr val="FF0000"/>
                </a:solidFill>
              </a:rPr>
              <a:t>新学習</a:t>
            </a:r>
            <a:r>
              <a:rPr lang="ja-JP" altLang="en-US" sz="3600" dirty="0">
                <a:solidFill>
                  <a:srgbClr val="FF0000"/>
                </a:solidFill>
              </a:rPr>
              <a:t>指導要領による</a:t>
            </a:r>
            <a:r>
              <a:rPr lang="ja-JP" altLang="en-US" sz="3600" dirty="0" smtClean="0">
                <a:solidFill>
                  <a:srgbClr val="FF0000"/>
                </a:solidFill>
              </a:rPr>
              <a:t>小中学校教育の進め方</a:t>
            </a:r>
            <a:r>
              <a:rPr lang="ja-JP" altLang="en-US" sz="3600" dirty="0" smtClean="0"/>
              <a:t>　</a:t>
            </a:r>
            <a:endParaRPr kumimoji="1" lang="en-US" altLang="ja-JP" sz="3600" dirty="0" smtClean="0"/>
          </a:p>
        </p:txBody>
      </p:sp>
      <p:sp>
        <p:nvSpPr>
          <p:cNvPr id="5" name="テキスト ボックス 4"/>
          <p:cNvSpPr txBox="1"/>
          <p:nvPr/>
        </p:nvSpPr>
        <p:spPr>
          <a:xfrm>
            <a:off x="524710" y="3955733"/>
            <a:ext cx="959683" cy="646331"/>
          </a:xfrm>
          <a:prstGeom prst="rect">
            <a:avLst/>
          </a:prstGeom>
          <a:noFill/>
        </p:spPr>
        <p:txBody>
          <a:bodyPr wrap="square" rtlCol="0">
            <a:spAutoFit/>
          </a:bodyPr>
          <a:lstStyle/>
          <a:p>
            <a:r>
              <a:rPr lang="ja-JP" altLang="en-US" sz="3600" dirty="0" smtClean="0">
                <a:solidFill>
                  <a:srgbClr val="0070C0"/>
                </a:solidFill>
              </a:rPr>
              <a:t>答：</a:t>
            </a:r>
            <a:endParaRPr lang="ja-JP" altLang="en-US" sz="3600" dirty="0">
              <a:solidFill>
                <a:srgbClr val="0070C0"/>
              </a:solidFill>
            </a:endParaRPr>
          </a:p>
        </p:txBody>
      </p:sp>
      <p:sp>
        <p:nvSpPr>
          <p:cNvPr id="2" name="テキスト ボックス 1"/>
          <p:cNvSpPr txBox="1"/>
          <p:nvPr/>
        </p:nvSpPr>
        <p:spPr>
          <a:xfrm>
            <a:off x="611091" y="1887116"/>
            <a:ext cx="9846554" cy="646331"/>
          </a:xfrm>
          <a:prstGeom prst="rect">
            <a:avLst/>
          </a:prstGeom>
          <a:noFill/>
        </p:spPr>
        <p:txBody>
          <a:bodyPr wrap="square" rtlCol="0">
            <a:spAutoFit/>
          </a:bodyPr>
          <a:lstStyle/>
          <a:p>
            <a:r>
              <a:rPr kumimoji="1" lang="ja-JP" altLang="en-US" sz="3600" dirty="0" smtClean="0">
                <a:solidFill>
                  <a:srgbClr val="0070C0"/>
                </a:solidFill>
              </a:rPr>
              <a:t>問：プログラミング教育の背景、内容、進め方は</a:t>
            </a:r>
            <a:endParaRPr kumimoji="1" lang="ja-JP" altLang="en-US" sz="3600" dirty="0">
              <a:solidFill>
                <a:srgbClr val="0070C0"/>
              </a:solidFill>
            </a:endParaRPr>
          </a:p>
        </p:txBody>
      </p:sp>
      <p:sp>
        <p:nvSpPr>
          <p:cNvPr id="7" name="テキスト ボックス 6"/>
          <p:cNvSpPr txBox="1"/>
          <p:nvPr/>
        </p:nvSpPr>
        <p:spPr>
          <a:xfrm>
            <a:off x="1326524" y="3170903"/>
            <a:ext cx="10133620" cy="2862322"/>
          </a:xfrm>
          <a:prstGeom prst="rect">
            <a:avLst/>
          </a:prstGeom>
          <a:noFill/>
        </p:spPr>
        <p:txBody>
          <a:bodyPr wrap="square" rtlCol="0">
            <a:spAutoFit/>
          </a:bodyPr>
          <a:lstStyle/>
          <a:p>
            <a:r>
              <a:rPr lang="ja-JP" altLang="en-US" sz="3600" dirty="0">
                <a:solidFill>
                  <a:srgbClr val="0070C0"/>
                </a:solidFill>
              </a:rPr>
              <a:t>コンピューター技術の急激な進展</a:t>
            </a:r>
            <a:endParaRPr lang="en-US" altLang="ja-JP" sz="3600" dirty="0">
              <a:solidFill>
                <a:srgbClr val="0070C0"/>
              </a:solidFill>
            </a:endParaRPr>
          </a:p>
          <a:p>
            <a:r>
              <a:rPr lang="ja-JP" altLang="en-US" sz="3600" dirty="0">
                <a:solidFill>
                  <a:srgbClr val="0070C0"/>
                </a:solidFill>
              </a:rPr>
              <a:t>情報を適切に選択し活用していく能力を育てる</a:t>
            </a:r>
            <a:endParaRPr lang="en-US" altLang="ja-JP" sz="3600" dirty="0">
              <a:solidFill>
                <a:srgbClr val="0070C0"/>
              </a:solidFill>
            </a:endParaRPr>
          </a:p>
          <a:p>
            <a:r>
              <a:rPr lang="ja-JP" altLang="en-US" sz="3600" dirty="0">
                <a:solidFill>
                  <a:srgbClr val="0070C0"/>
                </a:solidFill>
              </a:rPr>
              <a:t>物事の手順や方法を論理的に考えていく力を育てる</a:t>
            </a:r>
            <a:endParaRPr lang="en-US" altLang="ja-JP" sz="3600" dirty="0">
              <a:solidFill>
                <a:srgbClr val="0070C0"/>
              </a:solidFill>
            </a:endParaRPr>
          </a:p>
          <a:p>
            <a:r>
              <a:rPr lang="ja-JP" altLang="en-US" sz="3600" dirty="0">
                <a:solidFill>
                  <a:srgbClr val="0070C0"/>
                </a:solidFill>
              </a:rPr>
              <a:t>後日出される「小学校プログラミング教育指針」に注視</a:t>
            </a:r>
            <a:r>
              <a:rPr lang="ja-JP" altLang="en-US" sz="3600">
                <a:solidFill>
                  <a:srgbClr val="0070C0"/>
                </a:solidFill>
              </a:rPr>
              <a:t>しつつ</a:t>
            </a:r>
            <a:r>
              <a:rPr lang="ja-JP" altLang="en-US" sz="3600" smtClean="0">
                <a:solidFill>
                  <a:srgbClr val="0070C0"/>
                </a:solidFill>
              </a:rPr>
              <a:t>教職員向け</a:t>
            </a:r>
            <a:r>
              <a:rPr lang="ja-JP" altLang="en-US" sz="3600" dirty="0">
                <a:solidFill>
                  <a:srgbClr val="0070C0"/>
                </a:solidFill>
              </a:rPr>
              <a:t>研修を計画</a:t>
            </a:r>
          </a:p>
        </p:txBody>
      </p:sp>
    </p:spTree>
    <p:extLst>
      <p:ext uri="{BB962C8B-B14F-4D97-AF65-F5344CB8AC3E}">
        <p14:creationId xmlns:p14="http://schemas.microsoft.com/office/powerpoint/2010/main" val="330753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3229" y="3108379"/>
            <a:ext cx="886358" cy="646331"/>
          </a:xfrm>
          <a:prstGeom prst="rect">
            <a:avLst/>
          </a:prstGeom>
          <a:noFill/>
        </p:spPr>
        <p:txBody>
          <a:bodyPr wrap="square" rtlCol="0">
            <a:spAutoFit/>
          </a:bodyPr>
          <a:lstStyle/>
          <a:p>
            <a:r>
              <a:rPr kumimoji="1" lang="ja-JP" altLang="en-US" sz="3600" dirty="0" smtClean="0">
                <a:solidFill>
                  <a:srgbClr val="0070C0"/>
                </a:solidFill>
              </a:rPr>
              <a:t>答：</a:t>
            </a:r>
            <a:endParaRPr kumimoji="1" lang="ja-JP" altLang="en-US" sz="3600" dirty="0">
              <a:solidFill>
                <a:srgbClr val="0070C0"/>
              </a:solidFill>
            </a:endParaRPr>
          </a:p>
        </p:txBody>
      </p:sp>
      <p:sp>
        <p:nvSpPr>
          <p:cNvPr id="3" name="テキスト ボックス 2"/>
          <p:cNvSpPr txBox="1"/>
          <p:nvPr/>
        </p:nvSpPr>
        <p:spPr>
          <a:xfrm>
            <a:off x="1828801" y="515155"/>
            <a:ext cx="7624292" cy="646331"/>
          </a:xfrm>
          <a:prstGeom prst="rect">
            <a:avLst/>
          </a:prstGeom>
          <a:noFill/>
        </p:spPr>
        <p:txBody>
          <a:bodyPr wrap="square" rtlCol="0">
            <a:spAutoFit/>
          </a:bodyPr>
          <a:lstStyle/>
          <a:p>
            <a:r>
              <a:rPr kumimoji="1" lang="ja-JP" altLang="en-US" sz="3600" dirty="0" smtClean="0">
                <a:solidFill>
                  <a:srgbClr val="0070C0"/>
                </a:solidFill>
              </a:rPr>
              <a:t>問：道徳教育に期待できることは何か</a:t>
            </a:r>
            <a:endParaRPr kumimoji="1" lang="ja-JP" altLang="en-US" sz="3600" dirty="0">
              <a:solidFill>
                <a:srgbClr val="0070C0"/>
              </a:solidFill>
            </a:endParaRPr>
          </a:p>
        </p:txBody>
      </p:sp>
      <p:sp>
        <p:nvSpPr>
          <p:cNvPr id="4" name="テキスト ボックス 3"/>
          <p:cNvSpPr txBox="1"/>
          <p:nvPr/>
        </p:nvSpPr>
        <p:spPr>
          <a:xfrm>
            <a:off x="1648496" y="1652447"/>
            <a:ext cx="9890974" cy="3970318"/>
          </a:xfrm>
          <a:prstGeom prst="rect">
            <a:avLst/>
          </a:prstGeom>
          <a:noFill/>
        </p:spPr>
        <p:txBody>
          <a:bodyPr wrap="square" rtlCol="0">
            <a:spAutoFit/>
          </a:bodyPr>
          <a:lstStyle/>
          <a:p>
            <a:r>
              <a:rPr kumimoji="1" lang="ja-JP" altLang="en-US" sz="3600" dirty="0" smtClean="0"/>
              <a:t>・背景には、いじめ等、複雑で困難な問題に対し、児童生徒が主体的に対処できる力を育成することが求められている</a:t>
            </a:r>
            <a:endParaRPr kumimoji="1" lang="en-US" altLang="ja-JP" sz="3600" dirty="0" smtClean="0"/>
          </a:p>
          <a:p>
            <a:r>
              <a:rPr lang="ja-JP" altLang="en-US" sz="3600" dirty="0" smtClean="0"/>
              <a:t>・自己を見つめ、物事を多面的・多角的に考え、自己の生き方を考える学習が必要</a:t>
            </a:r>
            <a:endParaRPr lang="en-US" altLang="ja-JP" sz="3600" dirty="0" smtClean="0"/>
          </a:p>
          <a:p>
            <a:r>
              <a:rPr kumimoji="1" lang="ja-JP" altLang="en-US" sz="3600" dirty="0" smtClean="0"/>
              <a:t>・教科書の活用により、道徳的な判断や実践への態度が育まれる</a:t>
            </a:r>
            <a:endParaRPr kumimoji="1" lang="ja-JP" altLang="en-US" sz="3600" dirty="0"/>
          </a:p>
        </p:txBody>
      </p:sp>
    </p:spTree>
    <p:extLst>
      <p:ext uri="{BB962C8B-B14F-4D97-AF65-F5344CB8AC3E}">
        <p14:creationId xmlns:p14="http://schemas.microsoft.com/office/powerpoint/2010/main" val="151930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3472" y="832104"/>
            <a:ext cx="6925056" cy="5193792"/>
          </a:xfrm>
          <a:prstGeom prst="rect">
            <a:avLst/>
          </a:prstGeom>
        </p:spPr>
      </p:pic>
    </p:spTree>
    <p:extLst>
      <p:ext uri="{BB962C8B-B14F-4D97-AF65-F5344CB8AC3E}">
        <p14:creationId xmlns:p14="http://schemas.microsoft.com/office/powerpoint/2010/main" val="319705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275007" y="182691"/>
            <a:ext cx="8976575" cy="646331"/>
          </a:xfrm>
          <a:prstGeom prst="rect">
            <a:avLst/>
          </a:prstGeom>
          <a:noFill/>
        </p:spPr>
        <p:txBody>
          <a:bodyPr wrap="square" rtlCol="0">
            <a:spAutoFit/>
          </a:bodyPr>
          <a:lstStyle/>
          <a:p>
            <a:r>
              <a:rPr kumimoji="1" lang="ja-JP" altLang="en-US" sz="3600" dirty="0" smtClean="0">
                <a:solidFill>
                  <a:srgbClr val="FF0000"/>
                </a:solidFill>
              </a:rPr>
              <a:t>問：航空宇宙博物館のリニューアル後の運営</a:t>
            </a:r>
            <a:endParaRPr kumimoji="1" lang="ja-JP" altLang="en-US" sz="3600" dirty="0">
              <a:solidFill>
                <a:srgbClr val="FF0000"/>
              </a:solidFill>
            </a:endParaRPr>
          </a:p>
        </p:txBody>
      </p:sp>
      <p:sp>
        <p:nvSpPr>
          <p:cNvPr id="4" name="テキスト ボックス 3"/>
          <p:cNvSpPr txBox="1"/>
          <p:nvPr/>
        </p:nvSpPr>
        <p:spPr>
          <a:xfrm>
            <a:off x="283333" y="3759904"/>
            <a:ext cx="991673" cy="646331"/>
          </a:xfrm>
          <a:prstGeom prst="rect">
            <a:avLst/>
          </a:prstGeom>
          <a:noFill/>
        </p:spPr>
        <p:txBody>
          <a:bodyPr wrap="square" rtlCol="0">
            <a:spAutoFit/>
          </a:bodyPr>
          <a:lstStyle/>
          <a:p>
            <a:r>
              <a:rPr kumimoji="1" lang="ja-JP" altLang="en-US" sz="3600" dirty="0" smtClean="0">
                <a:solidFill>
                  <a:srgbClr val="0070C0"/>
                </a:solidFill>
              </a:rPr>
              <a:t>答：</a:t>
            </a:r>
            <a:endParaRPr lang="en-US" altLang="ja-JP" sz="3600" dirty="0" smtClean="0">
              <a:solidFill>
                <a:srgbClr val="0070C0"/>
              </a:solidFill>
            </a:endParaRPr>
          </a:p>
        </p:txBody>
      </p:sp>
      <p:sp>
        <p:nvSpPr>
          <p:cNvPr id="3" name="テキスト ボックス 2"/>
          <p:cNvSpPr txBox="1"/>
          <p:nvPr/>
        </p:nvSpPr>
        <p:spPr>
          <a:xfrm>
            <a:off x="811367" y="1324966"/>
            <a:ext cx="9440215" cy="646331"/>
          </a:xfrm>
          <a:prstGeom prst="rect">
            <a:avLst/>
          </a:prstGeom>
          <a:noFill/>
        </p:spPr>
        <p:txBody>
          <a:bodyPr wrap="square" rtlCol="0">
            <a:spAutoFit/>
          </a:bodyPr>
          <a:lstStyle/>
          <a:p>
            <a:r>
              <a:rPr kumimoji="1" lang="ja-JP" altLang="en-US" sz="3600" dirty="0" smtClean="0">
                <a:solidFill>
                  <a:srgbClr val="0070C0"/>
                </a:solidFill>
              </a:rPr>
              <a:t>問：人的資産の発掘、調査、展示はどうするか</a:t>
            </a:r>
            <a:endParaRPr kumimoji="1" lang="ja-JP" altLang="en-US" sz="3600" dirty="0">
              <a:solidFill>
                <a:srgbClr val="0070C0"/>
              </a:solidFill>
            </a:endParaRPr>
          </a:p>
        </p:txBody>
      </p:sp>
      <p:sp>
        <p:nvSpPr>
          <p:cNvPr id="5" name="テキスト ボックス 4"/>
          <p:cNvSpPr txBox="1"/>
          <p:nvPr/>
        </p:nvSpPr>
        <p:spPr>
          <a:xfrm>
            <a:off x="1519707" y="2434107"/>
            <a:ext cx="9105363" cy="2862322"/>
          </a:xfrm>
          <a:prstGeom prst="rect">
            <a:avLst/>
          </a:prstGeom>
          <a:noFill/>
        </p:spPr>
        <p:txBody>
          <a:bodyPr wrap="square" rtlCol="0">
            <a:spAutoFit/>
          </a:bodyPr>
          <a:lstStyle/>
          <a:p>
            <a:r>
              <a:rPr kumimoji="1" lang="ja-JP" altLang="en-US" sz="3600" dirty="0" smtClean="0"/>
              <a:t>・展示する機体の開発に携わった皆さんへのインタビュー収録や聞き取り調査をしている</a:t>
            </a:r>
            <a:endParaRPr kumimoji="1" lang="en-US" altLang="ja-JP" sz="3600" dirty="0" smtClean="0"/>
          </a:p>
          <a:p>
            <a:r>
              <a:rPr lang="ja-JP" altLang="en-US" sz="3600" dirty="0" smtClean="0"/>
              <a:t>・新たに運営を担当する財団法人が担当するが、航空機産業や航空自衛隊の人的ネットワークを活用して情報収集していく</a:t>
            </a:r>
            <a:endParaRPr kumimoji="1" lang="ja-JP" altLang="en-US" sz="3600" dirty="0"/>
          </a:p>
        </p:txBody>
      </p:sp>
    </p:spTree>
    <p:extLst>
      <p:ext uri="{BB962C8B-B14F-4D97-AF65-F5344CB8AC3E}">
        <p14:creationId xmlns:p14="http://schemas.microsoft.com/office/powerpoint/2010/main" val="313336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17088" y="3542902"/>
            <a:ext cx="1010268" cy="646331"/>
          </a:xfrm>
          <a:prstGeom prst="rect">
            <a:avLst/>
          </a:prstGeom>
          <a:noFill/>
        </p:spPr>
        <p:txBody>
          <a:bodyPr wrap="square" rtlCol="0">
            <a:spAutoFit/>
          </a:bodyPr>
          <a:lstStyle/>
          <a:p>
            <a:r>
              <a:rPr kumimoji="1" lang="ja-JP" altLang="en-US" sz="3600" dirty="0" smtClean="0">
                <a:solidFill>
                  <a:srgbClr val="0070C0"/>
                </a:solidFill>
              </a:rPr>
              <a:t>答：</a:t>
            </a:r>
            <a:endParaRPr kumimoji="1" lang="ja-JP" altLang="en-US" sz="3600" dirty="0">
              <a:solidFill>
                <a:srgbClr val="0070C0"/>
              </a:solidFill>
            </a:endParaRPr>
          </a:p>
        </p:txBody>
      </p:sp>
      <p:sp>
        <p:nvSpPr>
          <p:cNvPr id="3" name="テキスト ボックス 2"/>
          <p:cNvSpPr txBox="1"/>
          <p:nvPr/>
        </p:nvSpPr>
        <p:spPr>
          <a:xfrm>
            <a:off x="1017431" y="669701"/>
            <a:ext cx="10019764" cy="646331"/>
          </a:xfrm>
          <a:prstGeom prst="rect">
            <a:avLst/>
          </a:prstGeom>
          <a:noFill/>
        </p:spPr>
        <p:txBody>
          <a:bodyPr wrap="square" rtlCol="0">
            <a:spAutoFit/>
          </a:bodyPr>
          <a:lstStyle/>
          <a:p>
            <a:r>
              <a:rPr kumimoji="1" lang="ja-JP" altLang="en-US" sz="3600" dirty="0" smtClean="0">
                <a:solidFill>
                  <a:srgbClr val="0070C0"/>
                </a:solidFill>
              </a:rPr>
              <a:t>問：スミソニアン博物館などとの連携はどうするか</a:t>
            </a:r>
            <a:endParaRPr kumimoji="1" lang="ja-JP" altLang="en-US" sz="3600" dirty="0">
              <a:solidFill>
                <a:srgbClr val="0070C0"/>
              </a:solidFill>
            </a:endParaRPr>
          </a:p>
        </p:txBody>
      </p:sp>
      <p:sp>
        <p:nvSpPr>
          <p:cNvPr id="2" name="テキスト ボックス 1"/>
          <p:cNvSpPr txBox="1"/>
          <p:nvPr/>
        </p:nvSpPr>
        <p:spPr>
          <a:xfrm>
            <a:off x="1134173" y="1764405"/>
            <a:ext cx="10328024" cy="4524315"/>
          </a:xfrm>
          <a:prstGeom prst="rect">
            <a:avLst/>
          </a:prstGeom>
          <a:noFill/>
        </p:spPr>
        <p:txBody>
          <a:bodyPr wrap="square" rtlCol="0">
            <a:spAutoFit/>
          </a:bodyPr>
          <a:lstStyle/>
          <a:p>
            <a:r>
              <a:rPr kumimoji="1" lang="ja-JP" altLang="en-US" sz="3600" dirty="0" smtClean="0"/>
              <a:t>・平成２８年に米国・スミソニアン博物館と協定を締結</a:t>
            </a:r>
            <a:endParaRPr kumimoji="1" lang="en-US" altLang="ja-JP" sz="3600" dirty="0" smtClean="0"/>
          </a:p>
          <a:p>
            <a:r>
              <a:rPr lang="ja-JP" altLang="en-US" sz="3600" dirty="0"/>
              <a:t>　</a:t>
            </a:r>
            <a:r>
              <a:rPr lang="ja-JP" altLang="en-US" sz="3600" dirty="0" smtClean="0"/>
              <a:t>四式重爆撃機の実物エンジン、ライトフライヤーの実寸大模型製作の際の図面</a:t>
            </a:r>
            <a:endParaRPr lang="en-US" altLang="ja-JP" sz="3600" dirty="0" smtClean="0"/>
          </a:p>
          <a:p>
            <a:r>
              <a:rPr kumimoji="1" lang="ja-JP" altLang="en-US" sz="3600" dirty="0" smtClean="0"/>
              <a:t>・</a:t>
            </a:r>
            <a:r>
              <a:rPr lang="ja-JP" altLang="en-US" sz="3600" dirty="0"/>
              <a:t>博物館</a:t>
            </a:r>
            <a:r>
              <a:rPr kumimoji="1" lang="ja-JP" altLang="en-US" sz="3600" dirty="0" smtClean="0"/>
              <a:t>の担当職員を派遣し、人的交流を進め、学芸員のスキルアップを図る</a:t>
            </a:r>
            <a:endParaRPr kumimoji="1" lang="en-US" altLang="ja-JP" sz="3600" dirty="0" smtClean="0"/>
          </a:p>
          <a:p>
            <a:r>
              <a:rPr lang="ja-JP" altLang="en-US" sz="3600" dirty="0" smtClean="0"/>
              <a:t>・ヨーロッパの宇宙開発の中心的な役割を担う「欧州宇宙機関・ＥＳＡ」やフランスの航空宇宙博物館「ル・ブルジェ」との連携協定締結に向け検討</a:t>
            </a:r>
            <a:endParaRPr kumimoji="1" lang="ja-JP" altLang="en-US" sz="3600" dirty="0"/>
          </a:p>
        </p:txBody>
      </p:sp>
    </p:spTree>
    <p:extLst>
      <p:ext uri="{BB962C8B-B14F-4D97-AF65-F5344CB8AC3E}">
        <p14:creationId xmlns:p14="http://schemas.microsoft.com/office/powerpoint/2010/main" val="134983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42433" y="695459"/>
            <a:ext cx="8384147" cy="646331"/>
          </a:xfrm>
          <a:prstGeom prst="rect">
            <a:avLst/>
          </a:prstGeom>
          <a:noFill/>
        </p:spPr>
        <p:txBody>
          <a:bodyPr wrap="square" rtlCol="0">
            <a:spAutoFit/>
          </a:bodyPr>
          <a:lstStyle/>
          <a:p>
            <a:r>
              <a:rPr kumimoji="1" lang="ja-JP" altLang="en-US" sz="3600" dirty="0" smtClean="0">
                <a:solidFill>
                  <a:srgbClr val="0070C0"/>
                </a:solidFill>
              </a:rPr>
              <a:t>問：新規来館者やリピーターの確保策は</a:t>
            </a:r>
            <a:endParaRPr kumimoji="1" lang="ja-JP" altLang="en-US" sz="3600" dirty="0">
              <a:solidFill>
                <a:srgbClr val="0070C0"/>
              </a:solidFill>
            </a:endParaRPr>
          </a:p>
        </p:txBody>
      </p:sp>
      <p:sp>
        <p:nvSpPr>
          <p:cNvPr id="3" name="テキスト ボックス 2"/>
          <p:cNvSpPr txBox="1"/>
          <p:nvPr/>
        </p:nvSpPr>
        <p:spPr>
          <a:xfrm>
            <a:off x="644774" y="3619586"/>
            <a:ext cx="978794" cy="646331"/>
          </a:xfrm>
          <a:prstGeom prst="rect">
            <a:avLst/>
          </a:prstGeom>
          <a:noFill/>
        </p:spPr>
        <p:txBody>
          <a:bodyPr wrap="square" rtlCol="0">
            <a:spAutoFit/>
          </a:bodyPr>
          <a:lstStyle/>
          <a:p>
            <a:r>
              <a:rPr kumimoji="1" lang="ja-JP" altLang="en-US" sz="3600" dirty="0" smtClean="0">
                <a:solidFill>
                  <a:srgbClr val="0070C0"/>
                </a:solidFill>
              </a:rPr>
              <a:t>答：</a:t>
            </a:r>
            <a:endParaRPr kumimoji="1" lang="ja-JP" altLang="en-US" sz="3600" dirty="0">
              <a:solidFill>
                <a:srgbClr val="0070C0"/>
              </a:solidFill>
            </a:endParaRPr>
          </a:p>
        </p:txBody>
      </p:sp>
      <p:sp>
        <p:nvSpPr>
          <p:cNvPr id="4" name="テキスト ボックス 3"/>
          <p:cNvSpPr txBox="1"/>
          <p:nvPr/>
        </p:nvSpPr>
        <p:spPr>
          <a:xfrm>
            <a:off x="1764406" y="2234591"/>
            <a:ext cx="9465972" cy="3416320"/>
          </a:xfrm>
          <a:prstGeom prst="rect">
            <a:avLst/>
          </a:prstGeom>
          <a:noFill/>
        </p:spPr>
        <p:txBody>
          <a:bodyPr wrap="square" rtlCol="0">
            <a:spAutoFit/>
          </a:bodyPr>
          <a:lstStyle/>
          <a:p>
            <a:r>
              <a:rPr kumimoji="1" lang="ja-JP" altLang="en-US" sz="3600" dirty="0" smtClean="0"/>
              <a:t>・財団法人：航空・宇宙分野の専門家、教育研究機関、産業・商工・観光団体の有識者からなる</a:t>
            </a:r>
            <a:endParaRPr kumimoji="1" lang="en-US" altLang="ja-JP" sz="3600" dirty="0" smtClean="0"/>
          </a:p>
          <a:p>
            <a:r>
              <a:rPr lang="ja-JP" altLang="en-US" sz="3600" dirty="0" smtClean="0"/>
              <a:t>・学芸課：展示物や資料収集及び特別展の企画を担当</a:t>
            </a:r>
            <a:endParaRPr lang="en-US" altLang="ja-JP" sz="3600" dirty="0" smtClean="0"/>
          </a:p>
          <a:p>
            <a:r>
              <a:rPr kumimoji="1" lang="ja-JP" altLang="en-US" sz="3600" dirty="0" smtClean="0"/>
              <a:t>・広報渉外課：博物館からの情報発信や利用促進を担当</a:t>
            </a:r>
            <a:endParaRPr kumimoji="1" lang="ja-JP" altLang="en-US" sz="3600" dirty="0"/>
          </a:p>
        </p:txBody>
      </p:sp>
    </p:spTree>
    <p:extLst>
      <p:ext uri="{BB962C8B-B14F-4D97-AF65-F5344CB8AC3E}">
        <p14:creationId xmlns:p14="http://schemas.microsoft.com/office/powerpoint/2010/main" val="101052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49879" y="159063"/>
            <a:ext cx="4139069" cy="897005"/>
          </a:xfrm>
        </p:spPr>
        <p:txBody>
          <a:bodyPr>
            <a:normAutofit/>
          </a:bodyPr>
          <a:lstStyle/>
          <a:p>
            <a:r>
              <a:rPr lang="ja-JP" altLang="en-US" dirty="0">
                <a:solidFill>
                  <a:srgbClr val="0070C0"/>
                </a:solidFill>
              </a:rPr>
              <a:t>６</a:t>
            </a:r>
            <a:r>
              <a:rPr kumimoji="1" lang="ja-JP" altLang="en-US" dirty="0" smtClean="0">
                <a:solidFill>
                  <a:srgbClr val="0070C0"/>
                </a:solidFill>
              </a:rPr>
              <a:t>月議会の予定</a:t>
            </a:r>
            <a:endParaRPr kumimoji="1" lang="ja-JP" altLang="en-US" dirty="0">
              <a:solidFill>
                <a:srgbClr val="0070C0"/>
              </a:solidFill>
            </a:endParaRPr>
          </a:p>
        </p:txBody>
      </p:sp>
      <p:sp>
        <p:nvSpPr>
          <p:cNvPr id="3" name="コンテンツ プレースホルダー 2"/>
          <p:cNvSpPr>
            <a:spLocks noGrp="1"/>
          </p:cNvSpPr>
          <p:nvPr>
            <p:ph idx="1"/>
          </p:nvPr>
        </p:nvSpPr>
        <p:spPr>
          <a:xfrm>
            <a:off x="838200" y="1056068"/>
            <a:ext cx="10515600" cy="5460642"/>
          </a:xfrm>
        </p:spPr>
        <p:txBody>
          <a:bodyPr>
            <a:normAutofit fontScale="92500" lnSpcReduction="10000"/>
          </a:bodyPr>
          <a:lstStyle/>
          <a:p>
            <a:r>
              <a:rPr kumimoji="1" lang="ja-JP" altLang="en-US" sz="4200" dirty="0" smtClean="0">
                <a:solidFill>
                  <a:srgbClr val="FF0000"/>
                </a:solidFill>
              </a:rPr>
              <a:t>開会</a:t>
            </a:r>
            <a:endParaRPr kumimoji="1" lang="en-US" altLang="ja-JP" sz="4200" dirty="0" smtClean="0">
              <a:solidFill>
                <a:srgbClr val="FF0000"/>
              </a:solidFill>
            </a:endParaRPr>
          </a:p>
          <a:p>
            <a:pPr marL="0" indent="0">
              <a:buNone/>
            </a:pPr>
            <a:r>
              <a:rPr lang="ja-JP" altLang="en-US" dirty="0"/>
              <a:t>　</a:t>
            </a:r>
            <a:r>
              <a:rPr lang="ja-JP" altLang="en-US" sz="3900" dirty="0"/>
              <a:t>６</a:t>
            </a:r>
            <a:r>
              <a:rPr lang="ja-JP" altLang="en-US" sz="3900" dirty="0" smtClean="0"/>
              <a:t>月</a:t>
            </a:r>
            <a:r>
              <a:rPr lang="ja-JP" altLang="en-US" sz="3900" dirty="0"/>
              <a:t>８</a:t>
            </a:r>
            <a:r>
              <a:rPr lang="ja-JP" altLang="en-US" sz="3900" dirty="0" smtClean="0"/>
              <a:t>日（金）</a:t>
            </a:r>
            <a:endParaRPr lang="en-US" altLang="ja-JP" sz="3900" dirty="0" smtClean="0"/>
          </a:p>
          <a:p>
            <a:pPr marL="0" indent="0">
              <a:buNone/>
            </a:pPr>
            <a:r>
              <a:rPr kumimoji="1" lang="ja-JP" altLang="en-US" sz="4200" dirty="0" smtClean="0">
                <a:solidFill>
                  <a:srgbClr val="FF0000"/>
                </a:solidFill>
              </a:rPr>
              <a:t>・一般質問</a:t>
            </a:r>
            <a:endParaRPr kumimoji="1" lang="en-US" altLang="ja-JP" sz="4200" dirty="0" smtClean="0">
              <a:solidFill>
                <a:srgbClr val="FF0000"/>
              </a:solidFill>
            </a:endParaRPr>
          </a:p>
          <a:p>
            <a:pPr marL="0" indent="0">
              <a:buNone/>
            </a:pPr>
            <a:r>
              <a:rPr lang="ja-JP" altLang="en-US" dirty="0"/>
              <a:t>　</a:t>
            </a:r>
            <a:r>
              <a:rPr lang="ja-JP" altLang="en-US" sz="3900" dirty="0" smtClean="0"/>
              <a:t>６月２０日（水）、２１日（木）</a:t>
            </a:r>
            <a:endParaRPr lang="en-US" altLang="ja-JP" sz="3900" dirty="0" smtClean="0"/>
          </a:p>
          <a:p>
            <a:pPr marL="0" indent="0">
              <a:buNone/>
            </a:pPr>
            <a:r>
              <a:rPr lang="ja-JP" altLang="en-US" sz="4200" dirty="0" smtClean="0">
                <a:solidFill>
                  <a:srgbClr val="FF0000"/>
                </a:solidFill>
              </a:rPr>
              <a:t>・常任委員会</a:t>
            </a:r>
            <a:endParaRPr lang="en-US" altLang="ja-JP" sz="4200" dirty="0" smtClean="0">
              <a:solidFill>
                <a:srgbClr val="FF0000"/>
              </a:solidFill>
            </a:endParaRPr>
          </a:p>
          <a:p>
            <a:pPr marL="0" indent="0">
              <a:buNone/>
            </a:pPr>
            <a:r>
              <a:rPr lang="ja-JP" altLang="en-US" sz="3200" dirty="0">
                <a:solidFill>
                  <a:srgbClr val="FF0000"/>
                </a:solidFill>
              </a:rPr>
              <a:t>　</a:t>
            </a:r>
            <a:r>
              <a:rPr lang="ja-JP" altLang="en-US" sz="3900" dirty="0" smtClean="0"/>
              <a:t>民生消防：２５日（月）、経済教育：２</a:t>
            </a:r>
            <a:r>
              <a:rPr lang="ja-JP" altLang="en-US" sz="3900" dirty="0"/>
              <a:t>５</a:t>
            </a:r>
            <a:r>
              <a:rPr lang="ja-JP" altLang="en-US" sz="3900" dirty="0" smtClean="0"/>
              <a:t>日（月）</a:t>
            </a:r>
            <a:endParaRPr lang="en-US" altLang="ja-JP" sz="3900" dirty="0" smtClean="0"/>
          </a:p>
          <a:p>
            <a:pPr marL="0" indent="0">
              <a:buNone/>
            </a:pPr>
            <a:r>
              <a:rPr lang="ja-JP" altLang="en-US" sz="3900" dirty="0"/>
              <a:t>　</a:t>
            </a:r>
            <a:r>
              <a:rPr lang="ja-JP" altLang="en-US" sz="3900" dirty="0" smtClean="0"/>
              <a:t>建設水道：２</a:t>
            </a:r>
            <a:r>
              <a:rPr lang="ja-JP" altLang="en-US" sz="3900" dirty="0"/>
              <a:t>６</a:t>
            </a:r>
            <a:r>
              <a:rPr lang="ja-JP" altLang="en-US" sz="3900" dirty="0" smtClean="0"/>
              <a:t>日（火）、総務：２６日（火）</a:t>
            </a:r>
            <a:endParaRPr lang="en-US" altLang="ja-JP" sz="3900" dirty="0" smtClean="0"/>
          </a:p>
          <a:p>
            <a:pPr marL="0" indent="0">
              <a:buNone/>
            </a:pPr>
            <a:r>
              <a:rPr kumimoji="1" lang="ja-JP" altLang="en-US" sz="4200" dirty="0" smtClean="0">
                <a:solidFill>
                  <a:srgbClr val="FF0000"/>
                </a:solidFill>
              </a:rPr>
              <a:t>・閉会</a:t>
            </a:r>
            <a:endParaRPr kumimoji="1" lang="en-US" altLang="ja-JP" sz="4200" dirty="0" smtClean="0">
              <a:solidFill>
                <a:srgbClr val="FF0000"/>
              </a:solidFill>
            </a:endParaRPr>
          </a:p>
          <a:p>
            <a:pPr marL="0" indent="0">
              <a:buNone/>
            </a:pPr>
            <a:r>
              <a:rPr lang="ja-JP" altLang="en-US" sz="3900"/>
              <a:t>　</a:t>
            </a:r>
            <a:r>
              <a:rPr lang="ja-JP" altLang="en-US" sz="3900" smtClean="0"/>
              <a:t>６月</a:t>
            </a:r>
            <a:r>
              <a:rPr lang="ja-JP" altLang="en-US" sz="3900" dirty="0" smtClean="0"/>
              <a:t>２９日（金）</a:t>
            </a:r>
            <a:endParaRPr kumimoji="1" lang="ja-JP" altLang="en-US" sz="3900" dirty="0"/>
          </a:p>
        </p:txBody>
      </p:sp>
    </p:spTree>
    <p:extLst>
      <p:ext uri="{BB962C8B-B14F-4D97-AF65-F5344CB8AC3E}">
        <p14:creationId xmlns:p14="http://schemas.microsoft.com/office/powerpoint/2010/main" val="39281987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565878" y="369562"/>
            <a:ext cx="3710686" cy="769441"/>
          </a:xfrm>
          <a:prstGeom prst="rect">
            <a:avLst/>
          </a:prstGeom>
          <a:noFill/>
        </p:spPr>
        <p:txBody>
          <a:bodyPr wrap="square" rtlCol="0">
            <a:spAutoFit/>
          </a:bodyPr>
          <a:lstStyle/>
          <a:p>
            <a:r>
              <a:rPr kumimoji="1" lang="ja-JP" altLang="en-US" sz="4400" dirty="0" smtClean="0">
                <a:solidFill>
                  <a:srgbClr val="FF0000"/>
                </a:solidFill>
              </a:rPr>
              <a:t>要望</a:t>
            </a:r>
            <a:r>
              <a:rPr lang="ja-JP" altLang="en-US" sz="4400" dirty="0" smtClean="0">
                <a:solidFill>
                  <a:srgbClr val="FF0000"/>
                </a:solidFill>
              </a:rPr>
              <a:t>・その他</a:t>
            </a:r>
            <a:endParaRPr kumimoji="1" lang="ja-JP" altLang="en-US" sz="4400" dirty="0">
              <a:solidFill>
                <a:srgbClr val="FF0000"/>
              </a:solidFill>
            </a:endParaRPr>
          </a:p>
        </p:txBody>
      </p:sp>
      <p:sp>
        <p:nvSpPr>
          <p:cNvPr id="3" name="テキスト ボックス 2"/>
          <p:cNvSpPr txBox="1"/>
          <p:nvPr/>
        </p:nvSpPr>
        <p:spPr>
          <a:xfrm>
            <a:off x="1700011" y="1918952"/>
            <a:ext cx="9955369" cy="3539430"/>
          </a:xfrm>
          <a:prstGeom prst="rect">
            <a:avLst/>
          </a:prstGeom>
          <a:noFill/>
        </p:spPr>
        <p:txBody>
          <a:bodyPr wrap="square" rtlCol="0">
            <a:spAutoFit/>
          </a:bodyPr>
          <a:lstStyle/>
          <a:p>
            <a:r>
              <a:rPr kumimoji="1" lang="ja-JP" altLang="en-US" sz="3200" dirty="0" smtClean="0"/>
              <a:t>・市役所前駅駐輪場（ＪＲ線路北）の街灯の更新要望</a:t>
            </a:r>
            <a:endParaRPr kumimoji="1" lang="en-US" altLang="ja-JP" sz="3200" dirty="0" smtClean="0"/>
          </a:p>
          <a:p>
            <a:r>
              <a:rPr kumimoji="1" lang="ja-JP" altLang="en-US" sz="3200" dirty="0" smtClean="0"/>
              <a:t>・雄飛１町内の道路のくぼみの補修要望</a:t>
            </a:r>
            <a:endParaRPr kumimoji="1" lang="en-US" altLang="ja-JP" sz="3200" dirty="0" smtClean="0"/>
          </a:p>
          <a:p>
            <a:r>
              <a:rPr lang="ja-JP" altLang="en-US" sz="3200" dirty="0" smtClean="0"/>
              <a:t>・不動丘道路の亀裂の補修要望</a:t>
            </a:r>
            <a:endParaRPr lang="en-US" altLang="ja-JP" sz="3200" dirty="0" smtClean="0"/>
          </a:p>
          <a:p>
            <a:r>
              <a:rPr kumimoji="1" lang="ja-JP" altLang="en-US" sz="3200" dirty="0" smtClean="0"/>
              <a:t>・不動丘の通学路の歩道柵</a:t>
            </a:r>
            <a:r>
              <a:rPr lang="ja-JP" altLang="en-US" sz="3200" dirty="0" smtClean="0"/>
              <a:t>の更新要望</a:t>
            </a:r>
            <a:endParaRPr lang="en-US" altLang="ja-JP" sz="3200" dirty="0" smtClean="0"/>
          </a:p>
          <a:p>
            <a:r>
              <a:rPr lang="ja-JP" altLang="en-US" sz="3200" dirty="0"/>
              <a:t>・雄飛ケ丘公園入口の出っ張り石の除去</a:t>
            </a:r>
            <a:endParaRPr lang="en-US" altLang="ja-JP" sz="3200" dirty="0"/>
          </a:p>
          <a:p>
            <a:r>
              <a:rPr kumimoji="1" lang="ja-JP" altLang="en-US" sz="3200" dirty="0" smtClean="0"/>
              <a:t>・東新町名鉄線路</a:t>
            </a:r>
            <a:r>
              <a:rPr lang="ja-JP" altLang="en-US" sz="3200" dirty="0" smtClean="0"/>
              <a:t>沿い道路の補修要望</a:t>
            </a:r>
            <a:endParaRPr lang="en-US" altLang="ja-JP" sz="3200" dirty="0" smtClean="0"/>
          </a:p>
          <a:p>
            <a:r>
              <a:rPr kumimoji="1" lang="ja-JP" altLang="en-US" sz="3200" dirty="0" smtClean="0"/>
              <a:t>・</a:t>
            </a:r>
            <a:r>
              <a:rPr kumimoji="1" lang="ja-JP" altLang="en-US" sz="3200" smtClean="0"/>
              <a:t>ＪＲ各務原駅の迷惑駐輪の解消要望</a:t>
            </a:r>
            <a:endParaRPr kumimoji="1" lang="en-US" altLang="ja-JP" sz="3200" dirty="0" smtClean="0"/>
          </a:p>
        </p:txBody>
      </p:sp>
    </p:spTree>
    <p:extLst>
      <p:ext uri="{BB962C8B-B14F-4D97-AF65-F5344CB8AC3E}">
        <p14:creationId xmlns:p14="http://schemas.microsoft.com/office/powerpoint/2010/main" val="12678418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53840" y="518425"/>
            <a:ext cx="2831864" cy="897005"/>
          </a:xfrm>
        </p:spPr>
        <p:txBody>
          <a:bodyPr/>
          <a:lstStyle/>
          <a:p>
            <a:r>
              <a:rPr kumimoji="1" lang="ja-JP" altLang="en-US" dirty="0" smtClean="0">
                <a:solidFill>
                  <a:srgbClr val="FF0000"/>
                </a:solidFill>
              </a:rPr>
              <a:t>意見交換</a:t>
            </a:r>
            <a:endParaRPr kumimoji="1" lang="ja-JP" altLang="en-US" dirty="0">
              <a:solidFill>
                <a:srgbClr val="FF0000"/>
              </a:solidFill>
            </a:endParaRPr>
          </a:p>
        </p:txBody>
      </p:sp>
      <p:sp>
        <p:nvSpPr>
          <p:cNvPr id="3" name="コンテンツ プレースホルダー 2"/>
          <p:cNvSpPr>
            <a:spLocks noGrp="1"/>
          </p:cNvSpPr>
          <p:nvPr>
            <p:ph idx="1"/>
          </p:nvPr>
        </p:nvSpPr>
        <p:spPr>
          <a:xfrm>
            <a:off x="1456385" y="2740025"/>
            <a:ext cx="8006471" cy="775907"/>
          </a:xfrm>
        </p:spPr>
        <p:txBody>
          <a:bodyPr>
            <a:noAutofit/>
          </a:bodyPr>
          <a:lstStyle/>
          <a:p>
            <a:r>
              <a:rPr kumimoji="1" lang="ja-JP" altLang="en-US" sz="4000" dirty="0" smtClean="0"/>
              <a:t>疑問やお困りのことがあればどうぞ</a:t>
            </a:r>
            <a:endParaRPr kumimoji="1" lang="ja-JP" altLang="en-US" sz="4000" dirty="0"/>
          </a:p>
        </p:txBody>
      </p:sp>
    </p:spTree>
    <p:extLst>
      <p:ext uri="{BB962C8B-B14F-4D97-AF65-F5344CB8AC3E}">
        <p14:creationId xmlns:p14="http://schemas.microsoft.com/office/powerpoint/2010/main" val="34131221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3472" y="832104"/>
            <a:ext cx="6925056" cy="5193792"/>
          </a:xfrm>
          <a:prstGeom prst="rect">
            <a:avLst/>
          </a:prstGeom>
        </p:spPr>
      </p:pic>
    </p:spTree>
    <p:extLst>
      <p:ext uri="{BB962C8B-B14F-4D97-AF65-F5344CB8AC3E}">
        <p14:creationId xmlns:p14="http://schemas.microsoft.com/office/powerpoint/2010/main" val="342693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381000"/>
            <a:ext cx="8128000" cy="6096000"/>
          </a:xfrm>
          <a:prstGeom prst="rect">
            <a:avLst/>
          </a:prstGeom>
        </p:spPr>
      </p:pic>
    </p:spTree>
    <p:extLst>
      <p:ext uri="{BB962C8B-B14F-4D97-AF65-F5344CB8AC3E}">
        <p14:creationId xmlns:p14="http://schemas.microsoft.com/office/powerpoint/2010/main" val="328505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3472" y="832104"/>
            <a:ext cx="6925056" cy="5193792"/>
          </a:xfrm>
          <a:prstGeom prst="rect">
            <a:avLst/>
          </a:prstGeom>
        </p:spPr>
      </p:pic>
    </p:spTree>
    <p:extLst>
      <p:ext uri="{BB962C8B-B14F-4D97-AF65-F5344CB8AC3E}">
        <p14:creationId xmlns:p14="http://schemas.microsoft.com/office/powerpoint/2010/main" val="382372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3472" y="832104"/>
            <a:ext cx="6925056" cy="5193792"/>
          </a:xfrm>
          <a:prstGeom prst="rect">
            <a:avLst/>
          </a:prstGeom>
        </p:spPr>
      </p:pic>
    </p:spTree>
    <p:extLst>
      <p:ext uri="{BB962C8B-B14F-4D97-AF65-F5344CB8AC3E}">
        <p14:creationId xmlns:p14="http://schemas.microsoft.com/office/powerpoint/2010/main" val="394642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3472" y="832104"/>
            <a:ext cx="6925056" cy="5193792"/>
          </a:xfrm>
          <a:prstGeom prst="rect">
            <a:avLst/>
          </a:prstGeom>
        </p:spPr>
      </p:pic>
    </p:spTree>
    <p:extLst>
      <p:ext uri="{BB962C8B-B14F-4D97-AF65-F5344CB8AC3E}">
        <p14:creationId xmlns:p14="http://schemas.microsoft.com/office/powerpoint/2010/main" val="113486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406458" y="465370"/>
            <a:ext cx="4758748" cy="769441"/>
          </a:xfrm>
          <a:prstGeom prst="rect">
            <a:avLst/>
          </a:prstGeom>
          <a:noFill/>
        </p:spPr>
        <p:txBody>
          <a:bodyPr wrap="square" rtlCol="0">
            <a:spAutoFit/>
          </a:bodyPr>
          <a:lstStyle/>
          <a:p>
            <a:r>
              <a:rPr lang="ja-JP" altLang="en-US" sz="4400" dirty="0" smtClean="0">
                <a:solidFill>
                  <a:srgbClr val="FF0000"/>
                </a:solidFill>
              </a:rPr>
              <a:t>平成３０年度予算</a:t>
            </a:r>
            <a:endParaRPr kumimoji="1" lang="ja-JP" altLang="en-US" sz="4400" dirty="0">
              <a:solidFill>
                <a:srgbClr val="FF0000"/>
              </a:solidFill>
            </a:endParaRPr>
          </a:p>
        </p:txBody>
      </p:sp>
      <p:sp>
        <p:nvSpPr>
          <p:cNvPr id="2" name="テキスト ボックス 1"/>
          <p:cNvSpPr txBox="1"/>
          <p:nvPr/>
        </p:nvSpPr>
        <p:spPr>
          <a:xfrm>
            <a:off x="1906073" y="1815921"/>
            <a:ext cx="7431110" cy="2862322"/>
          </a:xfrm>
          <a:prstGeom prst="rect">
            <a:avLst/>
          </a:prstGeom>
          <a:noFill/>
        </p:spPr>
        <p:txBody>
          <a:bodyPr wrap="square" rtlCol="0">
            <a:spAutoFit/>
          </a:bodyPr>
          <a:lstStyle/>
          <a:p>
            <a:r>
              <a:rPr lang="ja-JP" altLang="en-US" sz="3600" dirty="0" smtClean="0">
                <a:solidFill>
                  <a:srgbClr val="FF0000"/>
                </a:solidFill>
              </a:rPr>
              <a:t>・一般会計：約４４６億円（４</a:t>
            </a:r>
            <a:r>
              <a:rPr lang="en-US" altLang="ja-JP" sz="3600" dirty="0" smtClean="0">
                <a:solidFill>
                  <a:srgbClr val="FF0000"/>
                </a:solidFill>
              </a:rPr>
              <a:t>.</a:t>
            </a:r>
            <a:r>
              <a:rPr lang="ja-JP" altLang="en-US" sz="3600" dirty="0" smtClean="0">
                <a:solidFill>
                  <a:srgbClr val="FF0000"/>
                </a:solidFill>
              </a:rPr>
              <a:t>６％減）</a:t>
            </a:r>
            <a:endParaRPr lang="en-US" altLang="ja-JP" sz="3600" dirty="0" smtClean="0">
              <a:solidFill>
                <a:srgbClr val="FF0000"/>
              </a:solidFill>
            </a:endParaRPr>
          </a:p>
          <a:p>
            <a:r>
              <a:rPr kumimoji="1" lang="ja-JP" altLang="en-US" sz="3600" dirty="0" smtClean="0"/>
              <a:t>・特別会計：約３２７億円（８</a:t>
            </a:r>
            <a:r>
              <a:rPr kumimoji="1" lang="en-US" altLang="ja-JP" sz="3600" dirty="0" smtClean="0"/>
              <a:t>.</a:t>
            </a:r>
            <a:r>
              <a:rPr kumimoji="1" lang="ja-JP" altLang="en-US" sz="3600" dirty="0" smtClean="0"/>
              <a:t>９％減）</a:t>
            </a:r>
            <a:endParaRPr kumimoji="1" lang="en-US" altLang="ja-JP" sz="3600" dirty="0" smtClean="0"/>
          </a:p>
          <a:p>
            <a:r>
              <a:rPr lang="ja-JP" altLang="en-US" sz="3600" dirty="0" smtClean="0"/>
              <a:t>・企業会計：約３８億円（６</a:t>
            </a:r>
            <a:r>
              <a:rPr lang="en-US" altLang="ja-JP" sz="3600" dirty="0" smtClean="0"/>
              <a:t>.</a:t>
            </a:r>
            <a:r>
              <a:rPr lang="ja-JP" altLang="en-US" sz="3600" dirty="0" smtClean="0"/>
              <a:t>１％増）</a:t>
            </a:r>
            <a:endParaRPr lang="en-US" altLang="ja-JP" sz="3600" dirty="0" smtClean="0"/>
          </a:p>
          <a:p>
            <a:endParaRPr lang="en-US" altLang="ja-JP" sz="3600" dirty="0" smtClean="0"/>
          </a:p>
          <a:p>
            <a:r>
              <a:rPr kumimoji="1" lang="ja-JP" altLang="en-US" sz="3600" dirty="0" smtClean="0"/>
              <a:t>・合　　計：約８１１億円（５</a:t>
            </a:r>
            <a:r>
              <a:rPr kumimoji="1" lang="en-US" altLang="ja-JP" sz="3600" dirty="0" smtClean="0"/>
              <a:t>.</a:t>
            </a:r>
            <a:r>
              <a:rPr kumimoji="1" lang="ja-JP" altLang="en-US" sz="3600" dirty="0" smtClean="0"/>
              <a:t>９％減）</a:t>
            </a:r>
            <a:endParaRPr kumimoji="1" lang="ja-JP" altLang="en-US" sz="3600" dirty="0"/>
          </a:p>
        </p:txBody>
      </p:sp>
    </p:spTree>
    <p:extLst>
      <p:ext uri="{BB962C8B-B14F-4D97-AF65-F5344CB8AC3E}">
        <p14:creationId xmlns:p14="http://schemas.microsoft.com/office/powerpoint/2010/main" val="190303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p:cNvGraphicFramePr/>
          <p:nvPr>
            <p:extLst>
              <p:ext uri="{D42A27DB-BD31-4B8C-83A1-F6EECF244321}">
                <p14:modId xmlns:p14="http://schemas.microsoft.com/office/powerpoint/2010/main" val="2048889860"/>
              </p:ext>
            </p:extLst>
          </p:nvPr>
        </p:nvGraphicFramePr>
        <p:xfrm>
          <a:off x="1336332" y="235974"/>
          <a:ext cx="9842945" cy="6297561"/>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6002594" y="3538315"/>
            <a:ext cx="988142" cy="646331"/>
          </a:xfrm>
          <a:prstGeom prst="rect">
            <a:avLst/>
          </a:prstGeom>
          <a:noFill/>
          <a:ln>
            <a:noFill/>
          </a:ln>
        </p:spPr>
        <p:txBody>
          <a:bodyPr wrap="square" rtlCol="0">
            <a:spAutoFit/>
          </a:bodyPr>
          <a:lstStyle/>
          <a:p>
            <a:r>
              <a:rPr lang="en-US" altLang="ja-JP" sz="3600" dirty="0" smtClean="0"/>
              <a:t>47</a:t>
            </a:r>
            <a:endParaRPr kumimoji="1" lang="ja-JP" altLang="en-US" sz="3600" dirty="0"/>
          </a:p>
        </p:txBody>
      </p:sp>
      <p:sp>
        <p:nvSpPr>
          <p:cNvPr id="8" name="テキスト ボックス 7"/>
          <p:cNvSpPr txBox="1"/>
          <p:nvPr/>
        </p:nvSpPr>
        <p:spPr>
          <a:xfrm>
            <a:off x="3303639" y="4707333"/>
            <a:ext cx="1076632" cy="646331"/>
          </a:xfrm>
          <a:prstGeom prst="rect">
            <a:avLst/>
          </a:prstGeom>
          <a:noFill/>
          <a:ln>
            <a:noFill/>
          </a:ln>
        </p:spPr>
        <p:txBody>
          <a:bodyPr wrap="square" rtlCol="0">
            <a:spAutoFit/>
          </a:bodyPr>
          <a:lstStyle/>
          <a:p>
            <a:r>
              <a:rPr lang="en-US" altLang="ja-JP" sz="3600" dirty="0" smtClean="0"/>
              <a:t>6.7</a:t>
            </a:r>
            <a:endParaRPr kumimoji="1" lang="ja-JP" altLang="en-US" sz="3600" dirty="0"/>
          </a:p>
        </p:txBody>
      </p:sp>
      <p:sp>
        <p:nvSpPr>
          <p:cNvPr id="9" name="テキスト ボックス 8"/>
          <p:cNvSpPr txBox="1"/>
          <p:nvPr/>
        </p:nvSpPr>
        <p:spPr>
          <a:xfrm>
            <a:off x="4380272" y="5553185"/>
            <a:ext cx="1286432" cy="646331"/>
          </a:xfrm>
          <a:prstGeom prst="rect">
            <a:avLst/>
          </a:prstGeom>
          <a:noFill/>
          <a:ln>
            <a:noFill/>
          </a:ln>
        </p:spPr>
        <p:txBody>
          <a:bodyPr wrap="square" rtlCol="0">
            <a:spAutoFit/>
          </a:bodyPr>
          <a:lstStyle/>
          <a:p>
            <a:r>
              <a:rPr lang="en-US" altLang="ja-JP" sz="3600" dirty="0" smtClean="0"/>
              <a:t>14.8</a:t>
            </a:r>
            <a:endParaRPr kumimoji="1" lang="ja-JP" altLang="en-US" sz="3600" dirty="0"/>
          </a:p>
        </p:txBody>
      </p:sp>
      <p:sp>
        <p:nvSpPr>
          <p:cNvPr id="10" name="テキスト ボックス 9"/>
          <p:cNvSpPr txBox="1"/>
          <p:nvPr/>
        </p:nvSpPr>
        <p:spPr>
          <a:xfrm>
            <a:off x="2964427" y="2479239"/>
            <a:ext cx="914400" cy="646331"/>
          </a:xfrm>
          <a:prstGeom prst="rect">
            <a:avLst/>
          </a:prstGeom>
          <a:noFill/>
          <a:ln>
            <a:noFill/>
          </a:ln>
        </p:spPr>
        <p:txBody>
          <a:bodyPr wrap="square" rtlCol="0">
            <a:spAutoFit/>
          </a:bodyPr>
          <a:lstStyle/>
          <a:p>
            <a:r>
              <a:rPr lang="en-US" altLang="ja-JP" sz="3600" dirty="0" smtClean="0"/>
              <a:t>5.3</a:t>
            </a:r>
            <a:endParaRPr kumimoji="1" lang="ja-JP" altLang="en-US" sz="3600" dirty="0"/>
          </a:p>
        </p:txBody>
      </p:sp>
      <p:sp>
        <p:nvSpPr>
          <p:cNvPr id="11" name="テキスト ボックス 10"/>
          <p:cNvSpPr txBox="1"/>
          <p:nvPr/>
        </p:nvSpPr>
        <p:spPr>
          <a:xfrm>
            <a:off x="2964427" y="3951479"/>
            <a:ext cx="914400" cy="646331"/>
          </a:xfrm>
          <a:prstGeom prst="rect">
            <a:avLst/>
          </a:prstGeom>
          <a:noFill/>
          <a:ln>
            <a:noFill/>
          </a:ln>
        </p:spPr>
        <p:txBody>
          <a:bodyPr wrap="square" rtlCol="0">
            <a:spAutoFit/>
          </a:bodyPr>
          <a:lstStyle/>
          <a:p>
            <a:r>
              <a:rPr lang="en-US" altLang="ja-JP" sz="3600" dirty="0" smtClean="0"/>
              <a:t>5.9</a:t>
            </a:r>
            <a:endParaRPr kumimoji="1" lang="ja-JP" altLang="en-US" sz="3600" dirty="0"/>
          </a:p>
        </p:txBody>
      </p:sp>
      <p:sp>
        <p:nvSpPr>
          <p:cNvPr id="14" name="テキスト ボックス 13"/>
          <p:cNvSpPr txBox="1"/>
          <p:nvPr/>
        </p:nvSpPr>
        <p:spPr>
          <a:xfrm>
            <a:off x="2821430" y="3195625"/>
            <a:ext cx="939409" cy="646331"/>
          </a:xfrm>
          <a:prstGeom prst="rect">
            <a:avLst/>
          </a:prstGeom>
          <a:noFill/>
          <a:ln>
            <a:noFill/>
          </a:ln>
        </p:spPr>
        <p:txBody>
          <a:bodyPr wrap="square" rtlCol="0">
            <a:spAutoFit/>
          </a:bodyPr>
          <a:lstStyle/>
          <a:p>
            <a:r>
              <a:rPr lang="en-US" altLang="ja-JP" sz="3600" dirty="0" smtClean="0"/>
              <a:t>5.5</a:t>
            </a:r>
            <a:endParaRPr kumimoji="1" lang="ja-JP" altLang="en-US" sz="3600" dirty="0"/>
          </a:p>
        </p:txBody>
      </p:sp>
    </p:spTree>
    <p:extLst>
      <p:ext uri="{BB962C8B-B14F-4D97-AF65-F5344CB8AC3E}">
        <p14:creationId xmlns:p14="http://schemas.microsoft.com/office/powerpoint/2010/main" val="34606884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16548</TotalTime>
  <Words>834</Words>
  <Application>Microsoft Office PowerPoint</Application>
  <PresentationFormat>ワイド画面</PresentationFormat>
  <Paragraphs>110</Paragraphs>
  <Slides>25</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25</vt:i4>
      </vt:variant>
    </vt:vector>
  </HeadingPairs>
  <TitlesOfParts>
    <vt:vector size="30" baseType="lpstr">
      <vt:lpstr>ＭＳ Ｐゴシック</vt:lpstr>
      <vt:lpstr>Arial</vt:lpstr>
      <vt:lpstr>Calibri</vt:lpstr>
      <vt:lpstr>Calibri Light</vt:lpstr>
      <vt:lpstr>Office テーマ</vt:lpstr>
      <vt:lpstr>第２１回市政報告会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６月議会の予定</vt:lpstr>
      <vt:lpstr>PowerPoint プレゼンテーション</vt:lpstr>
      <vt:lpstr>意見交換</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第3回市政報告会</dc:title>
  <dc:creator>hiromitsu</dc:creator>
  <cp:lastModifiedBy>坂澤 博光</cp:lastModifiedBy>
  <cp:revision>1121</cp:revision>
  <dcterms:created xsi:type="dcterms:W3CDTF">2013-10-16T10:26:16Z</dcterms:created>
  <dcterms:modified xsi:type="dcterms:W3CDTF">2020-05-05T23:06:05Z</dcterms:modified>
</cp:coreProperties>
</file>