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9" r:id="rId3"/>
    <p:sldId id="412" r:id="rId4"/>
    <p:sldId id="418" r:id="rId5"/>
    <p:sldId id="407" r:id="rId6"/>
    <p:sldId id="296" r:id="rId7"/>
    <p:sldId id="403" r:id="rId8"/>
    <p:sldId id="395" r:id="rId9"/>
    <p:sldId id="334" r:id="rId10"/>
    <p:sldId id="410" r:id="rId11"/>
    <p:sldId id="413" r:id="rId12"/>
    <p:sldId id="417" r:id="rId13"/>
    <p:sldId id="414" r:id="rId14"/>
    <p:sldId id="415" r:id="rId15"/>
    <p:sldId id="416" r:id="rId16"/>
    <p:sldId id="266" r:id="rId17"/>
    <p:sldId id="323" r:id="rId18"/>
    <p:sldId id="265"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2018/7/28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2018/7/28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2018/7/28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2018/7/28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2018/7/28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2018/7/28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2018/7/28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2018/7/28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2018/7/28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2018/7/28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2018/7/28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2018/7/28</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dirty="0" smtClean="0">
                <a:solidFill>
                  <a:srgbClr val="0070C0"/>
                </a:solidFill>
              </a:rPr>
              <a:t>第２２回市政報告会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kumimoji="1" lang="ja-JP" altLang="en-US" sz="3600" dirty="0" smtClean="0"/>
              <a:t>平成３０年７月２８日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36371" y="592428"/>
            <a:ext cx="10058401" cy="646331"/>
          </a:xfrm>
          <a:prstGeom prst="rect">
            <a:avLst/>
          </a:prstGeom>
          <a:noFill/>
        </p:spPr>
        <p:txBody>
          <a:bodyPr wrap="square" rtlCol="0">
            <a:spAutoFit/>
          </a:bodyPr>
          <a:lstStyle/>
          <a:p>
            <a:r>
              <a:rPr kumimoji="1" lang="ja-JP" altLang="en-US" sz="3600" dirty="0" smtClean="0">
                <a:solidFill>
                  <a:srgbClr val="0070C0"/>
                </a:solidFill>
              </a:rPr>
              <a:t>問：公用車にドライブレコーダー搭載を推進しては</a:t>
            </a:r>
            <a:endParaRPr kumimoji="1" lang="ja-JP" altLang="en-US" sz="3600" dirty="0">
              <a:solidFill>
                <a:srgbClr val="0070C0"/>
              </a:solidFill>
            </a:endParaRPr>
          </a:p>
        </p:txBody>
      </p:sp>
      <p:sp>
        <p:nvSpPr>
          <p:cNvPr id="3" name="テキスト ボックス 2"/>
          <p:cNvSpPr txBox="1"/>
          <p:nvPr/>
        </p:nvSpPr>
        <p:spPr>
          <a:xfrm>
            <a:off x="644774" y="3619586"/>
            <a:ext cx="978794"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623568" y="2073498"/>
            <a:ext cx="10057570" cy="3416320"/>
          </a:xfrm>
          <a:prstGeom prst="rect">
            <a:avLst/>
          </a:prstGeom>
          <a:noFill/>
        </p:spPr>
        <p:txBody>
          <a:bodyPr wrap="square" rtlCol="0">
            <a:spAutoFit/>
          </a:bodyPr>
          <a:lstStyle/>
          <a:p>
            <a:r>
              <a:rPr kumimoji="1" lang="ja-JP" altLang="en-US" sz="3600" dirty="0" smtClean="0"/>
              <a:t>・事故やトラブル発生時の検証、運転者の安全意識向上のために公用車への搭載を進めている</a:t>
            </a:r>
            <a:endParaRPr kumimoji="1" lang="en-US" altLang="ja-JP" sz="3600" dirty="0" smtClean="0"/>
          </a:p>
          <a:p>
            <a:r>
              <a:rPr kumimoji="1" lang="ja-JP" altLang="en-US" sz="3600" dirty="0" smtClean="0"/>
              <a:t>・公用車は１７９台、平成２９年度末で３９台に搭載</a:t>
            </a:r>
            <a:endParaRPr kumimoji="1" lang="en-US" altLang="ja-JP" sz="3600" dirty="0" smtClean="0"/>
          </a:p>
          <a:p>
            <a:r>
              <a:rPr lang="ja-JP" altLang="en-US" sz="3600" dirty="0"/>
              <a:t>・</a:t>
            </a:r>
            <a:r>
              <a:rPr lang="ja-JP" altLang="en-US" sz="3600" dirty="0" smtClean="0"/>
              <a:t>３１年度末に１０３台に搭載予定</a:t>
            </a:r>
            <a:endParaRPr lang="en-US" altLang="ja-JP" sz="3600" dirty="0" smtClean="0"/>
          </a:p>
          <a:p>
            <a:r>
              <a:rPr kumimoji="1" lang="ja-JP" altLang="en-US" sz="3600" dirty="0" smtClean="0"/>
              <a:t>・３２年度以降は車両更新時に順次搭載予定</a:t>
            </a:r>
            <a:endParaRPr kumimoji="1" lang="en-US" altLang="ja-JP" sz="3600" dirty="0" smtClean="0"/>
          </a:p>
          <a:p>
            <a:r>
              <a:rPr lang="ja-JP" altLang="en-US" sz="3600" dirty="0" smtClean="0"/>
              <a:t>・「走る・動く防犯カメラ」として警察との連携を強化</a:t>
            </a:r>
            <a:endParaRPr kumimoji="1" lang="ja-JP" altLang="en-US" sz="3600" dirty="0"/>
          </a:p>
        </p:txBody>
      </p:sp>
    </p:spTree>
    <p:extLst>
      <p:ext uri="{BB962C8B-B14F-4D97-AF65-F5344CB8AC3E}">
        <p14:creationId xmlns:p14="http://schemas.microsoft.com/office/powerpoint/2010/main" val="101052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8787" y="321972"/>
            <a:ext cx="11874323" cy="646331"/>
          </a:xfrm>
          <a:prstGeom prst="rect">
            <a:avLst/>
          </a:prstGeom>
          <a:noFill/>
        </p:spPr>
        <p:txBody>
          <a:bodyPr wrap="square" rtlCol="0">
            <a:spAutoFit/>
          </a:bodyPr>
          <a:lstStyle/>
          <a:p>
            <a:r>
              <a:rPr kumimoji="1" lang="ja-JP" altLang="en-US" sz="3600" dirty="0" smtClean="0">
                <a:solidFill>
                  <a:srgbClr val="FF0000"/>
                </a:solidFill>
              </a:rPr>
              <a:t>下水道事業の公営企業会計における適正な使用料について</a:t>
            </a:r>
            <a:endParaRPr kumimoji="1" lang="ja-JP" altLang="en-US" sz="3600" dirty="0">
              <a:solidFill>
                <a:srgbClr val="FF0000"/>
              </a:solidFill>
            </a:endParaRPr>
          </a:p>
        </p:txBody>
      </p:sp>
      <p:sp>
        <p:nvSpPr>
          <p:cNvPr id="3" name="テキスト ボックス 2"/>
          <p:cNvSpPr txBox="1"/>
          <p:nvPr/>
        </p:nvSpPr>
        <p:spPr>
          <a:xfrm>
            <a:off x="444320" y="1028659"/>
            <a:ext cx="11243256" cy="646331"/>
          </a:xfrm>
          <a:prstGeom prst="rect">
            <a:avLst/>
          </a:prstGeom>
          <a:noFill/>
        </p:spPr>
        <p:txBody>
          <a:bodyPr wrap="square" rtlCol="0">
            <a:spAutoFit/>
          </a:bodyPr>
          <a:lstStyle/>
          <a:p>
            <a:r>
              <a:rPr kumimoji="1" lang="ja-JP" altLang="en-US" sz="3600" dirty="0" smtClean="0">
                <a:solidFill>
                  <a:srgbClr val="0070C0"/>
                </a:solidFill>
              </a:rPr>
              <a:t>問：国が示す使用料単価１５０円</a:t>
            </a:r>
            <a:r>
              <a:rPr kumimoji="1" lang="en-US" altLang="ja-JP" sz="3600" dirty="0" smtClean="0">
                <a:solidFill>
                  <a:srgbClr val="0070C0"/>
                </a:solidFill>
              </a:rPr>
              <a:t>/</a:t>
            </a:r>
            <a:r>
              <a:rPr kumimoji="1" lang="ja-JP" altLang="en-US" sz="3600" dirty="0" smtClean="0">
                <a:solidFill>
                  <a:srgbClr val="0070C0"/>
                </a:solidFill>
              </a:rPr>
              <a:t>㎥を適正とする理由は</a:t>
            </a:r>
            <a:endParaRPr kumimoji="1" lang="ja-JP" altLang="en-US" sz="3600" dirty="0">
              <a:solidFill>
                <a:srgbClr val="0070C0"/>
              </a:solidFill>
            </a:endParaRPr>
          </a:p>
        </p:txBody>
      </p:sp>
      <p:sp>
        <p:nvSpPr>
          <p:cNvPr id="4" name="テキスト ボックス 3"/>
          <p:cNvSpPr txBox="1"/>
          <p:nvPr/>
        </p:nvSpPr>
        <p:spPr>
          <a:xfrm>
            <a:off x="77273" y="3995677"/>
            <a:ext cx="70833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5" name="テキスト ボックス 4"/>
          <p:cNvSpPr txBox="1"/>
          <p:nvPr/>
        </p:nvSpPr>
        <p:spPr>
          <a:xfrm>
            <a:off x="824248" y="1779687"/>
            <a:ext cx="11050073" cy="5078313"/>
          </a:xfrm>
          <a:prstGeom prst="rect">
            <a:avLst/>
          </a:prstGeom>
          <a:noFill/>
        </p:spPr>
        <p:txBody>
          <a:bodyPr wrap="square" rtlCol="0">
            <a:spAutoFit/>
          </a:bodyPr>
          <a:lstStyle/>
          <a:p>
            <a:r>
              <a:rPr kumimoji="1" lang="ja-JP" altLang="en-US" sz="3600" dirty="0" smtClean="0"/>
              <a:t>・平成３２年度までに公営企業会計に移行すること</a:t>
            </a:r>
            <a:endParaRPr kumimoji="1" lang="en-US" altLang="ja-JP" sz="3600" dirty="0" smtClean="0"/>
          </a:p>
          <a:p>
            <a:r>
              <a:rPr kumimoji="1" lang="ja-JP" altLang="en-US" sz="3600" dirty="0" smtClean="0"/>
              <a:t>・国は１㎥あたり１５０円の使用料金を示した（</a:t>
            </a:r>
            <a:r>
              <a:rPr lang="ja-JP" altLang="en-US" sz="3600" dirty="0" smtClean="0"/>
              <a:t>全国の公共下水道事業の使用料の平均値）</a:t>
            </a:r>
            <a:endParaRPr lang="en-US" altLang="ja-JP" sz="3600" dirty="0" smtClean="0"/>
          </a:p>
          <a:p>
            <a:r>
              <a:rPr kumimoji="1" lang="ja-JP" altLang="en-US" sz="3600" dirty="0" smtClean="0"/>
              <a:t>・総務省通達「使用料で賄うべき経費を一般会計からの繰入により賄っている地方公共団体は、早急に使用料の適正化に取り組むこと」</a:t>
            </a:r>
            <a:endParaRPr kumimoji="1" lang="en-US" altLang="ja-JP" sz="3600" dirty="0" smtClean="0"/>
          </a:p>
          <a:p>
            <a:r>
              <a:rPr lang="ja-JP" altLang="en-US" sz="3600" dirty="0" smtClean="0"/>
              <a:t>・本市では、これまで一般会計からの補てん（基準外繰入）により使用料金を低く抑えてきたため、国の示す基準を目標として見直す</a:t>
            </a:r>
            <a:endParaRPr kumimoji="1" lang="ja-JP" altLang="en-US" sz="3600" dirty="0"/>
          </a:p>
        </p:txBody>
      </p:sp>
    </p:spTree>
    <p:extLst>
      <p:ext uri="{BB962C8B-B14F-4D97-AF65-F5344CB8AC3E}">
        <p14:creationId xmlns:p14="http://schemas.microsoft.com/office/powerpoint/2010/main" val="60779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40158" y="437882"/>
            <a:ext cx="10547797" cy="646331"/>
          </a:xfrm>
          <a:prstGeom prst="rect">
            <a:avLst/>
          </a:prstGeom>
          <a:noFill/>
        </p:spPr>
        <p:txBody>
          <a:bodyPr wrap="square" rtlCol="0">
            <a:spAutoFit/>
          </a:bodyPr>
          <a:lstStyle/>
          <a:p>
            <a:r>
              <a:rPr kumimoji="1" lang="ja-JP" altLang="en-US" sz="3600" dirty="0" smtClean="0">
                <a:solidFill>
                  <a:srgbClr val="0070C0"/>
                </a:solidFill>
              </a:rPr>
              <a:t>問：受益者負担金や使用料は何に使われているのか</a:t>
            </a:r>
            <a:endParaRPr kumimoji="1" lang="ja-JP" altLang="en-US" sz="3600" dirty="0">
              <a:solidFill>
                <a:srgbClr val="0070C0"/>
              </a:solidFill>
            </a:endParaRPr>
          </a:p>
        </p:txBody>
      </p:sp>
      <p:sp>
        <p:nvSpPr>
          <p:cNvPr id="3" name="テキスト ボックス 2"/>
          <p:cNvSpPr txBox="1"/>
          <p:nvPr/>
        </p:nvSpPr>
        <p:spPr>
          <a:xfrm>
            <a:off x="296214" y="3212601"/>
            <a:ext cx="82424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210613" y="2150772"/>
            <a:ext cx="10277341" cy="2862322"/>
          </a:xfrm>
          <a:prstGeom prst="rect">
            <a:avLst/>
          </a:prstGeom>
          <a:noFill/>
        </p:spPr>
        <p:txBody>
          <a:bodyPr wrap="square" rtlCol="0">
            <a:spAutoFit/>
          </a:bodyPr>
          <a:lstStyle/>
          <a:p>
            <a:r>
              <a:rPr kumimoji="1" lang="ja-JP" altLang="en-US" sz="3600" dirty="0" smtClean="0"/>
              <a:t>・受益者負担金は、下水道の管渠整備が行われた地域の方に負担してもらうもので、毎年の建設費に</a:t>
            </a:r>
            <a:endParaRPr kumimoji="1" lang="en-US" altLang="ja-JP" sz="3600" dirty="0" smtClean="0"/>
          </a:p>
          <a:p>
            <a:r>
              <a:rPr lang="ja-JP" altLang="en-US" sz="3600" dirty="0" smtClean="0"/>
              <a:t>・使用料は下水道を使用している方に払ってもらうもので下水道施設の管理費や人件費、借入金の償還などのランニングコストに充当</a:t>
            </a:r>
            <a:endParaRPr lang="en-US" altLang="ja-JP" sz="3600" dirty="0" smtClean="0"/>
          </a:p>
        </p:txBody>
      </p:sp>
    </p:spTree>
    <p:extLst>
      <p:ext uri="{BB962C8B-B14F-4D97-AF65-F5344CB8AC3E}">
        <p14:creationId xmlns:p14="http://schemas.microsoft.com/office/powerpoint/2010/main" val="31818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46974" y="463640"/>
            <a:ext cx="10792496" cy="1200329"/>
          </a:xfrm>
          <a:prstGeom prst="rect">
            <a:avLst/>
          </a:prstGeom>
          <a:noFill/>
        </p:spPr>
        <p:txBody>
          <a:bodyPr wrap="square" rtlCol="0">
            <a:spAutoFit/>
          </a:bodyPr>
          <a:lstStyle/>
          <a:p>
            <a:r>
              <a:rPr kumimoji="1" lang="ja-JP" altLang="en-US" sz="3600" dirty="0" smtClean="0">
                <a:solidFill>
                  <a:srgbClr val="0070C0"/>
                </a:solidFill>
              </a:rPr>
              <a:t>問：公営企業会計に移行すれば一般会計からの補てんはゼロになるのか</a:t>
            </a:r>
            <a:endParaRPr kumimoji="1" lang="ja-JP" altLang="en-US" sz="3600" dirty="0">
              <a:solidFill>
                <a:srgbClr val="0070C0"/>
              </a:solidFill>
            </a:endParaRPr>
          </a:p>
        </p:txBody>
      </p:sp>
      <p:sp>
        <p:nvSpPr>
          <p:cNvPr id="3" name="テキスト ボックス 2"/>
          <p:cNvSpPr txBox="1"/>
          <p:nvPr/>
        </p:nvSpPr>
        <p:spPr>
          <a:xfrm>
            <a:off x="309092" y="3560330"/>
            <a:ext cx="875763"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184855" y="2498501"/>
            <a:ext cx="10354614" cy="3416320"/>
          </a:xfrm>
          <a:prstGeom prst="rect">
            <a:avLst/>
          </a:prstGeom>
          <a:noFill/>
        </p:spPr>
        <p:txBody>
          <a:bodyPr wrap="square" rtlCol="0">
            <a:spAutoFit/>
          </a:bodyPr>
          <a:lstStyle/>
          <a:p>
            <a:r>
              <a:rPr kumimoji="1" lang="ja-JP" altLang="en-US" sz="3600" dirty="0" smtClean="0"/>
              <a:t>・公営企業会計の適用により、損益・資産などの状況が正確に把握できるように</a:t>
            </a:r>
            <a:r>
              <a:rPr lang="ja-JP" altLang="en-US" sz="3600" dirty="0" smtClean="0"/>
              <a:t>なり「見える化」が促進</a:t>
            </a:r>
            <a:endParaRPr lang="en-US" altLang="ja-JP" sz="3600" dirty="0" smtClean="0"/>
          </a:p>
          <a:p>
            <a:r>
              <a:rPr kumimoji="1" lang="ja-JP" altLang="en-US" sz="3600" dirty="0" smtClean="0"/>
              <a:t>・一般会計からの基準外繰入をなくすだけで、基準内繰入は継続する</a:t>
            </a:r>
            <a:endParaRPr kumimoji="1" lang="en-US" altLang="ja-JP" sz="3600" dirty="0" smtClean="0"/>
          </a:p>
          <a:p>
            <a:r>
              <a:rPr lang="ja-JP" altLang="en-US" sz="3600" dirty="0"/>
              <a:t>・</a:t>
            </a:r>
            <a:r>
              <a:rPr kumimoji="1" lang="ja-JP" altLang="en-US" sz="3600" dirty="0" smtClean="0"/>
              <a:t>汚水処理に要する経費や雨水処理に要する経費も繰入を継続</a:t>
            </a:r>
            <a:endParaRPr kumimoji="1" lang="ja-JP" altLang="en-US" sz="3600" dirty="0"/>
          </a:p>
        </p:txBody>
      </p:sp>
    </p:spTree>
    <p:extLst>
      <p:ext uri="{BB962C8B-B14F-4D97-AF65-F5344CB8AC3E}">
        <p14:creationId xmlns:p14="http://schemas.microsoft.com/office/powerpoint/2010/main" val="49982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61376" y="579549"/>
            <a:ext cx="6259132" cy="646331"/>
          </a:xfrm>
          <a:prstGeom prst="rect">
            <a:avLst/>
          </a:prstGeom>
          <a:noFill/>
        </p:spPr>
        <p:txBody>
          <a:bodyPr wrap="square" rtlCol="0">
            <a:spAutoFit/>
          </a:bodyPr>
          <a:lstStyle/>
          <a:p>
            <a:r>
              <a:rPr kumimoji="1" lang="ja-JP" altLang="en-US" sz="3600" dirty="0" smtClean="0">
                <a:solidFill>
                  <a:srgbClr val="0070C0"/>
                </a:solidFill>
              </a:rPr>
              <a:t>問：完全な従量制の考え方は</a:t>
            </a:r>
            <a:endParaRPr kumimoji="1" lang="ja-JP" altLang="en-US" sz="3600" dirty="0">
              <a:solidFill>
                <a:srgbClr val="0070C0"/>
              </a:solidFill>
            </a:endParaRPr>
          </a:p>
        </p:txBody>
      </p:sp>
      <p:sp>
        <p:nvSpPr>
          <p:cNvPr id="3" name="テキスト ボックス 2"/>
          <p:cNvSpPr txBox="1"/>
          <p:nvPr/>
        </p:nvSpPr>
        <p:spPr>
          <a:xfrm>
            <a:off x="321972" y="3367147"/>
            <a:ext cx="656822"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107587" y="2033874"/>
            <a:ext cx="10393248" cy="2862322"/>
          </a:xfrm>
          <a:prstGeom prst="rect">
            <a:avLst/>
          </a:prstGeom>
          <a:noFill/>
        </p:spPr>
        <p:txBody>
          <a:bodyPr wrap="square" rtlCol="0">
            <a:spAutoFit/>
          </a:bodyPr>
          <a:lstStyle/>
          <a:p>
            <a:r>
              <a:rPr kumimoji="1" lang="ja-JP" altLang="en-US" sz="3600" dirty="0" smtClean="0"/>
              <a:t>・独居の高齢者の増加や現代の家族構成を考慮</a:t>
            </a:r>
            <a:endParaRPr kumimoji="1" lang="en-US" altLang="ja-JP" sz="3600" dirty="0" smtClean="0"/>
          </a:p>
          <a:p>
            <a:r>
              <a:rPr lang="ja-JP" altLang="en-US" sz="3600" dirty="0" smtClean="0"/>
              <a:t>・基本</a:t>
            </a:r>
            <a:r>
              <a:rPr lang="ja-JP" altLang="en-US" sz="3600" dirty="0" smtClean="0"/>
              <a:t>水量（１０㎥まで８７０円）を</a:t>
            </a:r>
            <a:r>
              <a:rPr lang="ja-JP" altLang="en-US" sz="3600" smtClean="0"/>
              <a:t>廃</a:t>
            </a:r>
            <a:r>
              <a:rPr lang="ja-JP" altLang="en-US" sz="3600" smtClean="0"/>
              <a:t>止し、</a:t>
            </a:r>
            <a:r>
              <a:rPr lang="ja-JP" altLang="en-US" sz="3600" dirty="0" smtClean="0"/>
              <a:t>使用</a:t>
            </a:r>
            <a:r>
              <a:rPr lang="ja-JP" altLang="en-US" sz="3600" dirty="0" smtClean="0"/>
              <a:t>した水量の分</a:t>
            </a:r>
            <a:r>
              <a:rPr lang="ja-JP" altLang="en-US" sz="3600" smtClean="0"/>
              <a:t>だけ</a:t>
            </a:r>
            <a:r>
              <a:rPr lang="ja-JP" altLang="en-US" sz="3600" smtClean="0"/>
              <a:t>払う</a:t>
            </a:r>
            <a:endParaRPr lang="en-US" altLang="ja-JP" sz="3600" dirty="0" smtClean="0"/>
          </a:p>
          <a:p>
            <a:r>
              <a:rPr kumimoji="1" lang="ja-JP" altLang="en-US" sz="3600" dirty="0" smtClean="0"/>
              <a:t>・基本</a:t>
            </a:r>
            <a:r>
              <a:rPr kumimoji="1" lang="ja-JP" altLang="en-US" sz="3600" dirty="0" smtClean="0"/>
              <a:t>使用料（２７５円）を設定し、検針</a:t>
            </a:r>
            <a:r>
              <a:rPr kumimoji="1" lang="ja-JP" altLang="en-US" sz="3600" dirty="0" smtClean="0"/>
              <a:t>・徴収費用</a:t>
            </a:r>
            <a:r>
              <a:rPr kumimoji="1" lang="ja-JP" altLang="en-US" sz="3600" dirty="0" smtClean="0"/>
              <a:t>などに充て全ての利用者が負担</a:t>
            </a:r>
            <a:endParaRPr kumimoji="1" lang="ja-JP" altLang="en-US" sz="3600" dirty="0"/>
          </a:p>
        </p:txBody>
      </p:sp>
    </p:spTree>
    <p:extLst>
      <p:ext uri="{BB962C8B-B14F-4D97-AF65-F5344CB8AC3E}">
        <p14:creationId xmlns:p14="http://schemas.microsoft.com/office/powerpoint/2010/main" val="289626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75764" y="566672"/>
            <a:ext cx="10818254" cy="1200329"/>
          </a:xfrm>
          <a:prstGeom prst="rect">
            <a:avLst/>
          </a:prstGeom>
          <a:noFill/>
        </p:spPr>
        <p:txBody>
          <a:bodyPr wrap="square" rtlCol="0">
            <a:spAutoFit/>
          </a:bodyPr>
          <a:lstStyle/>
          <a:p>
            <a:r>
              <a:rPr kumimoji="1" lang="ja-JP" altLang="en-US" sz="3600" dirty="0" smtClean="0">
                <a:solidFill>
                  <a:srgbClr val="0070C0"/>
                </a:solidFill>
              </a:rPr>
              <a:t>問：新庁舎建設費の増額と下水道使用料の見直しとは関係があるのか</a:t>
            </a:r>
            <a:endParaRPr kumimoji="1" lang="ja-JP" altLang="en-US" sz="3600" dirty="0">
              <a:solidFill>
                <a:srgbClr val="0070C0"/>
              </a:solidFill>
            </a:endParaRPr>
          </a:p>
        </p:txBody>
      </p:sp>
      <p:sp>
        <p:nvSpPr>
          <p:cNvPr id="3" name="テキスト ボックス 2"/>
          <p:cNvSpPr txBox="1"/>
          <p:nvPr/>
        </p:nvSpPr>
        <p:spPr>
          <a:xfrm>
            <a:off x="437882" y="3871707"/>
            <a:ext cx="656822" cy="656823"/>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506828" y="2768958"/>
            <a:ext cx="10058400" cy="2862322"/>
          </a:xfrm>
          <a:prstGeom prst="rect">
            <a:avLst/>
          </a:prstGeom>
          <a:noFill/>
        </p:spPr>
        <p:txBody>
          <a:bodyPr wrap="square" rtlCol="0">
            <a:spAutoFit/>
          </a:bodyPr>
          <a:lstStyle/>
          <a:p>
            <a:r>
              <a:rPr kumimoji="1" lang="ja-JP" altLang="en-US" sz="3600" dirty="0" smtClean="0"/>
              <a:t>・ある会派が、あたかも関係があるかのような表現のチラシを各世帯に配布したことによる質問</a:t>
            </a:r>
            <a:endParaRPr kumimoji="1" lang="en-US" altLang="ja-JP" sz="3600" dirty="0" smtClean="0"/>
          </a:p>
          <a:p>
            <a:r>
              <a:rPr kumimoji="1" lang="ja-JP" altLang="en-US" sz="3600" dirty="0" smtClean="0"/>
              <a:t>・下水道使用料の見直しは、将来に渡り安定的かつ継続的に下水道事業を行うためのもので、新庁舎の建設との関連性はない</a:t>
            </a:r>
            <a:endParaRPr kumimoji="1" lang="en-US" altLang="ja-JP" sz="3600" dirty="0" smtClean="0"/>
          </a:p>
        </p:txBody>
      </p:sp>
    </p:spTree>
    <p:extLst>
      <p:ext uri="{BB962C8B-B14F-4D97-AF65-F5344CB8AC3E}">
        <p14:creationId xmlns:p14="http://schemas.microsoft.com/office/powerpoint/2010/main" val="288818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49879" y="159063"/>
            <a:ext cx="4139069" cy="897005"/>
          </a:xfrm>
        </p:spPr>
        <p:txBody>
          <a:bodyPr>
            <a:normAutofit/>
          </a:bodyPr>
          <a:lstStyle/>
          <a:p>
            <a:r>
              <a:rPr lang="ja-JP" altLang="en-US" dirty="0">
                <a:solidFill>
                  <a:srgbClr val="0070C0"/>
                </a:solidFill>
              </a:rPr>
              <a:t>９</a:t>
            </a:r>
            <a:r>
              <a:rPr kumimoji="1" lang="ja-JP" altLang="en-US" dirty="0" smtClean="0">
                <a:solidFill>
                  <a:srgbClr val="0070C0"/>
                </a:solidFill>
              </a:rPr>
              <a:t>月議会の予定</a:t>
            </a:r>
            <a:endParaRPr kumimoji="1" lang="ja-JP" altLang="en-US" dirty="0">
              <a:solidFill>
                <a:srgbClr val="0070C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FF0000"/>
                </a:solidFill>
              </a:rPr>
              <a:t>開会</a:t>
            </a:r>
            <a:endParaRPr kumimoji="1" lang="en-US" altLang="ja-JP" sz="4200" dirty="0" smtClean="0">
              <a:solidFill>
                <a:srgbClr val="FF0000"/>
              </a:solidFill>
            </a:endParaRPr>
          </a:p>
          <a:p>
            <a:pPr marL="0" indent="0">
              <a:buNone/>
            </a:pPr>
            <a:r>
              <a:rPr lang="ja-JP" altLang="en-US" dirty="0"/>
              <a:t>　</a:t>
            </a:r>
            <a:r>
              <a:rPr lang="ja-JP" altLang="en-US" sz="3900" dirty="0" smtClean="0"/>
              <a:t>８月３</a:t>
            </a:r>
            <a:r>
              <a:rPr lang="ja-JP" altLang="en-US" sz="3900" dirty="0"/>
              <a:t>０</a:t>
            </a:r>
            <a:r>
              <a:rPr lang="ja-JP" altLang="en-US" sz="3900" dirty="0" smtClean="0"/>
              <a:t>日（木）</a:t>
            </a:r>
            <a:endParaRPr lang="en-US" altLang="ja-JP" sz="3900" dirty="0" smtClean="0"/>
          </a:p>
          <a:p>
            <a:pPr marL="0" indent="0">
              <a:buNone/>
            </a:pPr>
            <a:r>
              <a:rPr kumimoji="1" lang="ja-JP" altLang="en-US" sz="4200" dirty="0" smtClean="0">
                <a:solidFill>
                  <a:srgbClr val="FF0000"/>
                </a:solidFill>
              </a:rPr>
              <a:t>・一般質問</a:t>
            </a:r>
            <a:endParaRPr kumimoji="1" lang="en-US" altLang="ja-JP" sz="4200" dirty="0" smtClean="0">
              <a:solidFill>
                <a:srgbClr val="FF0000"/>
              </a:solidFill>
            </a:endParaRPr>
          </a:p>
          <a:p>
            <a:pPr marL="0" indent="0">
              <a:buNone/>
            </a:pPr>
            <a:r>
              <a:rPr lang="ja-JP" altLang="en-US" dirty="0"/>
              <a:t>　</a:t>
            </a:r>
            <a:r>
              <a:rPr lang="ja-JP" altLang="en-US" sz="3900" dirty="0" smtClean="0"/>
              <a:t>９月１２日（水）、１３日（木）</a:t>
            </a:r>
            <a:endParaRPr lang="en-US" altLang="ja-JP" sz="3900" dirty="0" smtClean="0"/>
          </a:p>
          <a:p>
            <a:pPr marL="0" indent="0">
              <a:buNone/>
            </a:pPr>
            <a:r>
              <a:rPr lang="ja-JP" altLang="en-US" sz="4200" dirty="0" smtClean="0">
                <a:solidFill>
                  <a:srgbClr val="FF0000"/>
                </a:solidFill>
              </a:rPr>
              <a:t>・常任委員会</a:t>
            </a:r>
            <a:endParaRPr lang="en-US" altLang="ja-JP" sz="4200" dirty="0" smtClean="0">
              <a:solidFill>
                <a:srgbClr val="FF0000"/>
              </a:solidFill>
            </a:endParaRPr>
          </a:p>
          <a:p>
            <a:pPr marL="0" indent="0">
              <a:buNone/>
            </a:pPr>
            <a:r>
              <a:rPr lang="ja-JP" altLang="en-US" sz="3200" dirty="0">
                <a:solidFill>
                  <a:srgbClr val="FF0000"/>
                </a:solidFill>
              </a:rPr>
              <a:t>　</a:t>
            </a:r>
            <a:r>
              <a:rPr lang="ja-JP" altLang="en-US" sz="3900" dirty="0" smtClean="0"/>
              <a:t>民生：１９日（水）、経済教育：２</a:t>
            </a:r>
            <a:r>
              <a:rPr lang="ja-JP" altLang="en-US" sz="3900" dirty="0"/>
              <a:t>０</a:t>
            </a:r>
            <a:r>
              <a:rPr lang="ja-JP" altLang="en-US" sz="3900" dirty="0" smtClean="0"/>
              <a:t>日（木）</a:t>
            </a:r>
            <a:endParaRPr lang="en-US" altLang="ja-JP" sz="3900" dirty="0" smtClean="0"/>
          </a:p>
          <a:p>
            <a:pPr marL="0" indent="0">
              <a:buNone/>
            </a:pPr>
            <a:r>
              <a:rPr lang="ja-JP" altLang="en-US" sz="3900" dirty="0"/>
              <a:t>　</a:t>
            </a:r>
            <a:r>
              <a:rPr lang="ja-JP" altLang="en-US" sz="3900" dirty="0" smtClean="0"/>
              <a:t>建設水道：２</a:t>
            </a:r>
            <a:r>
              <a:rPr lang="ja-JP" altLang="en-US" sz="3900" dirty="0"/>
              <a:t>１</a:t>
            </a:r>
            <a:r>
              <a:rPr lang="ja-JP" altLang="en-US" sz="3900" dirty="0" smtClean="0"/>
              <a:t>日（金）、総務：２５日（火）</a:t>
            </a:r>
            <a:endParaRPr lang="en-US" altLang="ja-JP" sz="3900" dirty="0" smtClean="0"/>
          </a:p>
          <a:p>
            <a:pPr marL="0" indent="0">
              <a:buNone/>
            </a:pPr>
            <a:r>
              <a:rPr kumimoji="1" lang="ja-JP" altLang="en-US" sz="4200" dirty="0" smtClean="0">
                <a:solidFill>
                  <a:srgbClr val="FF0000"/>
                </a:solidFill>
              </a:rPr>
              <a:t>・閉会</a:t>
            </a:r>
            <a:endParaRPr kumimoji="1" lang="en-US" altLang="ja-JP" sz="4200" dirty="0" smtClean="0">
              <a:solidFill>
                <a:srgbClr val="FF0000"/>
              </a:solidFill>
            </a:endParaRPr>
          </a:p>
          <a:p>
            <a:pPr marL="0" indent="0">
              <a:buNone/>
            </a:pPr>
            <a:r>
              <a:rPr lang="ja-JP" altLang="en-US" sz="3900" dirty="0"/>
              <a:t>　９</a:t>
            </a:r>
            <a:r>
              <a:rPr lang="ja-JP" altLang="en-US" sz="3900" dirty="0" smtClean="0"/>
              <a:t>月２８日（金）</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65878" y="369562"/>
            <a:ext cx="3710686" cy="769441"/>
          </a:xfrm>
          <a:prstGeom prst="rect">
            <a:avLst/>
          </a:prstGeom>
          <a:noFill/>
        </p:spPr>
        <p:txBody>
          <a:bodyPr wrap="square" rtlCol="0">
            <a:spAutoFit/>
          </a:bodyPr>
          <a:lstStyle/>
          <a:p>
            <a:r>
              <a:rPr kumimoji="1" lang="ja-JP" altLang="en-US" sz="4400" dirty="0" smtClean="0">
                <a:solidFill>
                  <a:srgbClr val="FF0000"/>
                </a:solidFill>
              </a:rPr>
              <a:t>要望</a:t>
            </a:r>
            <a:r>
              <a:rPr lang="ja-JP" altLang="en-US" sz="4400" dirty="0" smtClean="0">
                <a:solidFill>
                  <a:srgbClr val="FF0000"/>
                </a:solidFill>
              </a:rPr>
              <a:t>・その他</a:t>
            </a:r>
            <a:endParaRPr kumimoji="1" lang="ja-JP" altLang="en-US" sz="4400" dirty="0">
              <a:solidFill>
                <a:srgbClr val="FF0000"/>
              </a:solidFill>
            </a:endParaRPr>
          </a:p>
        </p:txBody>
      </p:sp>
      <p:sp>
        <p:nvSpPr>
          <p:cNvPr id="3" name="テキスト ボックス 2"/>
          <p:cNvSpPr txBox="1"/>
          <p:nvPr/>
        </p:nvSpPr>
        <p:spPr>
          <a:xfrm>
            <a:off x="1700011" y="1918952"/>
            <a:ext cx="9955369" cy="4031873"/>
          </a:xfrm>
          <a:prstGeom prst="rect">
            <a:avLst/>
          </a:prstGeom>
          <a:noFill/>
        </p:spPr>
        <p:txBody>
          <a:bodyPr wrap="square" rtlCol="0">
            <a:spAutoFit/>
          </a:bodyPr>
          <a:lstStyle/>
          <a:p>
            <a:r>
              <a:rPr kumimoji="1" lang="ja-JP" altLang="en-US" sz="3200" dirty="0" smtClean="0"/>
              <a:t>・入会町３カーブミラー設置</a:t>
            </a:r>
            <a:endParaRPr kumimoji="1" lang="en-US" altLang="ja-JP" sz="3200" dirty="0" smtClean="0"/>
          </a:p>
          <a:p>
            <a:r>
              <a:rPr kumimoji="1" lang="ja-JP" altLang="en-US" sz="3200" dirty="0" smtClean="0"/>
              <a:t>・雄飛地区の側溝整備の推進</a:t>
            </a:r>
            <a:endParaRPr kumimoji="1" lang="en-US" altLang="ja-JP" sz="3200" dirty="0" smtClean="0"/>
          </a:p>
          <a:p>
            <a:r>
              <a:rPr lang="ja-JP" altLang="en-US" sz="3200" dirty="0" smtClean="0"/>
              <a:t>・３町内側溝割れの補修</a:t>
            </a:r>
            <a:endParaRPr lang="en-US" altLang="ja-JP" sz="3200" dirty="0" smtClean="0"/>
          </a:p>
          <a:p>
            <a:r>
              <a:rPr lang="ja-JP" altLang="en-US" sz="3200" dirty="0" smtClean="0"/>
              <a:t>・４町内カーブミラー割れの補修</a:t>
            </a:r>
            <a:endParaRPr lang="en-US" altLang="ja-JP" sz="3200" dirty="0" smtClean="0"/>
          </a:p>
          <a:p>
            <a:r>
              <a:rPr kumimoji="1" lang="ja-JP" altLang="en-US" sz="3200" dirty="0" smtClean="0"/>
              <a:t>・桜丘中学校東側道路</a:t>
            </a:r>
            <a:r>
              <a:rPr lang="ja-JP" altLang="en-US" sz="3200" dirty="0" smtClean="0"/>
              <a:t>にカーブミラー設置</a:t>
            </a:r>
            <a:endParaRPr lang="en-US" altLang="ja-JP" sz="3200" dirty="0" smtClean="0"/>
          </a:p>
          <a:p>
            <a:r>
              <a:rPr kumimoji="1" lang="ja-JP" altLang="en-US" sz="3200" dirty="0" smtClean="0"/>
              <a:t>・Ｇ</a:t>
            </a:r>
            <a:r>
              <a:rPr kumimoji="1" lang="en-US" altLang="ja-JP" sz="3200" dirty="0" smtClean="0"/>
              <a:t>/</a:t>
            </a:r>
            <a:r>
              <a:rPr kumimoji="1" lang="ja-JP" altLang="en-US" sz="3200" dirty="0" smtClean="0"/>
              <a:t>Ｂと６町内の間の街路樹（枯れているのでは）</a:t>
            </a:r>
            <a:endParaRPr kumimoji="1" lang="en-US" altLang="ja-JP" sz="3200" dirty="0" smtClean="0"/>
          </a:p>
          <a:p>
            <a:r>
              <a:rPr lang="ja-JP" altLang="en-US" sz="3200" dirty="0" smtClean="0"/>
              <a:t>・鵜沼台住宅地に消火器の設置</a:t>
            </a:r>
            <a:endParaRPr lang="en-US" altLang="ja-JP" sz="3200" dirty="0" smtClean="0"/>
          </a:p>
          <a:p>
            <a:r>
              <a:rPr kumimoji="1" lang="ja-JP" altLang="en-US" sz="3200" dirty="0" smtClean="0"/>
              <a:t>・桜町の通学路沿いのブロック塀（民間施設）の件</a:t>
            </a:r>
            <a:endParaRPr kumimoji="1" lang="en-US" altLang="ja-JP" sz="3200" dirty="0" smtClean="0"/>
          </a:p>
        </p:txBody>
      </p:sp>
    </p:spTree>
    <p:extLst>
      <p:ext uri="{BB962C8B-B14F-4D97-AF65-F5344CB8AC3E}">
        <p14:creationId xmlns:p14="http://schemas.microsoft.com/office/powerpoint/2010/main" val="1267841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53840" y="518425"/>
            <a:ext cx="2831864" cy="897005"/>
          </a:xfrm>
        </p:spPr>
        <p:txBody>
          <a:bodyPr/>
          <a:lstStyle/>
          <a:p>
            <a:r>
              <a:rPr kumimoji="1" lang="ja-JP" altLang="en-US" dirty="0" smtClean="0">
                <a:solidFill>
                  <a:srgbClr val="FF0000"/>
                </a:solidFill>
              </a:rPr>
              <a:t>意見交換</a:t>
            </a:r>
            <a:endParaRPr kumimoji="1" lang="ja-JP" altLang="en-US" dirty="0">
              <a:solidFill>
                <a:srgbClr val="FF0000"/>
              </a:solidFill>
            </a:endParaRPr>
          </a:p>
        </p:txBody>
      </p:sp>
      <p:sp>
        <p:nvSpPr>
          <p:cNvPr id="3" name="コンテンツ プレースホルダー 2"/>
          <p:cNvSpPr>
            <a:spLocks noGrp="1"/>
          </p:cNvSpPr>
          <p:nvPr>
            <p:ph idx="1"/>
          </p:nvPr>
        </p:nvSpPr>
        <p:spPr>
          <a:xfrm>
            <a:off x="1456385" y="2740025"/>
            <a:ext cx="8006471" cy="775907"/>
          </a:xfrm>
        </p:spPr>
        <p:txBody>
          <a:bodyPr>
            <a:noAutofit/>
          </a:bodyPr>
          <a:lstStyle/>
          <a:p>
            <a:r>
              <a:rPr kumimoji="1" lang="ja-JP" altLang="en-US" sz="4000" dirty="0" smtClean="0"/>
              <a:t>疑問やお困りのことがあればどうぞ</a:t>
            </a:r>
            <a:endParaRPr kumimoji="1" lang="ja-JP" altLang="en-US" sz="4000" dirty="0"/>
          </a:p>
        </p:txBody>
      </p:sp>
    </p:spTree>
    <p:extLst>
      <p:ext uri="{BB962C8B-B14F-4D97-AF65-F5344CB8AC3E}">
        <p14:creationId xmlns:p14="http://schemas.microsoft.com/office/powerpoint/2010/main" val="3413122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17060" y="465370"/>
            <a:ext cx="5995119" cy="769441"/>
          </a:xfrm>
          <a:prstGeom prst="rect">
            <a:avLst/>
          </a:prstGeom>
          <a:noFill/>
        </p:spPr>
        <p:txBody>
          <a:bodyPr wrap="square" rtlCol="0">
            <a:spAutoFit/>
          </a:bodyPr>
          <a:lstStyle/>
          <a:p>
            <a:r>
              <a:rPr lang="ja-JP" altLang="en-US" sz="4400" dirty="0" smtClean="0">
                <a:solidFill>
                  <a:srgbClr val="FF0000"/>
                </a:solidFill>
              </a:rPr>
              <a:t>平成３０年度補正予算</a:t>
            </a:r>
            <a:endParaRPr kumimoji="1" lang="ja-JP" altLang="en-US" sz="4400" dirty="0">
              <a:solidFill>
                <a:srgbClr val="FF0000"/>
              </a:solidFill>
            </a:endParaRPr>
          </a:p>
        </p:txBody>
      </p:sp>
      <p:sp>
        <p:nvSpPr>
          <p:cNvPr id="2" name="テキスト ボックス 1"/>
          <p:cNvSpPr txBox="1"/>
          <p:nvPr/>
        </p:nvSpPr>
        <p:spPr>
          <a:xfrm>
            <a:off x="1300766" y="1407068"/>
            <a:ext cx="9440214" cy="646331"/>
          </a:xfrm>
          <a:prstGeom prst="rect">
            <a:avLst/>
          </a:prstGeom>
          <a:noFill/>
        </p:spPr>
        <p:txBody>
          <a:bodyPr wrap="square" rtlCol="0">
            <a:spAutoFit/>
          </a:bodyPr>
          <a:lstStyle/>
          <a:p>
            <a:r>
              <a:rPr kumimoji="1" lang="ja-JP" altLang="en-US" sz="3600" dirty="0" smtClean="0"/>
              <a:t>４億１</a:t>
            </a:r>
            <a:r>
              <a:rPr kumimoji="1" lang="en-US" altLang="ja-JP" sz="3600" dirty="0" smtClean="0"/>
              <a:t>,</a:t>
            </a:r>
            <a:r>
              <a:rPr kumimoji="1" lang="ja-JP" altLang="en-US" sz="3600" dirty="0" smtClean="0"/>
              <a:t>９７０万円増額し４５０億円１</a:t>
            </a:r>
            <a:r>
              <a:rPr kumimoji="1" lang="en-US" altLang="ja-JP" sz="3600" dirty="0" smtClean="0"/>
              <a:t>,</a:t>
            </a:r>
            <a:r>
              <a:rPr kumimoji="1" lang="ja-JP" altLang="en-US" sz="3600" dirty="0" smtClean="0"/>
              <a:t>９７０万円に</a:t>
            </a:r>
            <a:endParaRPr kumimoji="1" lang="ja-JP" altLang="en-US" sz="3600" dirty="0"/>
          </a:p>
        </p:txBody>
      </p:sp>
      <p:sp>
        <p:nvSpPr>
          <p:cNvPr id="3" name="テキスト ボックス 2"/>
          <p:cNvSpPr txBox="1"/>
          <p:nvPr/>
        </p:nvSpPr>
        <p:spPr>
          <a:xfrm>
            <a:off x="782388" y="2575774"/>
            <a:ext cx="10332080" cy="3416320"/>
          </a:xfrm>
          <a:prstGeom prst="rect">
            <a:avLst/>
          </a:prstGeom>
          <a:noFill/>
        </p:spPr>
        <p:txBody>
          <a:bodyPr wrap="square" rtlCol="0">
            <a:spAutoFit/>
          </a:bodyPr>
          <a:lstStyle/>
          <a:p>
            <a:r>
              <a:rPr kumimoji="1" lang="ja-JP" altLang="en-US" sz="3600" dirty="0" smtClean="0"/>
              <a:t>・新那加駅バリヤフリー化施設改善事業</a:t>
            </a:r>
            <a:endParaRPr kumimoji="1" lang="en-US" altLang="ja-JP" sz="3600" dirty="0" smtClean="0"/>
          </a:p>
          <a:p>
            <a:r>
              <a:rPr kumimoji="1" lang="ja-JP" altLang="en-US" sz="3600" dirty="0" smtClean="0"/>
              <a:t>（北側、南側、改札口エレベーター、トイレの改修）</a:t>
            </a:r>
            <a:endParaRPr kumimoji="1" lang="en-US" altLang="ja-JP" sz="3600" dirty="0" smtClean="0"/>
          </a:p>
          <a:p>
            <a:r>
              <a:rPr lang="ja-JP" altLang="en-US" sz="3600" dirty="0" smtClean="0"/>
              <a:t>・伊木の森施設整備事業（トイレの位置変更）</a:t>
            </a:r>
            <a:endParaRPr kumimoji="1" lang="en-US" altLang="ja-JP" sz="3600" dirty="0" smtClean="0"/>
          </a:p>
          <a:p>
            <a:r>
              <a:rPr lang="ja-JP" altLang="en-US" sz="3600" dirty="0" smtClean="0"/>
              <a:t>・スクールサポーター配置事業（９名）</a:t>
            </a:r>
            <a:endParaRPr lang="en-US" altLang="ja-JP" sz="3600" dirty="0" smtClean="0"/>
          </a:p>
          <a:p>
            <a:r>
              <a:rPr lang="ja-JP" altLang="en-US" sz="3600" dirty="0" smtClean="0"/>
              <a:t>（教師の事務作業の一部肩代わり）</a:t>
            </a:r>
            <a:endParaRPr lang="en-US" altLang="ja-JP" sz="3600" dirty="0" smtClean="0"/>
          </a:p>
          <a:p>
            <a:r>
              <a:rPr kumimoji="1" lang="ja-JP" altLang="en-US" sz="3600" dirty="0" smtClean="0"/>
              <a:t>・部活動指導員配置事業（那加中、桜中、蘇原中）</a:t>
            </a:r>
            <a:endParaRPr kumimoji="1" lang="ja-JP" altLang="en-US" sz="3600" dirty="0"/>
          </a:p>
        </p:txBody>
      </p:sp>
    </p:spTree>
    <p:extLst>
      <p:ext uri="{BB962C8B-B14F-4D97-AF65-F5344CB8AC3E}">
        <p14:creationId xmlns:p14="http://schemas.microsoft.com/office/powerpoint/2010/main" val="190303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5304" y="493242"/>
            <a:ext cx="10895529" cy="646331"/>
          </a:xfrm>
          <a:prstGeom prst="rect">
            <a:avLst/>
          </a:prstGeom>
          <a:noFill/>
        </p:spPr>
        <p:txBody>
          <a:bodyPr wrap="square" rtlCol="0">
            <a:spAutoFit/>
          </a:bodyPr>
          <a:lstStyle/>
          <a:p>
            <a:r>
              <a:rPr kumimoji="1" lang="ja-JP" altLang="en-US" sz="3600" dirty="0" smtClean="0">
                <a:solidFill>
                  <a:srgbClr val="FF0000"/>
                </a:solidFill>
              </a:rPr>
              <a:t>ブロック塀撤去費用に対する補助金の増額（緊急措置）</a:t>
            </a:r>
            <a:endParaRPr kumimoji="1" lang="ja-JP" altLang="en-US" sz="3600" dirty="0">
              <a:solidFill>
                <a:srgbClr val="FF0000"/>
              </a:solidFill>
            </a:endParaRPr>
          </a:p>
        </p:txBody>
      </p:sp>
      <p:sp>
        <p:nvSpPr>
          <p:cNvPr id="4" name="テキスト ボックス 3"/>
          <p:cNvSpPr txBox="1"/>
          <p:nvPr/>
        </p:nvSpPr>
        <p:spPr>
          <a:xfrm>
            <a:off x="321970" y="1644649"/>
            <a:ext cx="11870030" cy="4524315"/>
          </a:xfrm>
          <a:prstGeom prst="rect">
            <a:avLst/>
          </a:prstGeom>
          <a:noFill/>
        </p:spPr>
        <p:txBody>
          <a:bodyPr wrap="square" rtlCol="0">
            <a:spAutoFit/>
          </a:bodyPr>
          <a:lstStyle/>
          <a:p>
            <a:r>
              <a:rPr kumimoji="1" lang="ja-JP" altLang="en-US" sz="3600" dirty="0" smtClean="0"/>
              <a:t>・６月１８日に発生した大阪府北部地震において、ブロック塀が倒れ女子児童が死亡した</a:t>
            </a:r>
            <a:endParaRPr kumimoji="1" lang="en-US" altLang="ja-JP" sz="3600" dirty="0" smtClean="0"/>
          </a:p>
          <a:p>
            <a:r>
              <a:rPr lang="ja-JP" altLang="en-US" sz="3600" dirty="0" smtClean="0"/>
              <a:t>・市は公共施設のブロック塀を６月２２日までに緊急点検した</a:t>
            </a:r>
            <a:endParaRPr lang="en-US" altLang="ja-JP" sz="3600" dirty="0" smtClean="0"/>
          </a:p>
          <a:p>
            <a:r>
              <a:rPr lang="ja-JP" altLang="en-US" sz="3600" dirty="0" smtClean="0"/>
              <a:t>（撤去：川島中学校プールのブロック塀他３、今後調整６）</a:t>
            </a:r>
            <a:endParaRPr lang="en-US" altLang="ja-JP" sz="3600" dirty="0" smtClean="0"/>
          </a:p>
          <a:p>
            <a:r>
              <a:rPr kumimoji="1" lang="ja-JP" altLang="en-US" sz="3600" dirty="0" smtClean="0"/>
              <a:t>・政和クラブとして、６月２６日にブロック塀撤去補助金の増額に</a:t>
            </a:r>
            <a:r>
              <a:rPr lang="ja-JP" altLang="en-US" sz="3600" dirty="0" smtClean="0"/>
              <a:t>つい</a:t>
            </a:r>
            <a:r>
              <a:rPr lang="ja-JP" altLang="en-US" sz="3600" dirty="0"/>
              <a:t>て</a:t>
            </a:r>
            <a:r>
              <a:rPr kumimoji="1" lang="ja-JP" altLang="en-US" sz="3600" dirty="0" smtClean="0"/>
              <a:t>浅野市長に要望書提出</a:t>
            </a:r>
            <a:endParaRPr kumimoji="1" lang="en-US" altLang="ja-JP" sz="3600" dirty="0" smtClean="0"/>
          </a:p>
          <a:p>
            <a:r>
              <a:rPr lang="ja-JP" altLang="en-US" sz="3600" dirty="0" smtClean="0"/>
              <a:t>・市は緊急対応として、ブロック塀撤去費用に対する補助金の増額を決定した</a:t>
            </a:r>
            <a:endParaRPr kumimoji="1" lang="ja-JP" altLang="en-US" sz="3600" dirty="0"/>
          </a:p>
        </p:txBody>
      </p:sp>
    </p:spTree>
    <p:extLst>
      <p:ext uri="{BB962C8B-B14F-4D97-AF65-F5344CB8AC3E}">
        <p14:creationId xmlns:p14="http://schemas.microsoft.com/office/powerpoint/2010/main" val="426327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85623" y="618185"/>
            <a:ext cx="6272012" cy="646331"/>
          </a:xfrm>
          <a:prstGeom prst="rect">
            <a:avLst/>
          </a:prstGeom>
          <a:noFill/>
        </p:spPr>
        <p:txBody>
          <a:bodyPr wrap="square" rtlCol="0">
            <a:spAutoFit/>
          </a:bodyPr>
          <a:lstStyle/>
          <a:p>
            <a:r>
              <a:rPr kumimoji="1" lang="ja-JP" altLang="en-US" sz="3600" dirty="0" smtClean="0">
                <a:solidFill>
                  <a:srgbClr val="FF0000"/>
                </a:solidFill>
              </a:rPr>
              <a:t>ブロック塀撤去補助金の</a:t>
            </a:r>
            <a:r>
              <a:rPr lang="ja-JP" altLang="en-US" sz="3600" dirty="0">
                <a:solidFill>
                  <a:srgbClr val="FF0000"/>
                </a:solidFill>
              </a:rPr>
              <a:t>増額</a:t>
            </a:r>
            <a:endParaRPr kumimoji="1" lang="ja-JP" altLang="en-US" sz="3600" dirty="0">
              <a:solidFill>
                <a:srgbClr val="FF0000"/>
              </a:solidFill>
            </a:endParaRPr>
          </a:p>
        </p:txBody>
      </p:sp>
      <p:sp>
        <p:nvSpPr>
          <p:cNvPr id="3" name="テキスト ボックス 2"/>
          <p:cNvSpPr txBox="1"/>
          <p:nvPr/>
        </p:nvSpPr>
        <p:spPr>
          <a:xfrm>
            <a:off x="1030310" y="2279560"/>
            <a:ext cx="10315978" cy="2308324"/>
          </a:xfrm>
          <a:prstGeom prst="rect">
            <a:avLst/>
          </a:prstGeom>
          <a:noFill/>
        </p:spPr>
        <p:txBody>
          <a:bodyPr wrap="square" rtlCol="0">
            <a:spAutoFit/>
          </a:bodyPr>
          <a:lstStyle/>
          <a:p>
            <a:r>
              <a:rPr kumimoji="1" lang="ja-JP" altLang="en-US" sz="3600" dirty="0" smtClean="0"/>
              <a:t>・補助率：</a:t>
            </a:r>
            <a:r>
              <a:rPr kumimoji="1" lang="en-US" altLang="ja-JP" sz="3600" dirty="0" smtClean="0"/>
              <a:t>1/2</a:t>
            </a:r>
            <a:r>
              <a:rPr kumimoji="1" lang="ja-JP" altLang="en-US" sz="3600" dirty="0" smtClean="0"/>
              <a:t>から</a:t>
            </a:r>
            <a:r>
              <a:rPr kumimoji="1" lang="en-US" altLang="ja-JP" sz="3600" dirty="0" smtClean="0"/>
              <a:t>2/3</a:t>
            </a:r>
            <a:r>
              <a:rPr kumimoji="1" lang="ja-JP" altLang="en-US" sz="3600" dirty="0" smtClean="0"/>
              <a:t>へ</a:t>
            </a:r>
            <a:endParaRPr kumimoji="1" lang="en-US" altLang="ja-JP" sz="3600" dirty="0" smtClean="0"/>
          </a:p>
          <a:p>
            <a:r>
              <a:rPr lang="ja-JP" altLang="en-US" sz="3600" dirty="0" smtClean="0"/>
              <a:t>・補助額：１０万円から３０万円へ</a:t>
            </a:r>
            <a:endParaRPr lang="en-US" altLang="ja-JP" sz="3600" dirty="0" smtClean="0"/>
          </a:p>
          <a:p>
            <a:r>
              <a:rPr kumimoji="1" lang="ja-JP" altLang="en-US" sz="3600" dirty="0" smtClean="0"/>
              <a:t>・標準事業費（１㎡当たり）：７千円から１万円に</a:t>
            </a:r>
            <a:endParaRPr kumimoji="1" lang="en-US" altLang="ja-JP" sz="3600" dirty="0" smtClean="0"/>
          </a:p>
          <a:p>
            <a:r>
              <a:rPr lang="ja-JP" altLang="en-US" sz="3600" dirty="0" smtClean="0"/>
              <a:t>・４メートル以下の狭隘道路も補助金の対象に</a:t>
            </a:r>
            <a:endParaRPr kumimoji="1" lang="ja-JP" altLang="en-US" sz="3600" dirty="0"/>
          </a:p>
        </p:txBody>
      </p:sp>
    </p:spTree>
    <p:extLst>
      <p:ext uri="{BB962C8B-B14F-4D97-AF65-F5344CB8AC3E}">
        <p14:creationId xmlns:p14="http://schemas.microsoft.com/office/powerpoint/2010/main" val="315586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1667" y="347729"/>
            <a:ext cx="11848564" cy="769441"/>
          </a:xfrm>
          <a:prstGeom prst="rect">
            <a:avLst/>
          </a:prstGeom>
          <a:noFill/>
        </p:spPr>
        <p:txBody>
          <a:bodyPr wrap="square" rtlCol="0">
            <a:spAutoFit/>
          </a:bodyPr>
          <a:lstStyle/>
          <a:p>
            <a:r>
              <a:rPr kumimoji="1" lang="ja-JP" altLang="en-US" sz="4400" dirty="0" smtClean="0">
                <a:solidFill>
                  <a:srgbClr val="FF0000"/>
                </a:solidFill>
              </a:rPr>
              <a:t>中小企業の生産性向上に資する設備投資の支援</a:t>
            </a:r>
            <a:endParaRPr kumimoji="1" lang="ja-JP" altLang="en-US" sz="4400" dirty="0">
              <a:solidFill>
                <a:srgbClr val="FF0000"/>
              </a:solidFill>
            </a:endParaRPr>
          </a:p>
        </p:txBody>
      </p:sp>
      <p:sp>
        <p:nvSpPr>
          <p:cNvPr id="3" name="テキスト ボックス 2"/>
          <p:cNvSpPr txBox="1"/>
          <p:nvPr/>
        </p:nvSpPr>
        <p:spPr>
          <a:xfrm>
            <a:off x="542379" y="1873461"/>
            <a:ext cx="11047140" cy="3693319"/>
          </a:xfrm>
          <a:prstGeom prst="rect">
            <a:avLst/>
          </a:prstGeom>
          <a:noFill/>
        </p:spPr>
        <p:txBody>
          <a:bodyPr wrap="square" rtlCol="0">
            <a:spAutoFit/>
          </a:bodyPr>
          <a:lstStyle/>
          <a:p>
            <a:r>
              <a:rPr kumimoji="1" lang="ja-JP" altLang="en-US" sz="3600" dirty="0" smtClean="0"/>
              <a:t>・中小企業の設備投資の支援</a:t>
            </a:r>
            <a:endParaRPr kumimoji="1" lang="en-US" altLang="ja-JP" sz="3600" dirty="0" smtClean="0"/>
          </a:p>
          <a:p>
            <a:r>
              <a:rPr kumimoji="1" lang="ja-JP" altLang="en-US" sz="3600" dirty="0" smtClean="0"/>
              <a:t>・原価償却資産の固定資産税が３０～３２年度：０円</a:t>
            </a:r>
            <a:endParaRPr kumimoji="1" lang="en-US" altLang="ja-JP" sz="3600" dirty="0" smtClean="0"/>
          </a:p>
          <a:p>
            <a:r>
              <a:rPr lang="ja-JP" altLang="en-US" sz="3600" dirty="0"/>
              <a:t>　</a:t>
            </a:r>
            <a:r>
              <a:rPr lang="ja-JP" altLang="en-US" sz="3600" dirty="0" smtClean="0"/>
              <a:t>市計画に基づき中小企業が実施する設備投資</a:t>
            </a:r>
            <a:endParaRPr lang="en-US" altLang="ja-JP" sz="3600" dirty="0" smtClean="0"/>
          </a:p>
          <a:p>
            <a:r>
              <a:rPr lang="ja-JP" altLang="en-US" sz="3600" dirty="0"/>
              <a:t>　</a:t>
            </a:r>
            <a:r>
              <a:rPr lang="ja-JP" altLang="en-US" sz="3600" dirty="0" smtClean="0"/>
              <a:t>導入により労働生産性が年平均３％以上</a:t>
            </a:r>
            <a:endParaRPr lang="en-US" altLang="ja-JP" sz="3600" dirty="0" smtClean="0"/>
          </a:p>
          <a:p>
            <a:r>
              <a:rPr lang="ja-JP" altLang="en-US" sz="3600" dirty="0"/>
              <a:t>　</a:t>
            </a:r>
            <a:r>
              <a:rPr lang="ja-JP" altLang="en-US" sz="3600" dirty="0" smtClean="0"/>
              <a:t>企業の収益向上に直接つながる設備投資</a:t>
            </a:r>
            <a:endParaRPr lang="en-US" altLang="ja-JP" sz="3600" dirty="0" smtClean="0"/>
          </a:p>
          <a:p>
            <a:r>
              <a:rPr kumimoji="1" lang="ja-JP" altLang="en-US" sz="3600" dirty="0" smtClean="0"/>
              <a:t>・ものづくり補助金などの優先採択</a:t>
            </a:r>
            <a:endParaRPr kumimoji="1" lang="en-US" altLang="ja-JP" sz="3600" dirty="0" smtClean="0"/>
          </a:p>
          <a:p>
            <a:r>
              <a:rPr lang="ja-JP" altLang="en-US" dirty="0"/>
              <a:t>　</a:t>
            </a:r>
            <a:endParaRPr kumimoji="1" lang="ja-JP" altLang="en-US" dirty="0"/>
          </a:p>
        </p:txBody>
      </p:sp>
    </p:spTree>
    <p:extLst>
      <p:ext uri="{BB962C8B-B14F-4D97-AF65-F5344CB8AC3E}">
        <p14:creationId xmlns:p14="http://schemas.microsoft.com/office/powerpoint/2010/main" val="310687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655716" y="25069"/>
            <a:ext cx="5274527"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2655716" y="904233"/>
            <a:ext cx="6452317" cy="646331"/>
          </a:xfrm>
          <a:prstGeom prst="rect">
            <a:avLst/>
          </a:prstGeom>
          <a:noFill/>
        </p:spPr>
        <p:txBody>
          <a:bodyPr wrap="square" rtlCol="0">
            <a:spAutoFit/>
          </a:bodyPr>
          <a:lstStyle/>
          <a:p>
            <a:r>
              <a:rPr lang="ja-JP" altLang="en-US" sz="3600" dirty="0" smtClean="0">
                <a:solidFill>
                  <a:srgbClr val="FF0000"/>
                </a:solidFill>
              </a:rPr>
              <a:t>「ららら」ダンスの開発について</a:t>
            </a:r>
            <a:r>
              <a:rPr lang="ja-JP" altLang="en-US" sz="3600" dirty="0" smtClean="0"/>
              <a:t>　</a:t>
            </a:r>
            <a:endParaRPr kumimoji="1" lang="en-US" altLang="ja-JP" sz="3600" dirty="0" smtClean="0"/>
          </a:p>
        </p:txBody>
      </p:sp>
      <p:sp>
        <p:nvSpPr>
          <p:cNvPr id="5" name="テキスト ボックス 4"/>
          <p:cNvSpPr txBox="1"/>
          <p:nvPr/>
        </p:nvSpPr>
        <p:spPr>
          <a:xfrm>
            <a:off x="318648" y="3968612"/>
            <a:ext cx="891966" cy="646331"/>
          </a:xfrm>
          <a:prstGeom prst="rect">
            <a:avLst/>
          </a:prstGeom>
          <a:noFill/>
        </p:spPr>
        <p:txBody>
          <a:bodyPr wrap="square" rtlCol="0">
            <a:spAutoFit/>
          </a:bodyPr>
          <a:lstStyle/>
          <a:p>
            <a:r>
              <a:rPr lang="ja-JP" altLang="en-US" sz="3600" dirty="0" smtClean="0">
                <a:solidFill>
                  <a:srgbClr val="0070C0"/>
                </a:solidFill>
              </a:rPr>
              <a:t>答：</a:t>
            </a:r>
            <a:endParaRPr lang="ja-JP" altLang="en-US" sz="3600" dirty="0">
              <a:solidFill>
                <a:srgbClr val="0070C0"/>
              </a:solidFill>
            </a:endParaRPr>
          </a:p>
        </p:txBody>
      </p:sp>
      <p:sp>
        <p:nvSpPr>
          <p:cNvPr id="2" name="テキスト ボックス 1"/>
          <p:cNvSpPr txBox="1"/>
          <p:nvPr/>
        </p:nvSpPr>
        <p:spPr>
          <a:xfrm>
            <a:off x="318648" y="1660287"/>
            <a:ext cx="9846554" cy="646331"/>
          </a:xfrm>
          <a:prstGeom prst="rect">
            <a:avLst/>
          </a:prstGeom>
          <a:noFill/>
        </p:spPr>
        <p:txBody>
          <a:bodyPr wrap="square" rtlCol="0">
            <a:spAutoFit/>
          </a:bodyPr>
          <a:lstStyle/>
          <a:p>
            <a:r>
              <a:rPr kumimoji="1" lang="ja-JP" altLang="en-US" sz="3600" dirty="0" smtClean="0">
                <a:solidFill>
                  <a:srgbClr val="0070C0"/>
                </a:solidFill>
              </a:rPr>
              <a:t>問：現在の「ららら」ができるまでの経緯と活動は</a:t>
            </a:r>
            <a:endParaRPr kumimoji="1" lang="ja-JP" altLang="en-US" sz="3600" dirty="0">
              <a:solidFill>
                <a:srgbClr val="0070C0"/>
              </a:solidFill>
            </a:endParaRPr>
          </a:p>
        </p:txBody>
      </p:sp>
      <p:sp>
        <p:nvSpPr>
          <p:cNvPr id="4" name="テキスト ボックス 3"/>
          <p:cNvSpPr txBox="1"/>
          <p:nvPr/>
        </p:nvSpPr>
        <p:spPr>
          <a:xfrm>
            <a:off x="1365159" y="2513874"/>
            <a:ext cx="10393251" cy="3970318"/>
          </a:xfrm>
          <a:prstGeom prst="rect">
            <a:avLst/>
          </a:prstGeom>
          <a:noFill/>
        </p:spPr>
        <p:txBody>
          <a:bodyPr wrap="square" rtlCol="0">
            <a:spAutoFit/>
          </a:bodyPr>
          <a:lstStyle/>
          <a:p>
            <a:r>
              <a:rPr kumimoji="1" lang="ja-JP" altLang="en-US" sz="3600" dirty="0" smtClean="0"/>
              <a:t>・平成１３年度に市への愛着と誇りを発信、元気なまちをつくるため</a:t>
            </a:r>
            <a:endParaRPr kumimoji="1" lang="en-US" altLang="ja-JP" sz="3600" dirty="0" smtClean="0"/>
          </a:p>
          <a:p>
            <a:r>
              <a:rPr lang="ja-JP" altLang="en-US" sz="3600" dirty="0" smtClean="0"/>
              <a:t>・お化粧直しをし、平成２８年に各務原市情熱宣伝大使見習いに任命（２８年度７０回、２９年度６０回）</a:t>
            </a:r>
            <a:endParaRPr lang="en-US" altLang="ja-JP" sz="3600" dirty="0" smtClean="0"/>
          </a:p>
          <a:p>
            <a:r>
              <a:rPr kumimoji="1" lang="ja-JP" altLang="en-US" sz="3600" dirty="0" smtClean="0"/>
              <a:t>・市内の子どもや高齢者を対象とした施設訪問やイベントへの参加、学校行事への協力</a:t>
            </a:r>
            <a:endParaRPr kumimoji="1" lang="en-US" altLang="ja-JP" sz="3600" dirty="0" smtClean="0"/>
          </a:p>
          <a:p>
            <a:r>
              <a:rPr lang="ja-JP" altLang="en-US" sz="3600" dirty="0" smtClean="0"/>
              <a:t>・ツイッター、フェースブック、ＬＩＮＥ、インスタグラム</a:t>
            </a:r>
            <a:endParaRPr kumimoji="1" lang="ja-JP" altLang="en-US" sz="3600" dirty="0"/>
          </a:p>
        </p:txBody>
      </p:sp>
    </p:spTree>
    <p:extLst>
      <p:ext uri="{BB962C8B-B14F-4D97-AF65-F5344CB8AC3E}">
        <p14:creationId xmlns:p14="http://schemas.microsoft.com/office/powerpoint/2010/main" val="330753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3229" y="3108379"/>
            <a:ext cx="88635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1828801" y="515155"/>
            <a:ext cx="8925058" cy="646331"/>
          </a:xfrm>
          <a:prstGeom prst="rect">
            <a:avLst/>
          </a:prstGeom>
          <a:noFill/>
        </p:spPr>
        <p:txBody>
          <a:bodyPr wrap="square" rtlCol="0">
            <a:spAutoFit/>
          </a:bodyPr>
          <a:lstStyle/>
          <a:p>
            <a:r>
              <a:rPr kumimoji="1" lang="ja-JP" altLang="en-US" sz="3600" dirty="0" smtClean="0">
                <a:solidFill>
                  <a:srgbClr val="0070C0"/>
                </a:solidFill>
              </a:rPr>
              <a:t>問：</a:t>
            </a:r>
            <a:r>
              <a:rPr lang="ja-JP" altLang="en-US" sz="3600" dirty="0" smtClean="0">
                <a:solidFill>
                  <a:srgbClr val="0070C0"/>
                </a:solidFill>
              </a:rPr>
              <a:t>「ら</a:t>
            </a:r>
            <a:r>
              <a:rPr lang="ja-JP" altLang="en-US" sz="3600" dirty="0" err="1" smtClean="0">
                <a:solidFill>
                  <a:srgbClr val="0070C0"/>
                </a:solidFill>
              </a:rPr>
              <a:t>らら</a:t>
            </a:r>
            <a:r>
              <a:rPr lang="ja-JP" altLang="en-US" sz="3600" dirty="0" smtClean="0">
                <a:solidFill>
                  <a:srgbClr val="0070C0"/>
                </a:solidFill>
              </a:rPr>
              <a:t>ダンス（体操）」を開発する考えは。</a:t>
            </a:r>
            <a:endParaRPr kumimoji="1" lang="ja-JP" altLang="en-US" sz="3600" dirty="0">
              <a:solidFill>
                <a:srgbClr val="0070C0"/>
              </a:solidFill>
            </a:endParaRPr>
          </a:p>
        </p:txBody>
      </p:sp>
      <p:sp>
        <p:nvSpPr>
          <p:cNvPr id="4" name="テキスト ボックス 3"/>
          <p:cNvSpPr txBox="1"/>
          <p:nvPr/>
        </p:nvSpPr>
        <p:spPr>
          <a:xfrm>
            <a:off x="1489586" y="2600548"/>
            <a:ext cx="10217309" cy="2862322"/>
          </a:xfrm>
          <a:prstGeom prst="rect">
            <a:avLst/>
          </a:prstGeom>
          <a:noFill/>
        </p:spPr>
        <p:txBody>
          <a:bodyPr wrap="square" rtlCol="0">
            <a:spAutoFit/>
          </a:bodyPr>
          <a:lstStyle/>
          <a:p>
            <a:r>
              <a:rPr kumimoji="1" lang="ja-JP" altLang="en-US" sz="3600" dirty="0" smtClean="0"/>
              <a:t>・テーマ曲や体操を持って</a:t>
            </a:r>
            <a:r>
              <a:rPr lang="ja-JP" altLang="en-US" sz="3600" dirty="0" smtClean="0"/>
              <a:t>活躍している例もあるが、費用をかけて作成したものの一過性のものもある</a:t>
            </a:r>
            <a:endParaRPr kumimoji="1" lang="en-US" altLang="ja-JP" sz="3600" dirty="0" smtClean="0"/>
          </a:p>
          <a:p>
            <a:r>
              <a:rPr kumimoji="1" lang="ja-JP" altLang="en-US" sz="3600" dirty="0" smtClean="0"/>
              <a:t>・「ららら」独自のダンスや歌の制作は考えていないが、市民のなかから歌やダンス、ＰＲグループの結成への自発的な動きがあれば、市として協力したい</a:t>
            </a:r>
            <a:endParaRPr kumimoji="1" lang="ja-JP" altLang="en-US" sz="3600" dirty="0"/>
          </a:p>
        </p:txBody>
      </p:sp>
    </p:spTree>
    <p:extLst>
      <p:ext uri="{BB962C8B-B14F-4D97-AF65-F5344CB8AC3E}">
        <p14:creationId xmlns:p14="http://schemas.microsoft.com/office/powerpoint/2010/main" val="151930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5007" y="182691"/>
            <a:ext cx="8976575" cy="646331"/>
          </a:xfrm>
          <a:prstGeom prst="rect">
            <a:avLst/>
          </a:prstGeom>
          <a:noFill/>
        </p:spPr>
        <p:txBody>
          <a:bodyPr wrap="square" rtlCol="0">
            <a:spAutoFit/>
          </a:bodyPr>
          <a:lstStyle/>
          <a:p>
            <a:r>
              <a:rPr kumimoji="1" lang="ja-JP" altLang="en-US" sz="3600" dirty="0" smtClean="0">
                <a:solidFill>
                  <a:srgbClr val="FF0000"/>
                </a:solidFill>
              </a:rPr>
              <a:t>問：地域の防犯体制の充実について</a:t>
            </a:r>
            <a:endParaRPr kumimoji="1" lang="ja-JP" altLang="en-US" sz="3600" dirty="0">
              <a:solidFill>
                <a:srgbClr val="FF0000"/>
              </a:solidFill>
            </a:endParaRPr>
          </a:p>
        </p:txBody>
      </p:sp>
      <p:sp>
        <p:nvSpPr>
          <p:cNvPr id="4" name="テキスト ボックス 3"/>
          <p:cNvSpPr txBox="1"/>
          <p:nvPr/>
        </p:nvSpPr>
        <p:spPr>
          <a:xfrm>
            <a:off x="283333" y="3759904"/>
            <a:ext cx="991673" cy="646331"/>
          </a:xfrm>
          <a:prstGeom prst="rect">
            <a:avLst/>
          </a:prstGeom>
          <a:noFill/>
        </p:spPr>
        <p:txBody>
          <a:bodyPr wrap="square" rtlCol="0">
            <a:spAutoFit/>
          </a:bodyPr>
          <a:lstStyle/>
          <a:p>
            <a:r>
              <a:rPr kumimoji="1" lang="ja-JP" altLang="en-US" sz="3600" dirty="0" smtClean="0">
                <a:solidFill>
                  <a:srgbClr val="0070C0"/>
                </a:solidFill>
              </a:rPr>
              <a:t>答：</a:t>
            </a:r>
            <a:endParaRPr lang="en-US" altLang="ja-JP" sz="3600" dirty="0" smtClean="0">
              <a:solidFill>
                <a:srgbClr val="0070C0"/>
              </a:solidFill>
            </a:endParaRPr>
          </a:p>
        </p:txBody>
      </p:sp>
      <p:sp>
        <p:nvSpPr>
          <p:cNvPr id="3" name="テキスト ボックス 2"/>
          <p:cNvSpPr txBox="1"/>
          <p:nvPr/>
        </p:nvSpPr>
        <p:spPr>
          <a:xfrm>
            <a:off x="811367" y="1324966"/>
            <a:ext cx="9440215" cy="646331"/>
          </a:xfrm>
          <a:prstGeom prst="rect">
            <a:avLst/>
          </a:prstGeom>
          <a:noFill/>
        </p:spPr>
        <p:txBody>
          <a:bodyPr wrap="square" rtlCol="0">
            <a:spAutoFit/>
          </a:bodyPr>
          <a:lstStyle/>
          <a:p>
            <a:r>
              <a:rPr kumimoji="1" lang="ja-JP" altLang="en-US" sz="3600" dirty="0" smtClean="0">
                <a:solidFill>
                  <a:srgbClr val="0070C0"/>
                </a:solidFill>
              </a:rPr>
              <a:t>問：通学路見まもり隊の現状と課題は。</a:t>
            </a:r>
            <a:endParaRPr kumimoji="1" lang="ja-JP" altLang="en-US" sz="3600" dirty="0">
              <a:solidFill>
                <a:srgbClr val="0070C0"/>
              </a:solidFill>
            </a:endParaRPr>
          </a:p>
        </p:txBody>
      </p:sp>
      <p:sp>
        <p:nvSpPr>
          <p:cNvPr id="5" name="テキスト ボックス 4"/>
          <p:cNvSpPr txBox="1"/>
          <p:nvPr/>
        </p:nvSpPr>
        <p:spPr>
          <a:xfrm>
            <a:off x="1275006" y="2781836"/>
            <a:ext cx="10573557" cy="2862322"/>
          </a:xfrm>
          <a:prstGeom prst="rect">
            <a:avLst/>
          </a:prstGeom>
          <a:noFill/>
        </p:spPr>
        <p:txBody>
          <a:bodyPr wrap="square" rtlCol="0">
            <a:spAutoFit/>
          </a:bodyPr>
          <a:lstStyle/>
          <a:p>
            <a:r>
              <a:rPr kumimoji="1" lang="ja-JP" altLang="en-US" sz="3600" dirty="0" smtClean="0"/>
              <a:t>・平成１６年に発足、今年度１８９１名が登録</a:t>
            </a:r>
            <a:endParaRPr kumimoji="1" lang="en-US" altLang="ja-JP" sz="3600" dirty="0" smtClean="0"/>
          </a:p>
          <a:p>
            <a:r>
              <a:rPr lang="ja-JP" altLang="en-US" sz="3600" dirty="0" smtClean="0"/>
              <a:t>・「できるときに　できることを　楽しみながら」</a:t>
            </a:r>
            <a:endParaRPr kumimoji="1" lang="en-US" altLang="ja-JP" sz="3600" dirty="0" smtClean="0"/>
          </a:p>
          <a:p>
            <a:r>
              <a:rPr lang="ja-JP" altLang="en-US" sz="3600" dirty="0" smtClean="0"/>
              <a:t>・挨拶や声かけをしながら通学路を見守ってくれている。</a:t>
            </a:r>
            <a:endParaRPr lang="en-US" altLang="ja-JP" sz="3600" dirty="0" smtClean="0"/>
          </a:p>
          <a:p>
            <a:r>
              <a:rPr lang="ja-JP" altLang="en-US" sz="3600" dirty="0" smtClean="0"/>
              <a:t>・この活動に充実感を持ち、楽しく続けている方もいる。</a:t>
            </a:r>
            <a:endParaRPr lang="en-US" altLang="ja-JP" sz="3600" dirty="0" smtClean="0"/>
          </a:p>
          <a:p>
            <a:r>
              <a:rPr kumimoji="1" lang="ja-JP" altLang="en-US" sz="3600" dirty="0" smtClean="0"/>
              <a:t>・この１０年で登録者数は減少傾向にあるのが課題</a:t>
            </a:r>
            <a:endParaRPr kumimoji="1" lang="ja-JP" altLang="en-US" sz="3600" dirty="0"/>
          </a:p>
        </p:txBody>
      </p:sp>
    </p:spTree>
    <p:extLst>
      <p:ext uri="{BB962C8B-B14F-4D97-AF65-F5344CB8AC3E}">
        <p14:creationId xmlns:p14="http://schemas.microsoft.com/office/powerpoint/2010/main" val="313336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17088" y="3542902"/>
            <a:ext cx="101026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1017431" y="669701"/>
            <a:ext cx="10019764" cy="646331"/>
          </a:xfrm>
          <a:prstGeom prst="rect">
            <a:avLst/>
          </a:prstGeom>
          <a:noFill/>
        </p:spPr>
        <p:txBody>
          <a:bodyPr wrap="square" rtlCol="0">
            <a:spAutoFit/>
          </a:bodyPr>
          <a:lstStyle/>
          <a:p>
            <a:r>
              <a:rPr kumimoji="1" lang="ja-JP" altLang="en-US" sz="3600" dirty="0" smtClean="0">
                <a:solidFill>
                  <a:srgbClr val="0070C0"/>
                </a:solidFill>
              </a:rPr>
              <a:t>問：地域の防犯体制充実の支援をしては。</a:t>
            </a:r>
            <a:endParaRPr kumimoji="1" lang="ja-JP" altLang="en-US" sz="3600" dirty="0">
              <a:solidFill>
                <a:srgbClr val="0070C0"/>
              </a:solidFill>
            </a:endParaRPr>
          </a:p>
        </p:txBody>
      </p:sp>
      <p:sp>
        <p:nvSpPr>
          <p:cNvPr id="2" name="テキスト ボックス 1"/>
          <p:cNvSpPr txBox="1"/>
          <p:nvPr/>
        </p:nvSpPr>
        <p:spPr>
          <a:xfrm>
            <a:off x="1017431" y="1880908"/>
            <a:ext cx="11011437" cy="3970318"/>
          </a:xfrm>
          <a:prstGeom prst="rect">
            <a:avLst/>
          </a:prstGeom>
          <a:noFill/>
        </p:spPr>
        <p:txBody>
          <a:bodyPr wrap="square" rtlCol="0">
            <a:spAutoFit/>
          </a:bodyPr>
          <a:lstStyle/>
          <a:p>
            <a:r>
              <a:rPr kumimoji="1" lang="ja-JP" altLang="en-US" sz="3600" dirty="0" smtClean="0"/>
              <a:t>・市では年２回、地域で防犯活動をする防犯ボランティア団体の登録を呼びかけ、帽子や腕章を渡している</a:t>
            </a:r>
            <a:endParaRPr kumimoji="1" lang="en-US" altLang="ja-JP" sz="3600" dirty="0" smtClean="0"/>
          </a:p>
          <a:p>
            <a:r>
              <a:rPr lang="ja-JP" altLang="en-US" sz="3600" dirty="0" smtClean="0"/>
              <a:t>・市に登録のある防犯ボランティア団体は９団体、２４０名、週２回のパトロール実施</a:t>
            </a:r>
            <a:endParaRPr lang="en-US" altLang="ja-JP" sz="3600" dirty="0" smtClean="0"/>
          </a:p>
          <a:p>
            <a:r>
              <a:rPr kumimoji="1" lang="ja-JP" altLang="en-US" sz="3600" dirty="0" smtClean="0"/>
              <a:t>・青色の回転灯を装着した自動車による防犯パトロールをしている地域もある</a:t>
            </a:r>
            <a:endParaRPr kumimoji="1" lang="en-US" altLang="ja-JP" sz="3600" dirty="0" smtClean="0"/>
          </a:p>
          <a:p>
            <a:r>
              <a:rPr lang="ja-JP" altLang="en-US" sz="3600" dirty="0" smtClean="0"/>
              <a:t>・市内では５団体、５８名が活動している</a:t>
            </a:r>
            <a:endParaRPr kumimoji="1" lang="ja-JP" altLang="en-US" sz="3600" dirty="0"/>
          </a:p>
        </p:txBody>
      </p:sp>
    </p:spTree>
    <p:extLst>
      <p:ext uri="{BB962C8B-B14F-4D97-AF65-F5344CB8AC3E}">
        <p14:creationId xmlns:p14="http://schemas.microsoft.com/office/powerpoint/2010/main" val="134983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17237</TotalTime>
  <Words>1199</Words>
  <Application>Microsoft Office PowerPoint</Application>
  <PresentationFormat>ワイド画面</PresentationFormat>
  <Paragraphs>109</Paragraphs>
  <Slides>18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Ｐゴシック</vt:lpstr>
      <vt:lpstr>Arial</vt:lpstr>
      <vt:lpstr>Calibri</vt:lpstr>
      <vt:lpstr>Calibri Light</vt:lpstr>
      <vt:lpstr>Office テーマ</vt:lpstr>
      <vt:lpstr>第２２回市政報告会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９月議会の予定</vt:lpstr>
      <vt:lpstr>PowerPoint プレゼンテーション</vt:lpstr>
      <vt:lpstr>意見交換</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hir_skzw@d1.dion.ne.jp</cp:lastModifiedBy>
  <cp:revision>1164</cp:revision>
  <dcterms:created xsi:type="dcterms:W3CDTF">2013-10-16T10:26:16Z</dcterms:created>
  <dcterms:modified xsi:type="dcterms:W3CDTF">2018-07-28T02:43:39Z</dcterms:modified>
</cp:coreProperties>
</file>