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9" r:id="rId3"/>
    <p:sldId id="429" r:id="rId4"/>
    <p:sldId id="428" r:id="rId5"/>
    <p:sldId id="420" r:id="rId6"/>
    <p:sldId id="421" r:id="rId7"/>
    <p:sldId id="424" r:id="rId8"/>
    <p:sldId id="425" r:id="rId9"/>
    <p:sldId id="426" r:id="rId10"/>
    <p:sldId id="412" r:id="rId11"/>
    <p:sldId id="422" r:id="rId12"/>
    <p:sldId id="423" r:id="rId13"/>
    <p:sldId id="418" r:id="rId14"/>
    <p:sldId id="296" r:id="rId15"/>
    <p:sldId id="403" r:id="rId16"/>
    <p:sldId id="419" r:id="rId17"/>
    <p:sldId id="395" r:id="rId18"/>
    <p:sldId id="334" r:id="rId19"/>
    <p:sldId id="410" r:id="rId20"/>
    <p:sldId id="413" r:id="rId21"/>
    <p:sldId id="417" r:id="rId22"/>
    <p:sldId id="414" r:id="rId23"/>
    <p:sldId id="266" r:id="rId24"/>
    <p:sldId id="323" r:id="rId25"/>
    <p:sldId id="265" r:id="rId26"/>
    <p:sldId id="430"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5482352314723622"/>
          <c:y val="1.9871463101231283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収入の状況</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cat>
            <c:strRef>
              <c:f>Sheet1!$A$2:$A$9</c:f>
              <c:strCache>
                <c:ptCount val="8"/>
                <c:pt idx="0">
                  <c:v>市税</c:v>
                </c:pt>
                <c:pt idx="1">
                  <c:v>繰入金</c:v>
                </c:pt>
                <c:pt idx="2">
                  <c:v>繰越金</c:v>
                </c:pt>
                <c:pt idx="3">
                  <c:v>地方消費税交付金</c:v>
                </c:pt>
                <c:pt idx="4">
                  <c:v>地方交付税</c:v>
                </c:pt>
                <c:pt idx="5">
                  <c:v>国庫支出金</c:v>
                </c:pt>
                <c:pt idx="6">
                  <c:v>県支出金</c:v>
                </c:pt>
                <c:pt idx="7">
                  <c:v>市債</c:v>
                </c:pt>
              </c:strCache>
            </c:strRef>
          </c:cat>
          <c:val>
            <c:numRef>
              <c:f>Sheet1!$B$2:$B$9</c:f>
              <c:numCache>
                <c:formatCode>0.00%</c:formatCode>
                <c:ptCount val="8"/>
                <c:pt idx="0">
                  <c:v>0.42699999999999999</c:v>
                </c:pt>
                <c:pt idx="1">
                  <c:v>5.2999999999999999E-2</c:v>
                </c:pt>
                <c:pt idx="2">
                  <c:v>5.5E-2</c:v>
                </c:pt>
                <c:pt idx="3">
                  <c:v>0.05</c:v>
                </c:pt>
                <c:pt idx="4">
                  <c:v>6.6000000000000003E-2</c:v>
                </c:pt>
                <c:pt idx="5">
                  <c:v>0.13100000000000001</c:v>
                </c:pt>
                <c:pt idx="6">
                  <c:v>9.6000000000000002E-2</c:v>
                </c:pt>
                <c:pt idx="7">
                  <c:v>4.1000000000000002E-2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4837920393928528"/>
          <c:y val="6.6690055767009787E-2"/>
          <c:w val="0.3422458792614837"/>
          <c:h val="0.84058827180336748"/>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0" i="0" u="none" strike="noStrike" kern="1200" spc="0" baseline="0">
                <a:solidFill>
                  <a:schemeClr val="tx1">
                    <a:lumMod val="65000"/>
                    <a:lumOff val="35000"/>
                  </a:schemeClr>
                </a:solidFill>
                <a:latin typeface="+mn-lt"/>
                <a:ea typeface="+mn-ea"/>
                <a:cs typeface="+mn-cs"/>
              </a:defRPr>
            </a:pPr>
            <a:r>
              <a:rPr lang="ja-JP" altLang="en-US" dirty="0"/>
              <a:t>性質別</a:t>
            </a:r>
            <a:r>
              <a:rPr lang="ja-JP" altLang="en-US" dirty="0" smtClean="0"/>
              <a:t>支出（どんなことに）</a:t>
            </a:r>
            <a:endParaRPr lang="ja-JP" altLang="en-US" dirty="0"/>
          </a:p>
        </c:rich>
      </c:tx>
      <c:layout>
        <c:manualLayout>
          <c:xMode val="edge"/>
          <c:yMode val="edge"/>
          <c:x val="0.17677130171752525"/>
          <c:y val="2.7250543456343861E-2"/>
        </c:manualLayout>
      </c:layout>
      <c:overlay val="0"/>
      <c:spPr>
        <a:noFill/>
        <a:ln>
          <a:noFill/>
        </a:ln>
        <a:effectLst/>
      </c:spPr>
      <c:txPr>
        <a:bodyPr rot="0" spcFirstLastPara="1" vertOverflow="ellipsis" vert="horz" wrap="square" anchor="ctr" anchorCtr="1"/>
        <a:lstStyle/>
        <a:p>
          <a:pPr>
            <a:defRPr sz="3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性質別支出</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cat>
            <c:strRef>
              <c:f>Sheet1!$A$2:$A$10</c:f>
              <c:strCache>
                <c:ptCount val="8"/>
                <c:pt idx="0">
                  <c:v>人件費</c:v>
                </c:pt>
                <c:pt idx="1">
                  <c:v>扶助費</c:v>
                </c:pt>
                <c:pt idx="2">
                  <c:v>公債費</c:v>
                </c:pt>
                <c:pt idx="3">
                  <c:v>物件費</c:v>
                </c:pt>
                <c:pt idx="4">
                  <c:v>補助費</c:v>
                </c:pt>
                <c:pt idx="5">
                  <c:v>積立金</c:v>
                </c:pt>
                <c:pt idx="6">
                  <c:v>操出金</c:v>
                </c:pt>
                <c:pt idx="7">
                  <c:v>普通建設事業費</c:v>
                </c:pt>
              </c:strCache>
            </c:strRef>
          </c:cat>
          <c:val>
            <c:numRef>
              <c:f>Sheet1!$B$2:$B$10</c:f>
              <c:numCache>
                <c:formatCode>General</c:formatCode>
                <c:ptCount val="9"/>
                <c:pt idx="0">
                  <c:v>13.5</c:v>
                </c:pt>
                <c:pt idx="1">
                  <c:v>21.6</c:v>
                </c:pt>
                <c:pt idx="2">
                  <c:v>9.5</c:v>
                </c:pt>
                <c:pt idx="3">
                  <c:v>15.7</c:v>
                </c:pt>
                <c:pt idx="4">
                  <c:v>3.7</c:v>
                </c:pt>
                <c:pt idx="5">
                  <c:v>7.9</c:v>
                </c:pt>
                <c:pt idx="6">
                  <c:v>10.8</c:v>
                </c:pt>
                <c:pt idx="7">
                  <c:v>15.7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8"/>
        <c:delete val="1"/>
      </c:legendEntry>
      <c:layout>
        <c:manualLayout>
          <c:xMode val="edge"/>
          <c:yMode val="edge"/>
          <c:x val="0.71017972392163575"/>
          <c:y val="7.6993659141630214E-2"/>
          <c:w val="0.28044523861417991"/>
          <c:h val="0.84416111933063964"/>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第２３回市政報告会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kumimoji="1" lang="ja-JP" altLang="en-US" sz="3600" dirty="0" smtClean="0"/>
              <a:t>平成３０年１０月２７日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9607" y="113029"/>
            <a:ext cx="6267860" cy="769441"/>
          </a:xfrm>
          <a:prstGeom prst="rect">
            <a:avLst/>
          </a:prstGeom>
          <a:noFill/>
        </p:spPr>
        <p:txBody>
          <a:bodyPr wrap="square" rtlCol="0">
            <a:spAutoFit/>
          </a:bodyPr>
          <a:lstStyle/>
          <a:p>
            <a:r>
              <a:rPr kumimoji="1" lang="ja-JP" altLang="en-US" sz="4400" dirty="0" smtClean="0">
                <a:solidFill>
                  <a:srgbClr val="FF0000"/>
                </a:solidFill>
              </a:rPr>
              <a:t>下水道使用料金の改定</a:t>
            </a:r>
            <a:endParaRPr kumimoji="1" lang="ja-JP" altLang="en-US" sz="4400" dirty="0">
              <a:solidFill>
                <a:srgbClr val="FF0000"/>
              </a:solidFill>
            </a:endParaRPr>
          </a:p>
        </p:txBody>
      </p:sp>
      <p:pic>
        <p:nvPicPr>
          <p:cNvPr id="4" name="図 3"/>
          <p:cNvPicPr>
            <a:picLocks noChangeAspect="1"/>
          </p:cNvPicPr>
          <p:nvPr/>
        </p:nvPicPr>
        <p:blipFill>
          <a:blip r:embed="rId2"/>
          <a:stretch>
            <a:fillRect/>
          </a:stretch>
        </p:blipFill>
        <p:spPr>
          <a:xfrm>
            <a:off x="876245" y="1000457"/>
            <a:ext cx="9774584" cy="5857543"/>
          </a:xfrm>
          <a:prstGeom prst="rect">
            <a:avLst/>
          </a:prstGeom>
        </p:spPr>
      </p:pic>
    </p:spTree>
    <p:extLst>
      <p:ext uri="{BB962C8B-B14F-4D97-AF65-F5344CB8AC3E}">
        <p14:creationId xmlns:p14="http://schemas.microsoft.com/office/powerpoint/2010/main" val="4263273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28655745"/>
              </p:ext>
            </p:extLst>
          </p:nvPr>
        </p:nvGraphicFramePr>
        <p:xfrm>
          <a:off x="643945" y="719666"/>
          <a:ext cx="10753860" cy="5505799"/>
        </p:xfrm>
        <a:graphic>
          <a:graphicData uri="http://schemas.openxmlformats.org/drawingml/2006/table">
            <a:tbl>
              <a:tblPr firstRow="1" bandRow="1">
                <a:tableStyleId>{5C22544A-7EE6-4342-B048-85BDC9FD1C3A}</a:tableStyleId>
              </a:tblPr>
              <a:tblGrid>
                <a:gridCol w="759852"/>
                <a:gridCol w="2949262"/>
                <a:gridCol w="2032993"/>
                <a:gridCol w="2462980"/>
                <a:gridCol w="2548773"/>
              </a:tblGrid>
              <a:tr h="687604">
                <a:tc>
                  <a:txBody>
                    <a:bodyPr/>
                    <a:lstStyle/>
                    <a:p>
                      <a:endParaRPr kumimoji="1" lang="ja-JP" altLang="en-US" dirty="0"/>
                    </a:p>
                  </a:txBody>
                  <a:tcPr/>
                </a:tc>
                <a:tc>
                  <a:txBody>
                    <a:bodyPr/>
                    <a:lstStyle/>
                    <a:p>
                      <a:endParaRPr kumimoji="1" lang="ja-JP" altLang="en-US" dirty="0"/>
                    </a:p>
                  </a:txBody>
                  <a:tcPr/>
                </a:tc>
                <a:tc>
                  <a:txBody>
                    <a:bodyPr/>
                    <a:lstStyle/>
                    <a:p>
                      <a:pPr algn="ctr"/>
                      <a:r>
                        <a:rPr kumimoji="1" lang="ja-JP" altLang="en-US" sz="3200" dirty="0" smtClean="0"/>
                        <a:t>現行</a:t>
                      </a:r>
                      <a:endParaRPr kumimoji="1" lang="ja-JP" altLang="en-US" sz="3200" dirty="0"/>
                    </a:p>
                  </a:txBody>
                  <a:tcPr/>
                </a:tc>
                <a:tc rowSpan="2">
                  <a:txBody>
                    <a:bodyPr/>
                    <a:lstStyle/>
                    <a:p>
                      <a:pPr algn="ctr"/>
                      <a:r>
                        <a:rPr kumimoji="1" lang="ja-JP" altLang="en-US" sz="3200" dirty="0" smtClean="0"/>
                        <a:t>平成３１年</a:t>
                      </a:r>
                      <a:endParaRPr kumimoji="1" lang="ja-JP" altLang="en-US" sz="3200" dirty="0"/>
                    </a:p>
                  </a:txBody>
                  <a:tcPr anchor="ctr"/>
                </a:tc>
                <a:tc rowSpan="2">
                  <a:txBody>
                    <a:bodyPr/>
                    <a:lstStyle/>
                    <a:p>
                      <a:pPr algn="ctr"/>
                      <a:r>
                        <a:rPr kumimoji="1" lang="ja-JP" altLang="en-US" sz="3200" dirty="0" smtClean="0"/>
                        <a:t>平成３４年</a:t>
                      </a:r>
                      <a:endParaRPr kumimoji="1" lang="ja-JP" altLang="en-US" sz="3200" dirty="0"/>
                    </a:p>
                  </a:txBody>
                  <a:tcPr anchor="ctr"/>
                </a:tc>
              </a:tr>
              <a:tr h="539517">
                <a:tc>
                  <a:txBody>
                    <a:bodyPr/>
                    <a:lstStyle/>
                    <a:p>
                      <a:endParaRPr kumimoji="1" lang="ja-JP" altLang="en-US" dirty="0"/>
                    </a:p>
                  </a:txBody>
                  <a:tcPr/>
                </a:tc>
                <a:tc>
                  <a:txBody>
                    <a:bodyPr/>
                    <a:lstStyle/>
                    <a:p>
                      <a:endParaRPr kumimoji="1" lang="ja-JP" altLang="en-US" dirty="0"/>
                    </a:p>
                  </a:txBody>
                  <a:tcPr/>
                </a:tc>
                <a:tc>
                  <a:txBody>
                    <a:bodyPr/>
                    <a:lstStyle/>
                    <a:p>
                      <a:pPr algn="ctr"/>
                      <a:r>
                        <a:rPr kumimoji="1" lang="ja-JP" altLang="en-US" sz="2800" b="1" dirty="0" smtClean="0"/>
                        <a:t>（２０㎥）</a:t>
                      </a:r>
                      <a:endParaRPr kumimoji="1" lang="ja-JP" altLang="en-US" sz="2800" b="1" dirty="0"/>
                    </a:p>
                  </a:txBody>
                  <a:tcPr anchor="ctr"/>
                </a:tc>
                <a:tc vMerge="1">
                  <a:txBody>
                    <a:bodyPr/>
                    <a:lstStyle/>
                    <a:p>
                      <a:endParaRPr kumimoji="1" lang="ja-JP" altLang="en-US" dirty="0"/>
                    </a:p>
                  </a:txBody>
                  <a:tcPr/>
                </a:tc>
                <a:tc vMerge="1">
                  <a:txBody>
                    <a:bodyPr/>
                    <a:lstStyle/>
                    <a:p>
                      <a:endParaRPr kumimoji="1" lang="ja-JP" altLang="en-US" dirty="0"/>
                    </a:p>
                  </a:txBody>
                  <a:tcPr/>
                </a:tc>
              </a:tr>
              <a:tr h="840658">
                <a:tc gridSpan="2">
                  <a:txBody>
                    <a:bodyPr/>
                    <a:lstStyle/>
                    <a:p>
                      <a:pPr algn="ctr"/>
                      <a:r>
                        <a:rPr kumimoji="1" lang="ja-JP" altLang="en-US" sz="3600" dirty="0" smtClean="0"/>
                        <a:t>基本使用料（２月）</a:t>
                      </a:r>
                      <a:endParaRPr kumimoji="1" lang="ja-JP" altLang="en-US" sz="3600" dirty="0"/>
                    </a:p>
                  </a:txBody>
                  <a:tcPr anchor="ctr"/>
                </a:tc>
                <a:tc hMerge="1">
                  <a:txBody>
                    <a:bodyPr/>
                    <a:lstStyle/>
                    <a:p>
                      <a:endParaRPr kumimoji="1" lang="ja-JP" altLang="en-US"/>
                    </a:p>
                  </a:txBody>
                  <a:tcPr/>
                </a:tc>
                <a:tc>
                  <a:txBody>
                    <a:bodyPr/>
                    <a:lstStyle/>
                    <a:p>
                      <a:pPr algn="ctr"/>
                      <a:r>
                        <a:rPr kumimoji="1" lang="ja-JP" altLang="en-US" sz="3200" dirty="0" smtClean="0"/>
                        <a:t>１，７４０円</a:t>
                      </a:r>
                      <a:endParaRPr kumimoji="1" lang="ja-JP" altLang="en-US" sz="3200" dirty="0"/>
                    </a:p>
                  </a:txBody>
                  <a:tcPr anchor="ctr"/>
                </a:tc>
                <a:tc gridSpan="2">
                  <a:txBody>
                    <a:bodyPr/>
                    <a:lstStyle/>
                    <a:p>
                      <a:pPr algn="ctr"/>
                      <a:r>
                        <a:rPr kumimoji="1" lang="ja-JP" altLang="en-US" sz="3200" dirty="0" smtClean="0"/>
                        <a:t>５５０円</a:t>
                      </a:r>
                      <a:endParaRPr kumimoji="1" lang="en-US" altLang="ja-JP" sz="3200" dirty="0" smtClean="0"/>
                    </a:p>
                  </a:txBody>
                  <a:tcPr anchor="ctr"/>
                </a:tc>
                <a:tc hMerge="1">
                  <a:txBody>
                    <a:bodyPr/>
                    <a:lstStyle/>
                    <a:p>
                      <a:endParaRPr kumimoji="1" lang="ja-JP" altLang="en-US"/>
                    </a:p>
                  </a:txBody>
                  <a:tcPr/>
                </a:tc>
              </a:tr>
              <a:tr h="687604">
                <a:tc>
                  <a:txBody>
                    <a:bodyPr/>
                    <a:lstStyle/>
                    <a:p>
                      <a:r>
                        <a:rPr kumimoji="1" lang="ja-JP" altLang="en-US" sz="3600" dirty="0" smtClean="0"/>
                        <a:t>従</a:t>
                      </a:r>
                      <a:endParaRPr kumimoji="1" lang="ja-JP" altLang="en-US" sz="3600" dirty="0"/>
                    </a:p>
                  </a:txBody>
                  <a:tcPr/>
                </a:tc>
                <a:tc>
                  <a:txBody>
                    <a:bodyPr/>
                    <a:lstStyle/>
                    <a:p>
                      <a:r>
                        <a:rPr kumimoji="1" lang="ja-JP" altLang="en-US" sz="3200" dirty="0" smtClean="0"/>
                        <a:t>０～２０㎥</a:t>
                      </a:r>
                      <a:endParaRPr kumimoji="1" lang="ja-JP" altLang="en-US" sz="3200" dirty="0"/>
                    </a:p>
                  </a:txBody>
                  <a:tcPr anchor="ctr"/>
                </a:tc>
                <a:tc>
                  <a:txBody>
                    <a:bodyPr/>
                    <a:lstStyle/>
                    <a:p>
                      <a:pPr algn="ctr"/>
                      <a:r>
                        <a:rPr kumimoji="1" lang="ja-JP" altLang="en-US" sz="3200" dirty="0" err="1" smtClean="0"/>
                        <a:t>ー</a:t>
                      </a:r>
                      <a:endParaRPr kumimoji="1" lang="ja-JP" altLang="en-US" sz="3200" dirty="0"/>
                    </a:p>
                  </a:txBody>
                  <a:tcPr anchor="ctr"/>
                </a:tc>
                <a:tc>
                  <a:txBody>
                    <a:bodyPr/>
                    <a:lstStyle/>
                    <a:p>
                      <a:pPr algn="ctr"/>
                      <a:r>
                        <a:rPr kumimoji="1" lang="ja-JP" altLang="en-US" sz="3200" dirty="0" smtClean="0"/>
                        <a:t>７５円</a:t>
                      </a:r>
                      <a:endParaRPr kumimoji="1" lang="ja-JP" altLang="en-US" sz="3200" dirty="0"/>
                    </a:p>
                  </a:txBody>
                  <a:tcPr anchor="ctr"/>
                </a:tc>
                <a:tc>
                  <a:txBody>
                    <a:bodyPr/>
                    <a:lstStyle/>
                    <a:p>
                      <a:pPr algn="ctr"/>
                      <a:r>
                        <a:rPr kumimoji="1" lang="ja-JP" altLang="en-US" sz="3200" dirty="0" smtClean="0"/>
                        <a:t>９０円</a:t>
                      </a:r>
                      <a:endParaRPr kumimoji="1" lang="ja-JP" altLang="en-US" sz="3200" dirty="0"/>
                    </a:p>
                  </a:txBody>
                  <a:tcPr anchor="ctr"/>
                </a:tc>
              </a:tr>
              <a:tr h="687604">
                <a:tc>
                  <a:txBody>
                    <a:bodyPr/>
                    <a:lstStyle/>
                    <a:p>
                      <a:r>
                        <a:rPr kumimoji="1" lang="ja-JP" altLang="en-US" sz="3600" dirty="0" smtClean="0"/>
                        <a:t>量</a:t>
                      </a:r>
                      <a:endParaRPr kumimoji="1" lang="ja-JP" altLang="en-US" sz="3600" dirty="0"/>
                    </a:p>
                  </a:txBody>
                  <a:tcPr/>
                </a:tc>
                <a:tc>
                  <a:txBody>
                    <a:bodyPr/>
                    <a:lstStyle/>
                    <a:p>
                      <a:r>
                        <a:rPr kumimoji="1" lang="ja-JP" altLang="en-US" sz="3200" dirty="0" smtClean="0"/>
                        <a:t>２１～５０㎥</a:t>
                      </a:r>
                      <a:endParaRPr kumimoji="1" lang="ja-JP" altLang="en-US" sz="3200" dirty="0"/>
                    </a:p>
                  </a:txBody>
                  <a:tcPr anchor="ctr"/>
                </a:tc>
                <a:tc>
                  <a:txBody>
                    <a:bodyPr/>
                    <a:lstStyle/>
                    <a:p>
                      <a:pPr algn="ctr"/>
                      <a:r>
                        <a:rPr kumimoji="1" lang="ja-JP" altLang="en-US" sz="3200" dirty="0" smtClean="0"/>
                        <a:t>１１０円</a:t>
                      </a:r>
                      <a:endParaRPr kumimoji="1" lang="ja-JP" altLang="en-US" sz="3200" dirty="0"/>
                    </a:p>
                  </a:txBody>
                  <a:tcPr anchor="ctr"/>
                </a:tc>
                <a:tc>
                  <a:txBody>
                    <a:bodyPr/>
                    <a:lstStyle/>
                    <a:p>
                      <a:pPr algn="ctr"/>
                      <a:r>
                        <a:rPr kumimoji="1" lang="ja-JP" altLang="en-US" sz="3200" dirty="0" smtClean="0"/>
                        <a:t>１３０円</a:t>
                      </a:r>
                      <a:endParaRPr kumimoji="1" lang="ja-JP" altLang="en-US" sz="3200" dirty="0"/>
                    </a:p>
                  </a:txBody>
                  <a:tcPr anchor="ctr"/>
                </a:tc>
                <a:tc>
                  <a:txBody>
                    <a:bodyPr/>
                    <a:lstStyle/>
                    <a:p>
                      <a:pPr algn="ctr"/>
                      <a:r>
                        <a:rPr kumimoji="1" lang="ja-JP" altLang="en-US" sz="3200" dirty="0" smtClean="0"/>
                        <a:t>１５０円</a:t>
                      </a:r>
                      <a:endParaRPr kumimoji="1" lang="ja-JP" altLang="en-US" sz="3200" dirty="0"/>
                    </a:p>
                  </a:txBody>
                  <a:tcPr anchor="ctr"/>
                </a:tc>
              </a:tr>
              <a:tr h="687604">
                <a:tc>
                  <a:txBody>
                    <a:bodyPr/>
                    <a:lstStyle/>
                    <a:p>
                      <a:r>
                        <a:rPr kumimoji="1" lang="ja-JP" altLang="en-US" sz="3600" dirty="0" smtClean="0"/>
                        <a:t>使</a:t>
                      </a:r>
                      <a:endParaRPr kumimoji="1" lang="ja-JP" altLang="en-US" sz="3600" dirty="0"/>
                    </a:p>
                  </a:txBody>
                  <a:tcPr/>
                </a:tc>
                <a:tc>
                  <a:txBody>
                    <a:bodyPr/>
                    <a:lstStyle/>
                    <a:p>
                      <a:r>
                        <a:rPr kumimoji="1" lang="ja-JP" altLang="en-US" sz="2800" dirty="0" smtClean="0"/>
                        <a:t>５１～１００㎥</a:t>
                      </a:r>
                      <a:endParaRPr kumimoji="1" lang="ja-JP" altLang="en-US" sz="2800" dirty="0"/>
                    </a:p>
                  </a:txBody>
                  <a:tcPr anchor="ctr"/>
                </a:tc>
                <a:tc>
                  <a:txBody>
                    <a:bodyPr/>
                    <a:lstStyle/>
                    <a:p>
                      <a:pPr algn="ctr"/>
                      <a:r>
                        <a:rPr kumimoji="1" lang="ja-JP" altLang="en-US" sz="3200" dirty="0" smtClean="0"/>
                        <a:t>１２５円</a:t>
                      </a:r>
                      <a:endParaRPr kumimoji="1" lang="ja-JP" altLang="en-US" sz="3200" dirty="0"/>
                    </a:p>
                  </a:txBody>
                  <a:tcPr anchor="ctr"/>
                </a:tc>
                <a:tc>
                  <a:txBody>
                    <a:bodyPr/>
                    <a:lstStyle/>
                    <a:p>
                      <a:pPr algn="ctr"/>
                      <a:r>
                        <a:rPr kumimoji="1" lang="ja-JP" altLang="en-US" sz="3200" dirty="0" smtClean="0"/>
                        <a:t>１５０円</a:t>
                      </a:r>
                      <a:endParaRPr kumimoji="1" lang="ja-JP" altLang="en-US" sz="3200" dirty="0"/>
                    </a:p>
                  </a:txBody>
                  <a:tcPr anchor="ctr"/>
                </a:tc>
                <a:tc>
                  <a:txBody>
                    <a:bodyPr/>
                    <a:lstStyle/>
                    <a:p>
                      <a:pPr algn="ctr"/>
                      <a:r>
                        <a:rPr kumimoji="1" lang="ja-JP" altLang="en-US" sz="3200" dirty="0" smtClean="0"/>
                        <a:t>１７０円</a:t>
                      </a:r>
                      <a:endParaRPr kumimoji="1" lang="ja-JP" altLang="en-US" sz="3200" dirty="0"/>
                    </a:p>
                  </a:txBody>
                  <a:tcPr anchor="ctr"/>
                </a:tc>
              </a:tr>
              <a:tr h="687604">
                <a:tc>
                  <a:txBody>
                    <a:bodyPr/>
                    <a:lstStyle/>
                    <a:p>
                      <a:r>
                        <a:rPr kumimoji="1" lang="ja-JP" altLang="en-US" sz="3600" dirty="0" smtClean="0"/>
                        <a:t>用</a:t>
                      </a:r>
                      <a:endParaRPr kumimoji="1" lang="ja-JP" altLang="en-US" sz="3600" dirty="0"/>
                    </a:p>
                  </a:txBody>
                  <a:tcPr/>
                </a:tc>
                <a:tc>
                  <a:txBody>
                    <a:bodyPr/>
                    <a:lstStyle/>
                    <a:p>
                      <a:r>
                        <a:rPr kumimoji="1" lang="ja-JP" altLang="en-US" sz="2800" dirty="0" smtClean="0"/>
                        <a:t>１０１～２００㎥</a:t>
                      </a:r>
                      <a:endParaRPr kumimoji="1" lang="ja-JP" altLang="en-US" sz="2800" dirty="0"/>
                    </a:p>
                  </a:txBody>
                  <a:tcPr anchor="ctr"/>
                </a:tc>
                <a:tc>
                  <a:txBody>
                    <a:bodyPr/>
                    <a:lstStyle/>
                    <a:p>
                      <a:pPr algn="ctr"/>
                      <a:r>
                        <a:rPr kumimoji="1" lang="ja-JP" altLang="en-US" sz="3200" dirty="0" smtClean="0"/>
                        <a:t>１３５円</a:t>
                      </a:r>
                      <a:endParaRPr kumimoji="1" lang="ja-JP" altLang="en-US" sz="3200" dirty="0"/>
                    </a:p>
                  </a:txBody>
                  <a:tcPr anchor="ctr"/>
                </a:tc>
                <a:tc>
                  <a:txBody>
                    <a:bodyPr/>
                    <a:lstStyle/>
                    <a:p>
                      <a:pPr algn="ctr"/>
                      <a:r>
                        <a:rPr kumimoji="1" lang="ja-JP" altLang="en-US" sz="3200" dirty="0" smtClean="0"/>
                        <a:t>１６０円</a:t>
                      </a:r>
                      <a:endParaRPr kumimoji="1" lang="ja-JP" altLang="en-US" sz="3200" dirty="0"/>
                    </a:p>
                  </a:txBody>
                  <a:tcPr anchor="ctr"/>
                </a:tc>
                <a:tc>
                  <a:txBody>
                    <a:bodyPr/>
                    <a:lstStyle/>
                    <a:p>
                      <a:pPr algn="ctr"/>
                      <a:r>
                        <a:rPr kumimoji="1" lang="ja-JP" altLang="en-US" sz="3200" dirty="0" smtClean="0"/>
                        <a:t>１８５円</a:t>
                      </a:r>
                      <a:endParaRPr kumimoji="1" lang="ja-JP" altLang="en-US" sz="3200" dirty="0"/>
                    </a:p>
                  </a:txBody>
                  <a:tcPr anchor="ctr"/>
                </a:tc>
              </a:tr>
              <a:tr h="687604">
                <a:tc>
                  <a:txBody>
                    <a:bodyPr/>
                    <a:lstStyle/>
                    <a:p>
                      <a:r>
                        <a:rPr kumimoji="1" lang="ja-JP" altLang="en-US" sz="3600" dirty="0" smtClean="0"/>
                        <a:t>料</a:t>
                      </a:r>
                      <a:endParaRPr kumimoji="1" lang="ja-JP" altLang="en-US" sz="3600" dirty="0"/>
                    </a:p>
                  </a:txBody>
                  <a:tcPr/>
                </a:tc>
                <a:tc>
                  <a:txBody>
                    <a:bodyPr/>
                    <a:lstStyle/>
                    <a:p>
                      <a:r>
                        <a:rPr kumimoji="1" lang="ja-JP" altLang="en-US" sz="2800" dirty="0" smtClean="0"/>
                        <a:t>２０１㎥～</a:t>
                      </a:r>
                      <a:endParaRPr kumimoji="1" lang="ja-JP" altLang="en-US" sz="2800" dirty="0"/>
                    </a:p>
                  </a:txBody>
                  <a:tcPr anchor="ctr"/>
                </a:tc>
                <a:tc>
                  <a:txBody>
                    <a:bodyPr/>
                    <a:lstStyle/>
                    <a:p>
                      <a:pPr algn="ctr"/>
                      <a:r>
                        <a:rPr kumimoji="1" lang="ja-JP" altLang="en-US" sz="3200" dirty="0" smtClean="0"/>
                        <a:t>１４５円</a:t>
                      </a:r>
                      <a:endParaRPr kumimoji="1" lang="ja-JP" altLang="en-US" sz="3200" dirty="0"/>
                    </a:p>
                  </a:txBody>
                  <a:tcPr anchor="ctr"/>
                </a:tc>
                <a:tc>
                  <a:txBody>
                    <a:bodyPr/>
                    <a:lstStyle/>
                    <a:p>
                      <a:pPr algn="ctr"/>
                      <a:r>
                        <a:rPr kumimoji="1" lang="ja-JP" altLang="en-US" sz="3200" dirty="0" smtClean="0"/>
                        <a:t>１７５円</a:t>
                      </a:r>
                      <a:endParaRPr kumimoji="1" lang="ja-JP" altLang="en-US" sz="3200" dirty="0"/>
                    </a:p>
                  </a:txBody>
                  <a:tcPr anchor="ctr"/>
                </a:tc>
                <a:tc>
                  <a:txBody>
                    <a:bodyPr/>
                    <a:lstStyle/>
                    <a:p>
                      <a:pPr algn="ctr"/>
                      <a:r>
                        <a:rPr kumimoji="1" lang="ja-JP" altLang="en-US" sz="3200" dirty="0" smtClean="0"/>
                        <a:t>２００円</a:t>
                      </a:r>
                      <a:endParaRPr kumimoji="1" lang="ja-JP" altLang="en-US" sz="3200" dirty="0"/>
                    </a:p>
                  </a:txBody>
                  <a:tcPr anchor="ctr"/>
                </a:tc>
              </a:tr>
            </a:tbl>
          </a:graphicData>
        </a:graphic>
      </p:graphicFrame>
    </p:spTree>
    <p:extLst>
      <p:ext uri="{BB962C8B-B14F-4D97-AF65-F5344CB8AC3E}">
        <p14:creationId xmlns:p14="http://schemas.microsoft.com/office/powerpoint/2010/main" val="190289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52484826"/>
              </p:ext>
            </p:extLst>
          </p:nvPr>
        </p:nvGraphicFramePr>
        <p:xfrm>
          <a:off x="811369" y="719666"/>
          <a:ext cx="10500643" cy="5202640"/>
        </p:xfrm>
        <a:graphic>
          <a:graphicData uri="http://schemas.openxmlformats.org/drawingml/2006/table">
            <a:tbl>
              <a:tblPr firstRow="1" bandRow="1">
                <a:tableStyleId>{5C22544A-7EE6-4342-B048-85BDC9FD1C3A}</a:tableStyleId>
              </a:tblPr>
              <a:tblGrid>
                <a:gridCol w="1493949"/>
                <a:gridCol w="1367030"/>
                <a:gridCol w="1460091"/>
                <a:gridCol w="1578077"/>
                <a:gridCol w="1297858"/>
                <a:gridCol w="1592826"/>
                <a:gridCol w="1710812"/>
              </a:tblGrid>
              <a:tr h="1064889">
                <a:tc>
                  <a:txBody>
                    <a:bodyPr/>
                    <a:lstStyle/>
                    <a:p>
                      <a:endParaRPr kumimoji="1" lang="ja-JP" altLang="en-US" dirty="0"/>
                    </a:p>
                  </a:txBody>
                  <a:tcPr/>
                </a:tc>
                <a:tc>
                  <a:txBody>
                    <a:bodyPr/>
                    <a:lstStyle/>
                    <a:p>
                      <a:pPr algn="ctr"/>
                      <a:r>
                        <a:rPr kumimoji="1" lang="ja-JP" altLang="en-US" sz="2400" dirty="0" smtClean="0"/>
                        <a:t>現　行</a:t>
                      </a:r>
                      <a:endParaRPr kumimoji="1" lang="ja-JP" altLang="en-US" sz="2400" dirty="0"/>
                    </a:p>
                  </a:txBody>
                  <a:tcPr anchor="ctr"/>
                </a:tc>
                <a:tc gridSpan="2">
                  <a:txBody>
                    <a:bodyPr/>
                    <a:lstStyle/>
                    <a:p>
                      <a:pPr algn="ctr"/>
                      <a:r>
                        <a:rPr kumimoji="1" lang="ja-JP" altLang="en-US" sz="2800" dirty="0" smtClean="0"/>
                        <a:t>平成３１年４月から</a:t>
                      </a:r>
                      <a:endParaRPr kumimoji="1" lang="ja-JP" altLang="en-US" sz="2800" dirty="0"/>
                    </a:p>
                  </a:txBody>
                  <a:tcPr anchor="ctr"/>
                </a:tc>
                <a:tc hMerge="1">
                  <a:txBody>
                    <a:bodyPr/>
                    <a:lstStyle/>
                    <a:p>
                      <a:endParaRPr kumimoji="1" lang="ja-JP" altLang="en-US" dirty="0"/>
                    </a:p>
                  </a:txBody>
                  <a:tcPr/>
                </a:tc>
                <a:tc gridSpan="3">
                  <a:txBody>
                    <a:bodyPr/>
                    <a:lstStyle/>
                    <a:p>
                      <a:pPr algn="ctr"/>
                      <a:r>
                        <a:rPr kumimoji="1" lang="ja-JP" altLang="en-US" sz="2800" dirty="0" smtClean="0"/>
                        <a:t>平成３４年４月から</a:t>
                      </a:r>
                      <a:endParaRPr kumimoji="1" lang="ja-JP" altLang="en-US" sz="2800" dirty="0"/>
                    </a:p>
                  </a:txBody>
                  <a:tcPr anchor="ctr"/>
                </a:tc>
                <a:tc hMerge="1">
                  <a:txBody>
                    <a:bodyPr/>
                    <a:lstStyle/>
                    <a:p>
                      <a:endParaRPr kumimoji="1" lang="ja-JP" altLang="en-US" dirty="0"/>
                    </a:p>
                  </a:txBody>
                  <a:tcPr/>
                </a:tc>
                <a:tc hMerge="1">
                  <a:txBody>
                    <a:bodyPr/>
                    <a:lstStyle/>
                    <a:p>
                      <a:endParaRPr kumimoji="1" lang="ja-JP" altLang="en-US" dirty="0"/>
                    </a:p>
                  </a:txBody>
                  <a:tcPr/>
                </a:tc>
              </a:tr>
              <a:tr h="1049157">
                <a:tc>
                  <a:txBody>
                    <a:bodyPr/>
                    <a:lstStyle/>
                    <a:p>
                      <a:pPr algn="ctr"/>
                      <a:r>
                        <a:rPr kumimoji="1" lang="ja-JP" altLang="en-US" sz="2400" dirty="0" smtClean="0"/>
                        <a:t>使用水量</a:t>
                      </a:r>
                      <a:endParaRPr kumimoji="1" lang="ja-JP" altLang="en-US" sz="2400" dirty="0"/>
                    </a:p>
                  </a:txBody>
                  <a:tcPr anchor="ctr"/>
                </a:tc>
                <a:tc>
                  <a:txBody>
                    <a:bodyPr/>
                    <a:lstStyle/>
                    <a:p>
                      <a:pPr algn="ctr"/>
                      <a:r>
                        <a:rPr kumimoji="1" lang="ja-JP" altLang="en-US" sz="2400" dirty="0" smtClean="0"/>
                        <a:t>使用料</a:t>
                      </a:r>
                      <a:endParaRPr kumimoji="1" lang="en-US" altLang="ja-JP" sz="2400" dirty="0" smtClean="0"/>
                    </a:p>
                    <a:p>
                      <a:pPr algn="ctr"/>
                      <a:r>
                        <a:rPr kumimoji="1" lang="ja-JP" altLang="en-US" sz="2400" dirty="0" smtClean="0"/>
                        <a:t>（２ケ月）</a:t>
                      </a:r>
                      <a:endParaRPr kumimoji="1" lang="ja-JP" altLang="en-US" sz="2400" dirty="0"/>
                    </a:p>
                  </a:txBody>
                  <a:tcPr anchor="ctr"/>
                </a:tc>
                <a:tc>
                  <a:txBody>
                    <a:bodyPr/>
                    <a:lstStyle/>
                    <a:p>
                      <a:pPr algn="ctr"/>
                      <a:r>
                        <a:rPr kumimoji="1" lang="ja-JP" altLang="en-US" sz="2400" dirty="0" smtClean="0"/>
                        <a:t>使用料</a:t>
                      </a:r>
                      <a:endParaRPr kumimoji="1" lang="en-US" altLang="ja-JP" sz="2400" dirty="0" smtClean="0"/>
                    </a:p>
                    <a:p>
                      <a:pPr algn="ctr"/>
                      <a:r>
                        <a:rPr kumimoji="1" lang="ja-JP" altLang="en-US" sz="2400" dirty="0" smtClean="0"/>
                        <a:t>（２ケ月）</a:t>
                      </a:r>
                      <a:endParaRPr kumimoji="1" lang="ja-JP" altLang="en-US" sz="2400" dirty="0"/>
                    </a:p>
                  </a:txBody>
                  <a:tcPr anchor="ctr"/>
                </a:tc>
                <a:tc>
                  <a:txBody>
                    <a:bodyPr/>
                    <a:lstStyle/>
                    <a:p>
                      <a:pPr algn="ctr"/>
                      <a:r>
                        <a:rPr kumimoji="1" lang="ja-JP" altLang="en-US" sz="2400" dirty="0" smtClean="0"/>
                        <a:t>増減</a:t>
                      </a:r>
                      <a:endParaRPr kumimoji="1" lang="ja-JP" altLang="en-US" sz="2400" dirty="0"/>
                    </a:p>
                  </a:txBody>
                  <a:tcPr anchor="ctr"/>
                </a:tc>
                <a:tc>
                  <a:txBody>
                    <a:bodyPr/>
                    <a:lstStyle/>
                    <a:p>
                      <a:pPr algn="ctr"/>
                      <a:r>
                        <a:rPr kumimoji="1" lang="ja-JP" altLang="en-US" sz="2400" dirty="0" smtClean="0"/>
                        <a:t>使用料</a:t>
                      </a:r>
                      <a:endParaRPr kumimoji="1" lang="en-US" altLang="ja-JP" sz="2400" dirty="0" smtClean="0"/>
                    </a:p>
                    <a:p>
                      <a:pPr algn="ctr"/>
                      <a:r>
                        <a:rPr kumimoji="1" lang="ja-JP" altLang="en-US" sz="2400" dirty="0" smtClean="0"/>
                        <a:t>（２ケ月）</a:t>
                      </a:r>
                      <a:endParaRPr kumimoji="1" lang="ja-JP" altLang="en-US" sz="2400" dirty="0"/>
                    </a:p>
                  </a:txBody>
                  <a:tcPr anchor="ctr"/>
                </a:tc>
                <a:tc>
                  <a:txBody>
                    <a:bodyPr/>
                    <a:lstStyle/>
                    <a:p>
                      <a:pPr algn="ctr"/>
                      <a:r>
                        <a:rPr kumimoji="1" lang="ja-JP" altLang="en-US" sz="2400" dirty="0" smtClean="0"/>
                        <a:t>１回目からの増減</a:t>
                      </a:r>
                      <a:endParaRPr kumimoji="1" lang="ja-JP" altLang="en-US" sz="2400" dirty="0"/>
                    </a:p>
                  </a:txBody>
                  <a:tcPr anchor="ctr"/>
                </a:tc>
                <a:tc>
                  <a:txBody>
                    <a:bodyPr/>
                    <a:lstStyle/>
                    <a:p>
                      <a:pPr algn="ctr"/>
                      <a:r>
                        <a:rPr kumimoji="1" lang="ja-JP" altLang="en-US" sz="2400" dirty="0" smtClean="0"/>
                        <a:t>現行からの増減</a:t>
                      </a:r>
                      <a:endParaRPr kumimoji="1" lang="ja-JP" altLang="en-US" sz="2400" dirty="0"/>
                    </a:p>
                  </a:txBody>
                  <a:tcPr anchor="ctr"/>
                </a:tc>
              </a:tr>
              <a:tr h="935330">
                <a:tc>
                  <a:txBody>
                    <a:bodyPr/>
                    <a:lstStyle/>
                    <a:p>
                      <a:r>
                        <a:rPr kumimoji="1" lang="ja-JP" altLang="en-US" sz="2400" dirty="0" smtClean="0"/>
                        <a:t>１０㎥</a:t>
                      </a:r>
                      <a:endParaRPr kumimoji="1" lang="en-US" altLang="ja-JP" sz="2400" dirty="0" smtClean="0"/>
                    </a:p>
                    <a:p>
                      <a:r>
                        <a:rPr kumimoji="1" lang="ja-JP" altLang="en-US" sz="2400" dirty="0" smtClean="0"/>
                        <a:t>一人暮し</a:t>
                      </a:r>
                      <a:endParaRPr kumimoji="1" lang="ja-JP" altLang="en-US" sz="2400" dirty="0"/>
                    </a:p>
                  </a:txBody>
                  <a:tcPr anchor="ctr"/>
                </a:tc>
                <a:tc>
                  <a:txBody>
                    <a:bodyPr/>
                    <a:lstStyle/>
                    <a:p>
                      <a:pPr algn="ctr"/>
                      <a:r>
                        <a:rPr kumimoji="1" lang="ja-JP" altLang="en-US" sz="2400" dirty="0" smtClean="0"/>
                        <a:t>１</a:t>
                      </a:r>
                      <a:r>
                        <a:rPr kumimoji="1" lang="en-US" altLang="ja-JP" sz="2400" dirty="0" smtClean="0"/>
                        <a:t>,</a:t>
                      </a:r>
                      <a:r>
                        <a:rPr kumimoji="1" lang="ja-JP" altLang="en-US" sz="2400" dirty="0" smtClean="0"/>
                        <a:t>７４０</a:t>
                      </a:r>
                      <a:endParaRPr kumimoji="1" lang="ja-JP" altLang="en-US" sz="2400" dirty="0"/>
                    </a:p>
                  </a:txBody>
                  <a:tcPr anchor="ctr"/>
                </a:tc>
                <a:tc>
                  <a:txBody>
                    <a:bodyPr/>
                    <a:lstStyle/>
                    <a:p>
                      <a:pPr algn="ctr"/>
                      <a:r>
                        <a:rPr kumimoji="1" lang="ja-JP" altLang="en-US" sz="2400" dirty="0" smtClean="0"/>
                        <a:t>１</a:t>
                      </a:r>
                      <a:r>
                        <a:rPr kumimoji="1" lang="en-US" altLang="ja-JP" sz="2400" dirty="0" smtClean="0"/>
                        <a:t>,</a:t>
                      </a:r>
                      <a:r>
                        <a:rPr kumimoji="1" lang="ja-JP" altLang="en-US" sz="2400" dirty="0" smtClean="0"/>
                        <a:t>３００</a:t>
                      </a:r>
                      <a:endParaRPr kumimoji="1" lang="ja-JP" altLang="en-US" sz="2400" dirty="0"/>
                    </a:p>
                  </a:txBody>
                  <a:tcPr anchor="ctr"/>
                </a:tc>
                <a:tc>
                  <a:txBody>
                    <a:bodyPr/>
                    <a:lstStyle/>
                    <a:p>
                      <a:pPr algn="ctr"/>
                      <a:r>
                        <a:rPr kumimoji="1" lang="ja-JP" altLang="en-US" sz="2400" dirty="0" smtClean="0"/>
                        <a:t>△４４０</a:t>
                      </a:r>
                      <a:endParaRPr kumimoji="1" lang="ja-JP" altLang="en-US" sz="2400" dirty="0"/>
                    </a:p>
                  </a:txBody>
                  <a:tcPr anchor="ctr"/>
                </a:tc>
                <a:tc>
                  <a:txBody>
                    <a:bodyPr/>
                    <a:lstStyle/>
                    <a:p>
                      <a:pPr algn="ctr"/>
                      <a:r>
                        <a:rPr kumimoji="1" lang="ja-JP" altLang="en-US" sz="2400" dirty="0" smtClean="0"/>
                        <a:t>１</a:t>
                      </a:r>
                      <a:r>
                        <a:rPr kumimoji="1" lang="en-US" altLang="ja-JP" sz="2400" dirty="0" smtClean="0"/>
                        <a:t>,</a:t>
                      </a:r>
                      <a:r>
                        <a:rPr kumimoji="1" lang="ja-JP" altLang="en-US" sz="2400" dirty="0" smtClean="0"/>
                        <a:t>４５０</a:t>
                      </a:r>
                      <a:endParaRPr kumimoji="1" lang="ja-JP" altLang="en-US" sz="2400" dirty="0"/>
                    </a:p>
                  </a:txBody>
                  <a:tcPr anchor="ctr"/>
                </a:tc>
                <a:tc>
                  <a:txBody>
                    <a:bodyPr/>
                    <a:lstStyle/>
                    <a:p>
                      <a:pPr algn="ctr"/>
                      <a:r>
                        <a:rPr kumimoji="1" lang="ja-JP" altLang="en-US" sz="2400" dirty="0" smtClean="0"/>
                        <a:t>＋１５０</a:t>
                      </a:r>
                      <a:endParaRPr kumimoji="1" lang="ja-JP" altLang="en-US" sz="2400" dirty="0"/>
                    </a:p>
                  </a:txBody>
                  <a:tcPr anchor="ctr"/>
                </a:tc>
                <a:tc>
                  <a:txBody>
                    <a:bodyPr/>
                    <a:lstStyle/>
                    <a:p>
                      <a:pPr algn="ctr"/>
                      <a:r>
                        <a:rPr kumimoji="1" lang="ja-JP" altLang="en-US" sz="2400" dirty="0" smtClean="0"/>
                        <a:t>△２９０</a:t>
                      </a:r>
                      <a:endParaRPr kumimoji="1" lang="ja-JP" altLang="en-US" sz="2400" dirty="0"/>
                    </a:p>
                  </a:txBody>
                  <a:tcPr anchor="ctr"/>
                </a:tc>
              </a:tr>
              <a:tr h="1032387">
                <a:tc>
                  <a:txBody>
                    <a:bodyPr/>
                    <a:lstStyle/>
                    <a:p>
                      <a:r>
                        <a:rPr kumimoji="1" lang="ja-JP" altLang="en-US" sz="2400" dirty="0" smtClean="0"/>
                        <a:t>４０㎥</a:t>
                      </a:r>
                      <a:endParaRPr kumimoji="1" lang="en-US" altLang="ja-JP" sz="2400" dirty="0" smtClean="0"/>
                    </a:p>
                    <a:p>
                      <a:r>
                        <a:rPr kumimoji="1" lang="ja-JP" altLang="en-US" sz="2400" dirty="0" smtClean="0"/>
                        <a:t>３人世帯</a:t>
                      </a:r>
                      <a:endParaRPr kumimoji="1" lang="ja-JP" altLang="en-US" sz="2400" dirty="0"/>
                    </a:p>
                  </a:txBody>
                  <a:tcPr anchor="ctr"/>
                </a:tc>
                <a:tc>
                  <a:txBody>
                    <a:bodyPr/>
                    <a:lstStyle/>
                    <a:p>
                      <a:pPr algn="ctr"/>
                      <a:r>
                        <a:rPr kumimoji="1" lang="ja-JP" altLang="en-US" sz="2400" dirty="0" smtClean="0"/>
                        <a:t>３</a:t>
                      </a:r>
                      <a:r>
                        <a:rPr kumimoji="1" lang="en-US" altLang="ja-JP" sz="2400" dirty="0" smtClean="0"/>
                        <a:t>,</a:t>
                      </a:r>
                      <a:r>
                        <a:rPr kumimoji="1" lang="ja-JP" altLang="en-US" sz="2400" dirty="0" smtClean="0"/>
                        <a:t>９４０</a:t>
                      </a:r>
                      <a:endParaRPr kumimoji="1" lang="ja-JP" altLang="en-US" sz="2400" dirty="0"/>
                    </a:p>
                  </a:txBody>
                  <a:tcPr anchor="ctr"/>
                </a:tc>
                <a:tc>
                  <a:txBody>
                    <a:bodyPr/>
                    <a:lstStyle/>
                    <a:p>
                      <a:pPr algn="ctr"/>
                      <a:r>
                        <a:rPr kumimoji="1" lang="ja-JP" altLang="en-US" sz="2400" dirty="0" smtClean="0"/>
                        <a:t>４</a:t>
                      </a:r>
                      <a:r>
                        <a:rPr kumimoji="1" lang="en-US" altLang="ja-JP" sz="2400" dirty="0" smtClean="0"/>
                        <a:t>,</a:t>
                      </a:r>
                      <a:r>
                        <a:rPr kumimoji="1" lang="ja-JP" altLang="en-US" sz="2400" dirty="0" smtClean="0"/>
                        <a:t>６５０</a:t>
                      </a:r>
                      <a:endParaRPr kumimoji="1" lang="ja-JP" altLang="en-US" sz="2400" dirty="0"/>
                    </a:p>
                  </a:txBody>
                  <a:tcPr anchor="ctr"/>
                </a:tc>
                <a:tc>
                  <a:txBody>
                    <a:bodyPr/>
                    <a:lstStyle/>
                    <a:p>
                      <a:pPr algn="ctr"/>
                      <a:r>
                        <a:rPr kumimoji="1" lang="ja-JP" altLang="en-US" sz="2400" dirty="0" smtClean="0"/>
                        <a:t>＋７１０</a:t>
                      </a:r>
                      <a:endParaRPr kumimoji="1" lang="ja-JP" altLang="en-US" sz="2400" dirty="0"/>
                    </a:p>
                  </a:txBody>
                  <a:tcPr anchor="ctr"/>
                </a:tc>
                <a:tc>
                  <a:txBody>
                    <a:bodyPr/>
                    <a:lstStyle/>
                    <a:p>
                      <a:pPr algn="ctr"/>
                      <a:r>
                        <a:rPr kumimoji="1" lang="ja-JP" altLang="en-US" sz="2400" dirty="0" smtClean="0"/>
                        <a:t>５</a:t>
                      </a:r>
                      <a:r>
                        <a:rPr kumimoji="1" lang="en-US" altLang="ja-JP" sz="2400" dirty="0" smtClean="0"/>
                        <a:t>,</a:t>
                      </a:r>
                      <a:r>
                        <a:rPr kumimoji="1" lang="ja-JP" altLang="en-US" sz="2400" dirty="0" smtClean="0"/>
                        <a:t>３５０</a:t>
                      </a:r>
                      <a:endParaRPr kumimoji="1" lang="ja-JP" altLang="en-US" sz="2400" dirty="0"/>
                    </a:p>
                  </a:txBody>
                  <a:tcPr anchor="ctr"/>
                </a:tc>
                <a:tc>
                  <a:txBody>
                    <a:bodyPr/>
                    <a:lstStyle/>
                    <a:p>
                      <a:pPr algn="ctr"/>
                      <a:r>
                        <a:rPr kumimoji="1" lang="ja-JP" altLang="en-US" sz="2400" dirty="0" smtClean="0"/>
                        <a:t>＋７００</a:t>
                      </a:r>
                      <a:endParaRPr kumimoji="1" lang="ja-JP" altLang="en-US" sz="2400" dirty="0"/>
                    </a:p>
                  </a:txBody>
                  <a:tcPr anchor="ctr"/>
                </a:tc>
                <a:tc>
                  <a:txBody>
                    <a:bodyPr/>
                    <a:lstStyle/>
                    <a:p>
                      <a:pPr algn="ctr"/>
                      <a:r>
                        <a:rPr kumimoji="1" lang="ja-JP" altLang="en-US" sz="2400" dirty="0" smtClean="0"/>
                        <a:t>＋１</a:t>
                      </a:r>
                      <a:r>
                        <a:rPr kumimoji="1" lang="en-US" altLang="ja-JP" sz="2400" dirty="0" smtClean="0"/>
                        <a:t>,</a:t>
                      </a:r>
                      <a:r>
                        <a:rPr kumimoji="1" lang="ja-JP" altLang="en-US" sz="2400" dirty="0" smtClean="0"/>
                        <a:t>４１０</a:t>
                      </a:r>
                      <a:endParaRPr kumimoji="1" lang="ja-JP" altLang="en-US" sz="2400" dirty="0"/>
                    </a:p>
                  </a:txBody>
                  <a:tcPr anchor="ctr"/>
                </a:tc>
              </a:tr>
              <a:tr h="1120877">
                <a:tc>
                  <a:txBody>
                    <a:bodyPr/>
                    <a:lstStyle/>
                    <a:p>
                      <a:r>
                        <a:rPr kumimoji="1" lang="ja-JP" altLang="en-US" sz="2400" dirty="0" smtClean="0"/>
                        <a:t>６０㎥</a:t>
                      </a:r>
                      <a:endParaRPr kumimoji="1" lang="en-US" altLang="ja-JP" sz="2400" dirty="0" smtClean="0"/>
                    </a:p>
                    <a:p>
                      <a:r>
                        <a:rPr kumimoji="1" lang="ja-JP" altLang="en-US" sz="2400" dirty="0" smtClean="0"/>
                        <a:t>人数多い</a:t>
                      </a:r>
                      <a:endParaRPr kumimoji="1" lang="ja-JP" altLang="en-US" sz="2400" dirty="0"/>
                    </a:p>
                  </a:txBody>
                  <a:tcPr anchor="ctr"/>
                </a:tc>
                <a:tc>
                  <a:txBody>
                    <a:bodyPr/>
                    <a:lstStyle/>
                    <a:p>
                      <a:pPr algn="ctr"/>
                      <a:r>
                        <a:rPr kumimoji="1" lang="ja-JP" altLang="en-US" sz="2400" dirty="0" smtClean="0"/>
                        <a:t>６</a:t>
                      </a:r>
                      <a:r>
                        <a:rPr kumimoji="1" lang="en-US" altLang="ja-JP" sz="2400" dirty="0" smtClean="0"/>
                        <a:t>,</a:t>
                      </a:r>
                      <a:r>
                        <a:rPr kumimoji="1" lang="ja-JP" altLang="en-US" sz="2400" dirty="0" smtClean="0"/>
                        <a:t>２９０</a:t>
                      </a:r>
                      <a:endParaRPr kumimoji="1" lang="ja-JP" altLang="en-US" sz="2400" dirty="0"/>
                    </a:p>
                  </a:txBody>
                  <a:tcPr anchor="ctr"/>
                </a:tc>
                <a:tc>
                  <a:txBody>
                    <a:bodyPr/>
                    <a:lstStyle/>
                    <a:p>
                      <a:pPr algn="ctr"/>
                      <a:r>
                        <a:rPr kumimoji="1" lang="ja-JP" altLang="en-US" sz="2400" dirty="0" smtClean="0"/>
                        <a:t>７</a:t>
                      </a:r>
                      <a:r>
                        <a:rPr kumimoji="1" lang="en-US" altLang="ja-JP" sz="2400" dirty="0" smtClean="0"/>
                        <a:t>,</a:t>
                      </a:r>
                      <a:r>
                        <a:rPr kumimoji="1" lang="ja-JP" altLang="en-US" sz="2400" dirty="0" smtClean="0"/>
                        <a:t>４５０</a:t>
                      </a:r>
                      <a:endParaRPr kumimoji="1" lang="ja-JP" altLang="en-US" sz="2400" dirty="0"/>
                    </a:p>
                  </a:txBody>
                  <a:tcPr anchor="ctr"/>
                </a:tc>
                <a:tc>
                  <a:txBody>
                    <a:bodyPr/>
                    <a:lstStyle/>
                    <a:p>
                      <a:pPr algn="ctr"/>
                      <a:r>
                        <a:rPr kumimoji="1" lang="ja-JP" altLang="en-US" sz="2400" dirty="0" smtClean="0"/>
                        <a:t>＋１</a:t>
                      </a:r>
                      <a:r>
                        <a:rPr kumimoji="1" lang="en-US" altLang="ja-JP" sz="2400" dirty="0" smtClean="0"/>
                        <a:t>,</a:t>
                      </a:r>
                      <a:r>
                        <a:rPr kumimoji="1" lang="ja-JP" altLang="en-US" sz="2400" dirty="0" smtClean="0"/>
                        <a:t>１６０</a:t>
                      </a:r>
                      <a:endParaRPr kumimoji="1" lang="ja-JP" altLang="en-US" sz="2400" dirty="0"/>
                    </a:p>
                  </a:txBody>
                  <a:tcPr anchor="ctr"/>
                </a:tc>
                <a:tc>
                  <a:txBody>
                    <a:bodyPr/>
                    <a:lstStyle/>
                    <a:p>
                      <a:pPr algn="ctr"/>
                      <a:r>
                        <a:rPr kumimoji="1" lang="ja-JP" altLang="en-US" sz="2400" dirty="0" smtClean="0"/>
                        <a:t>８</a:t>
                      </a:r>
                      <a:r>
                        <a:rPr kumimoji="1" lang="en-US" altLang="ja-JP" sz="2400" dirty="0" smtClean="0"/>
                        <a:t>,</a:t>
                      </a:r>
                      <a:r>
                        <a:rPr kumimoji="1" lang="ja-JP" altLang="en-US" sz="2400" dirty="0" smtClean="0"/>
                        <a:t>５５０</a:t>
                      </a:r>
                      <a:endParaRPr kumimoji="1" lang="ja-JP" altLang="en-US" sz="2400" dirty="0"/>
                    </a:p>
                  </a:txBody>
                  <a:tcPr anchor="ctr"/>
                </a:tc>
                <a:tc>
                  <a:txBody>
                    <a:bodyPr/>
                    <a:lstStyle/>
                    <a:p>
                      <a:pPr algn="ctr"/>
                      <a:r>
                        <a:rPr kumimoji="1" lang="ja-JP" altLang="en-US" sz="2400" dirty="0" smtClean="0"/>
                        <a:t>＋１</a:t>
                      </a:r>
                      <a:r>
                        <a:rPr kumimoji="1" lang="en-US" altLang="ja-JP" sz="2400" dirty="0" smtClean="0"/>
                        <a:t>,</a:t>
                      </a:r>
                      <a:r>
                        <a:rPr kumimoji="1" lang="ja-JP" altLang="en-US" sz="2400" dirty="0" smtClean="0"/>
                        <a:t>１００</a:t>
                      </a:r>
                      <a:endParaRPr kumimoji="1" lang="ja-JP" altLang="en-US" sz="2400" dirty="0"/>
                    </a:p>
                  </a:txBody>
                  <a:tcPr anchor="ctr"/>
                </a:tc>
                <a:tc>
                  <a:txBody>
                    <a:bodyPr/>
                    <a:lstStyle/>
                    <a:p>
                      <a:pPr algn="ctr"/>
                      <a:r>
                        <a:rPr kumimoji="1" lang="ja-JP" altLang="en-US" sz="2400" dirty="0" smtClean="0"/>
                        <a:t>＋２</a:t>
                      </a:r>
                      <a:r>
                        <a:rPr kumimoji="1" lang="en-US" altLang="ja-JP" sz="2400" dirty="0" smtClean="0"/>
                        <a:t>,</a:t>
                      </a:r>
                      <a:r>
                        <a:rPr kumimoji="1" lang="ja-JP" altLang="en-US" sz="2400" dirty="0" smtClean="0"/>
                        <a:t>２６０</a:t>
                      </a:r>
                      <a:endParaRPr kumimoji="1" lang="ja-JP" altLang="en-US" sz="2400" dirty="0"/>
                    </a:p>
                  </a:txBody>
                  <a:tcPr anchor="ctr"/>
                </a:tc>
              </a:tr>
            </a:tbl>
          </a:graphicData>
        </a:graphic>
      </p:graphicFrame>
    </p:spTree>
    <p:extLst>
      <p:ext uri="{BB962C8B-B14F-4D97-AF65-F5344CB8AC3E}">
        <p14:creationId xmlns:p14="http://schemas.microsoft.com/office/powerpoint/2010/main" val="21698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28075" y="337965"/>
            <a:ext cx="5552248" cy="769441"/>
          </a:xfrm>
          <a:prstGeom prst="rect">
            <a:avLst/>
          </a:prstGeom>
          <a:noFill/>
        </p:spPr>
        <p:txBody>
          <a:bodyPr wrap="square" rtlCol="0">
            <a:spAutoFit/>
          </a:bodyPr>
          <a:lstStyle/>
          <a:p>
            <a:r>
              <a:rPr lang="ja-JP" altLang="en-US" sz="4400" dirty="0" smtClean="0">
                <a:solidFill>
                  <a:srgbClr val="FF0000"/>
                </a:solidFill>
              </a:rPr>
              <a:t>各務山開発基本構想</a:t>
            </a:r>
            <a:endParaRPr kumimoji="1" lang="ja-JP" altLang="en-US" sz="4400" dirty="0">
              <a:solidFill>
                <a:srgbClr val="FF0000"/>
              </a:solidFill>
            </a:endParaRPr>
          </a:p>
        </p:txBody>
      </p:sp>
      <p:sp>
        <p:nvSpPr>
          <p:cNvPr id="3" name="テキスト ボックス 2"/>
          <p:cNvSpPr txBox="1"/>
          <p:nvPr/>
        </p:nvSpPr>
        <p:spPr>
          <a:xfrm>
            <a:off x="634181" y="1342103"/>
            <a:ext cx="11208774" cy="5078313"/>
          </a:xfrm>
          <a:prstGeom prst="rect">
            <a:avLst/>
          </a:prstGeom>
          <a:noFill/>
        </p:spPr>
        <p:txBody>
          <a:bodyPr wrap="square" rtlCol="0">
            <a:spAutoFit/>
          </a:bodyPr>
          <a:lstStyle/>
          <a:p>
            <a:r>
              <a:rPr kumimoji="1" lang="ja-JP" altLang="en-US" sz="3600" dirty="0" smtClean="0"/>
              <a:t>・都市計画マスタープランに基づく</a:t>
            </a:r>
            <a:endParaRPr kumimoji="1" lang="en-US" altLang="ja-JP" sz="3600" dirty="0" smtClean="0"/>
          </a:p>
          <a:p>
            <a:r>
              <a:rPr lang="ja-JP" altLang="en-US" sz="3600" dirty="0" smtClean="0"/>
              <a:t>・平成２８年：岐阜県による産業適地調査（開発可能性有）</a:t>
            </a:r>
            <a:endParaRPr lang="en-US" altLang="ja-JP" sz="3600" dirty="0" smtClean="0"/>
          </a:p>
          <a:p>
            <a:r>
              <a:rPr kumimoji="1" lang="ja-JP" altLang="en-US" sz="3600" dirty="0" smtClean="0"/>
              <a:t>・様々な業種からの問い合わせ（約４０件）</a:t>
            </a:r>
            <a:endParaRPr kumimoji="1" lang="en-US" altLang="ja-JP" sz="3600" dirty="0" smtClean="0"/>
          </a:p>
          <a:p>
            <a:r>
              <a:rPr lang="ja-JP" altLang="en-US" sz="3600" dirty="0" smtClean="0"/>
              <a:t>・平成２９年基本構想の策定</a:t>
            </a:r>
            <a:endParaRPr lang="en-US" altLang="ja-JP" sz="3600" dirty="0" smtClean="0"/>
          </a:p>
          <a:p>
            <a:r>
              <a:rPr kumimoji="1" lang="ja-JP" altLang="en-US" sz="3600" dirty="0"/>
              <a:t>　</a:t>
            </a:r>
            <a:r>
              <a:rPr kumimoji="1" lang="ja-JP" altLang="en-US" sz="3600" dirty="0" smtClean="0"/>
              <a:t>各務山全体を６工区に</a:t>
            </a:r>
            <a:r>
              <a:rPr lang="ja-JP" altLang="en-US" sz="3600" dirty="0" smtClean="0"/>
              <a:t>分割</a:t>
            </a:r>
            <a:endParaRPr lang="en-US" altLang="ja-JP" sz="3600" dirty="0" smtClean="0"/>
          </a:p>
          <a:p>
            <a:r>
              <a:rPr kumimoji="1" lang="ja-JP" altLang="en-US" sz="3600" dirty="0"/>
              <a:t>　</a:t>
            </a:r>
            <a:r>
              <a:rPr kumimoji="1" lang="ja-JP" altLang="en-US" sz="3600" dirty="0" smtClean="0"/>
              <a:t>１工区（１５</a:t>
            </a:r>
            <a:r>
              <a:rPr kumimoji="1" lang="en-US" altLang="ja-JP" sz="3600" dirty="0" smtClean="0"/>
              <a:t>.</a:t>
            </a:r>
            <a:r>
              <a:rPr kumimoji="1" lang="ja-JP" altLang="en-US" sz="3600" dirty="0" smtClean="0"/>
              <a:t>６Ｈ</a:t>
            </a:r>
            <a:r>
              <a:rPr kumimoji="1" lang="en-US" altLang="ja-JP" sz="3600" dirty="0" smtClean="0"/>
              <a:t>a</a:t>
            </a:r>
            <a:r>
              <a:rPr kumimoji="1" lang="ja-JP" altLang="en-US" sz="3600" dirty="0" smtClean="0"/>
              <a:t>を事業化）</a:t>
            </a:r>
            <a:endParaRPr kumimoji="1" lang="en-US" altLang="ja-JP" sz="3600" dirty="0" smtClean="0"/>
          </a:p>
          <a:p>
            <a:r>
              <a:rPr lang="ja-JP" altLang="en-US" sz="3600" dirty="0"/>
              <a:t>　</a:t>
            </a:r>
            <a:r>
              <a:rPr lang="ja-JP" altLang="en-US" sz="3600" dirty="0" smtClean="0"/>
              <a:t>２工区：１工区に続き事業化検討</a:t>
            </a:r>
            <a:endParaRPr lang="en-US" altLang="ja-JP" sz="3600" dirty="0" smtClean="0"/>
          </a:p>
          <a:p>
            <a:r>
              <a:rPr kumimoji="1" lang="ja-JP" altLang="en-US" sz="3600" dirty="0"/>
              <a:t>　</a:t>
            </a:r>
            <a:r>
              <a:rPr kumimoji="1" lang="ja-JP" altLang="en-US" sz="3600" dirty="0" smtClean="0"/>
              <a:t>３工区：採土</a:t>
            </a:r>
            <a:r>
              <a:rPr lang="ja-JP" altLang="en-US" sz="3600" dirty="0" smtClean="0"/>
              <a:t>状況により事業の方向性検討</a:t>
            </a:r>
            <a:endParaRPr lang="en-US" altLang="ja-JP" sz="3600" dirty="0" smtClean="0"/>
          </a:p>
          <a:p>
            <a:r>
              <a:rPr lang="ja-JP" altLang="en-US" sz="3600" dirty="0" smtClean="0"/>
              <a:t>・事業総額：２９</a:t>
            </a:r>
            <a:r>
              <a:rPr lang="en-US" altLang="ja-JP" sz="3600" dirty="0" smtClean="0"/>
              <a:t>.</a:t>
            </a:r>
            <a:r>
              <a:rPr lang="ja-JP" altLang="en-US" sz="3600" dirty="0" smtClean="0"/>
              <a:t>１億円</a:t>
            </a:r>
            <a:endParaRPr kumimoji="1" lang="ja-JP" altLang="en-US" sz="3600" dirty="0"/>
          </a:p>
        </p:txBody>
      </p:sp>
    </p:spTree>
    <p:extLst>
      <p:ext uri="{BB962C8B-B14F-4D97-AF65-F5344CB8AC3E}">
        <p14:creationId xmlns:p14="http://schemas.microsoft.com/office/powerpoint/2010/main" val="315586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55716" y="25069"/>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862885" y="800517"/>
            <a:ext cx="9749306" cy="646331"/>
          </a:xfrm>
          <a:prstGeom prst="rect">
            <a:avLst/>
          </a:prstGeom>
          <a:noFill/>
        </p:spPr>
        <p:txBody>
          <a:bodyPr wrap="square" rtlCol="0">
            <a:spAutoFit/>
          </a:bodyPr>
          <a:lstStyle/>
          <a:p>
            <a:r>
              <a:rPr lang="ja-JP" altLang="en-US" sz="3600" dirty="0" smtClean="0">
                <a:solidFill>
                  <a:srgbClr val="FF0000"/>
                </a:solidFill>
              </a:rPr>
              <a:t>自分の身は自分で守る安全意識の醸成について</a:t>
            </a:r>
            <a:r>
              <a:rPr lang="ja-JP" altLang="en-US" sz="3600" dirty="0" smtClean="0"/>
              <a:t>　</a:t>
            </a:r>
            <a:endParaRPr kumimoji="1" lang="en-US" altLang="ja-JP" sz="3600" dirty="0" smtClean="0"/>
          </a:p>
        </p:txBody>
      </p:sp>
      <p:sp>
        <p:nvSpPr>
          <p:cNvPr id="5" name="テキスト ボックス 4"/>
          <p:cNvSpPr txBox="1"/>
          <p:nvPr/>
        </p:nvSpPr>
        <p:spPr>
          <a:xfrm>
            <a:off x="213509" y="4263637"/>
            <a:ext cx="891966" cy="646331"/>
          </a:xfrm>
          <a:prstGeom prst="rect">
            <a:avLst/>
          </a:prstGeom>
          <a:noFill/>
        </p:spPr>
        <p:txBody>
          <a:bodyPr wrap="square" rtlCol="0">
            <a:spAutoFit/>
          </a:bodyPr>
          <a:lstStyle/>
          <a:p>
            <a:r>
              <a:rPr lang="ja-JP" altLang="en-US" sz="3600" dirty="0" smtClean="0">
                <a:solidFill>
                  <a:srgbClr val="0070C0"/>
                </a:solidFill>
              </a:rPr>
              <a:t>答：</a:t>
            </a:r>
            <a:endParaRPr lang="ja-JP" altLang="en-US" sz="3600" dirty="0">
              <a:solidFill>
                <a:srgbClr val="0070C0"/>
              </a:solidFill>
            </a:endParaRPr>
          </a:p>
        </p:txBody>
      </p:sp>
      <p:sp>
        <p:nvSpPr>
          <p:cNvPr id="2" name="テキスト ボックス 1"/>
          <p:cNvSpPr txBox="1"/>
          <p:nvPr/>
        </p:nvSpPr>
        <p:spPr>
          <a:xfrm>
            <a:off x="213509" y="2194168"/>
            <a:ext cx="9846554" cy="646331"/>
          </a:xfrm>
          <a:prstGeom prst="rect">
            <a:avLst/>
          </a:prstGeom>
          <a:noFill/>
        </p:spPr>
        <p:txBody>
          <a:bodyPr wrap="square" rtlCol="0">
            <a:spAutoFit/>
          </a:bodyPr>
          <a:lstStyle/>
          <a:p>
            <a:r>
              <a:rPr kumimoji="1" lang="ja-JP" altLang="en-US" sz="3600" dirty="0" smtClean="0">
                <a:solidFill>
                  <a:srgbClr val="0070C0"/>
                </a:solidFill>
              </a:rPr>
              <a:t>問：小中学校で行われている安全教育の実態は</a:t>
            </a:r>
            <a:endParaRPr kumimoji="1" lang="ja-JP" altLang="en-US" sz="3600" dirty="0">
              <a:solidFill>
                <a:srgbClr val="0070C0"/>
              </a:solidFill>
            </a:endParaRPr>
          </a:p>
        </p:txBody>
      </p:sp>
      <p:sp>
        <p:nvSpPr>
          <p:cNvPr id="4" name="テキスト ボックス 3"/>
          <p:cNvSpPr txBox="1"/>
          <p:nvPr/>
        </p:nvSpPr>
        <p:spPr>
          <a:xfrm>
            <a:off x="862885" y="3100114"/>
            <a:ext cx="10393251" cy="3416320"/>
          </a:xfrm>
          <a:prstGeom prst="rect">
            <a:avLst/>
          </a:prstGeom>
          <a:noFill/>
        </p:spPr>
        <p:txBody>
          <a:bodyPr wrap="square" rtlCol="0">
            <a:spAutoFit/>
          </a:bodyPr>
          <a:lstStyle/>
          <a:p>
            <a:r>
              <a:rPr kumimoji="1" lang="ja-JP" altLang="en-US" sz="3600" b="1" dirty="0" smtClean="0"/>
              <a:t>・管理と教育の両面より、生活、災害、交通の３つの領域について安全教育を計画的に実施</a:t>
            </a:r>
            <a:endParaRPr kumimoji="1" lang="en-US" altLang="ja-JP" sz="3600" b="1" dirty="0" smtClean="0"/>
          </a:p>
          <a:p>
            <a:r>
              <a:rPr lang="ja-JP" altLang="en-US" sz="3600" b="1" dirty="0" smtClean="0"/>
              <a:t>・管理面として危機管理体制の確立、危険個所の把握と修繕、危険な道具の管理保管、通学路点検</a:t>
            </a:r>
            <a:endParaRPr lang="en-US" altLang="ja-JP" sz="3600" b="1" dirty="0" smtClean="0"/>
          </a:p>
          <a:p>
            <a:r>
              <a:rPr kumimoji="1" lang="ja-JP" altLang="en-US" sz="3600" b="1" dirty="0" smtClean="0"/>
              <a:t>・教育面として交通安全教室や登下校指導、危機回避能力を育むための命を守る訓練</a:t>
            </a:r>
            <a:endParaRPr kumimoji="1" lang="ja-JP" altLang="en-US" sz="3600" dirty="0"/>
          </a:p>
        </p:txBody>
      </p:sp>
      <p:sp>
        <p:nvSpPr>
          <p:cNvPr id="8" name="テキスト ボックス 7"/>
          <p:cNvSpPr txBox="1"/>
          <p:nvPr/>
        </p:nvSpPr>
        <p:spPr>
          <a:xfrm>
            <a:off x="213509" y="1479630"/>
            <a:ext cx="2442207" cy="646331"/>
          </a:xfrm>
          <a:prstGeom prst="rect">
            <a:avLst/>
          </a:prstGeom>
          <a:noFill/>
        </p:spPr>
        <p:txBody>
          <a:bodyPr wrap="square" rtlCol="0">
            <a:spAutoFit/>
          </a:bodyPr>
          <a:lstStyle/>
          <a:p>
            <a:r>
              <a:rPr lang="ja-JP" altLang="en-US" sz="3600" dirty="0" smtClean="0"/>
              <a:t>背景、主旨</a:t>
            </a:r>
            <a:endParaRPr lang="en-US" altLang="ja-JP" sz="3600" dirty="0" smtClean="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9704" y="3102456"/>
            <a:ext cx="88635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419704" y="411215"/>
            <a:ext cx="10419009" cy="646331"/>
          </a:xfrm>
          <a:prstGeom prst="rect">
            <a:avLst/>
          </a:prstGeom>
          <a:noFill/>
        </p:spPr>
        <p:txBody>
          <a:bodyPr wrap="square" rtlCol="0">
            <a:spAutoFit/>
          </a:bodyPr>
          <a:lstStyle/>
          <a:p>
            <a:r>
              <a:rPr kumimoji="1" lang="ja-JP" altLang="en-US" sz="3600" dirty="0" smtClean="0">
                <a:solidFill>
                  <a:srgbClr val="0070C0"/>
                </a:solidFill>
              </a:rPr>
              <a:t>問：安全管理の徹底と安全意識の醸成のバランスは</a:t>
            </a:r>
            <a:endParaRPr kumimoji="1" lang="ja-JP" altLang="en-US" sz="3600" dirty="0">
              <a:solidFill>
                <a:srgbClr val="0070C0"/>
              </a:solidFill>
            </a:endParaRPr>
          </a:p>
        </p:txBody>
      </p:sp>
      <p:sp>
        <p:nvSpPr>
          <p:cNvPr id="4" name="テキスト ボックス 3"/>
          <p:cNvSpPr txBox="1"/>
          <p:nvPr/>
        </p:nvSpPr>
        <p:spPr>
          <a:xfrm>
            <a:off x="1193372" y="2111564"/>
            <a:ext cx="10217309" cy="2862322"/>
          </a:xfrm>
          <a:prstGeom prst="rect">
            <a:avLst/>
          </a:prstGeom>
          <a:noFill/>
        </p:spPr>
        <p:txBody>
          <a:bodyPr wrap="square" rtlCol="0">
            <a:spAutoFit/>
          </a:bodyPr>
          <a:lstStyle/>
          <a:p>
            <a:r>
              <a:rPr kumimoji="1" lang="ja-JP" altLang="en-US" sz="3600" dirty="0" smtClean="0"/>
              <a:t>・教職員</a:t>
            </a:r>
            <a:r>
              <a:rPr lang="ja-JP" altLang="en-US" sz="3600" dirty="0" smtClean="0"/>
              <a:t>による毎月の安全点検による安全管理</a:t>
            </a:r>
            <a:endParaRPr lang="en-US" altLang="ja-JP" sz="3600" dirty="0" smtClean="0"/>
          </a:p>
          <a:p>
            <a:r>
              <a:rPr kumimoji="1" lang="ja-JP" altLang="en-US" sz="3600" dirty="0" smtClean="0"/>
              <a:t>・様々な状況の中で、児童生徒が自分の判断で行動する場を設定し、自ら命を守る力を育む訓練</a:t>
            </a:r>
            <a:endParaRPr kumimoji="1" lang="en-US" altLang="ja-JP" sz="3600" dirty="0" smtClean="0"/>
          </a:p>
          <a:p>
            <a:r>
              <a:rPr lang="ja-JP" altLang="en-US" sz="3600" dirty="0" smtClean="0"/>
              <a:t>・安全管理の徹底と安全意識の醸成のバランスを保たれた安全教育を大切に</a:t>
            </a:r>
            <a:endParaRPr kumimoji="1" lang="ja-JP" altLang="en-US" sz="3600" dirty="0"/>
          </a:p>
        </p:txBody>
      </p:sp>
    </p:spTree>
    <p:extLst>
      <p:ext uri="{BB962C8B-B14F-4D97-AF65-F5344CB8AC3E}">
        <p14:creationId xmlns:p14="http://schemas.microsoft.com/office/powerpoint/2010/main" val="15193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4851" y="450761"/>
            <a:ext cx="11127346" cy="646331"/>
          </a:xfrm>
          <a:prstGeom prst="rect">
            <a:avLst/>
          </a:prstGeom>
          <a:noFill/>
        </p:spPr>
        <p:txBody>
          <a:bodyPr wrap="square" rtlCol="0">
            <a:spAutoFit/>
          </a:bodyPr>
          <a:lstStyle/>
          <a:p>
            <a:r>
              <a:rPr kumimoji="1" lang="ja-JP" altLang="en-US" sz="3600" dirty="0" smtClean="0">
                <a:solidFill>
                  <a:srgbClr val="0070C0"/>
                </a:solidFill>
              </a:rPr>
              <a:t>問：自分の身は自分で守る安全意識の醸成が必要では</a:t>
            </a:r>
            <a:endParaRPr kumimoji="1" lang="ja-JP" altLang="en-US" sz="3600" dirty="0">
              <a:solidFill>
                <a:srgbClr val="0070C0"/>
              </a:solidFill>
            </a:endParaRPr>
          </a:p>
        </p:txBody>
      </p:sp>
      <p:sp>
        <p:nvSpPr>
          <p:cNvPr id="3" name="テキスト ボックス 2"/>
          <p:cNvSpPr txBox="1"/>
          <p:nvPr/>
        </p:nvSpPr>
        <p:spPr>
          <a:xfrm>
            <a:off x="334851" y="3361386"/>
            <a:ext cx="785611"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5" name="テキスト ボックス 4"/>
          <p:cNvSpPr txBox="1"/>
          <p:nvPr/>
        </p:nvSpPr>
        <p:spPr>
          <a:xfrm>
            <a:off x="1152659" y="2253390"/>
            <a:ext cx="9865217" cy="2862322"/>
          </a:xfrm>
          <a:prstGeom prst="rect">
            <a:avLst/>
          </a:prstGeom>
          <a:noFill/>
        </p:spPr>
        <p:txBody>
          <a:bodyPr wrap="square" rtlCol="0">
            <a:spAutoFit/>
          </a:bodyPr>
          <a:lstStyle/>
          <a:p>
            <a:r>
              <a:rPr kumimoji="1" lang="ja-JP" altLang="en-US" sz="3600" dirty="0" smtClean="0"/>
              <a:t>・安全教育の重点の一つに「自らの命を守り、危険を回避できる児童生徒を育む安全教育の充実」</a:t>
            </a:r>
            <a:endParaRPr kumimoji="1" lang="en-US" altLang="ja-JP" sz="3600" dirty="0" smtClean="0"/>
          </a:p>
          <a:p>
            <a:r>
              <a:rPr lang="ja-JP" altLang="en-US" sz="3600" dirty="0" smtClean="0"/>
              <a:t>・保護者や交通安全協会と連携した交通安全教室</a:t>
            </a:r>
            <a:endParaRPr lang="en-US" altLang="ja-JP" sz="3600" dirty="0" smtClean="0"/>
          </a:p>
          <a:p>
            <a:r>
              <a:rPr kumimoji="1" lang="ja-JP" altLang="en-US" sz="3600" dirty="0" smtClean="0"/>
              <a:t>・地域の協力を得た災害図上訓練（ＤＩＧ）</a:t>
            </a:r>
            <a:endParaRPr kumimoji="1" lang="en-US" altLang="ja-JP" sz="3600" dirty="0" smtClean="0"/>
          </a:p>
          <a:p>
            <a:r>
              <a:rPr lang="ja-JP" altLang="en-US" sz="3600" dirty="0" smtClean="0"/>
              <a:t>・児童と保護者によるＡＥＤの取り扱いの学習</a:t>
            </a:r>
            <a:endParaRPr kumimoji="1" lang="ja-JP" altLang="en-US" sz="3600" dirty="0"/>
          </a:p>
        </p:txBody>
      </p:sp>
    </p:spTree>
    <p:extLst>
      <p:ext uri="{BB962C8B-B14F-4D97-AF65-F5344CB8AC3E}">
        <p14:creationId xmlns:p14="http://schemas.microsoft.com/office/powerpoint/2010/main" val="103657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76529" y="208449"/>
            <a:ext cx="6851562" cy="646331"/>
          </a:xfrm>
          <a:prstGeom prst="rect">
            <a:avLst/>
          </a:prstGeom>
          <a:noFill/>
        </p:spPr>
        <p:txBody>
          <a:bodyPr wrap="square" rtlCol="0">
            <a:spAutoFit/>
          </a:bodyPr>
          <a:lstStyle/>
          <a:p>
            <a:r>
              <a:rPr kumimoji="1" lang="ja-JP" altLang="en-US" sz="3600" dirty="0" smtClean="0">
                <a:solidFill>
                  <a:srgbClr val="FF0000"/>
                </a:solidFill>
              </a:rPr>
              <a:t>防災推進員の位置づけについて</a:t>
            </a:r>
            <a:endParaRPr kumimoji="1" lang="ja-JP" altLang="en-US" sz="3600" dirty="0">
              <a:solidFill>
                <a:srgbClr val="FF0000"/>
              </a:solidFill>
            </a:endParaRPr>
          </a:p>
        </p:txBody>
      </p:sp>
      <p:sp>
        <p:nvSpPr>
          <p:cNvPr id="4" name="テキスト ボックス 3"/>
          <p:cNvSpPr txBox="1"/>
          <p:nvPr/>
        </p:nvSpPr>
        <p:spPr>
          <a:xfrm>
            <a:off x="283333" y="3667570"/>
            <a:ext cx="991673" cy="646331"/>
          </a:xfrm>
          <a:prstGeom prst="rect">
            <a:avLst/>
          </a:prstGeom>
          <a:noFill/>
        </p:spPr>
        <p:txBody>
          <a:bodyPr wrap="square" rtlCol="0">
            <a:spAutoFit/>
          </a:bodyPr>
          <a:lstStyle/>
          <a:p>
            <a:r>
              <a:rPr kumimoji="1" lang="ja-JP" altLang="en-US" sz="3600" dirty="0" smtClean="0">
                <a:solidFill>
                  <a:srgbClr val="0070C0"/>
                </a:solidFill>
              </a:rPr>
              <a:t>答：</a:t>
            </a:r>
            <a:endParaRPr lang="en-US" altLang="ja-JP" sz="3600" dirty="0" smtClean="0">
              <a:solidFill>
                <a:srgbClr val="0070C0"/>
              </a:solidFill>
            </a:endParaRPr>
          </a:p>
        </p:txBody>
      </p:sp>
      <p:sp>
        <p:nvSpPr>
          <p:cNvPr id="3" name="テキスト ボックス 2"/>
          <p:cNvSpPr txBox="1"/>
          <p:nvPr/>
        </p:nvSpPr>
        <p:spPr>
          <a:xfrm>
            <a:off x="283333" y="1820911"/>
            <a:ext cx="9440215" cy="646331"/>
          </a:xfrm>
          <a:prstGeom prst="rect">
            <a:avLst/>
          </a:prstGeom>
          <a:noFill/>
        </p:spPr>
        <p:txBody>
          <a:bodyPr wrap="square" rtlCol="0">
            <a:spAutoFit/>
          </a:bodyPr>
          <a:lstStyle/>
          <a:p>
            <a:r>
              <a:rPr kumimoji="1" lang="ja-JP" altLang="en-US" sz="3600" dirty="0" smtClean="0">
                <a:solidFill>
                  <a:srgbClr val="0070C0"/>
                </a:solidFill>
              </a:rPr>
              <a:t>問：防災推進員の数と今後の養成計画は</a:t>
            </a:r>
            <a:endParaRPr kumimoji="1" lang="ja-JP" altLang="en-US" sz="3600" dirty="0">
              <a:solidFill>
                <a:srgbClr val="0070C0"/>
              </a:solidFill>
            </a:endParaRPr>
          </a:p>
        </p:txBody>
      </p:sp>
      <p:sp>
        <p:nvSpPr>
          <p:cNvPr id="5" name="テキスト ボックス 4"/>
          <p:cNvSpPr txBox="1"/>
          <p:nvPr/>
        </p:nvSpPr>
        <p:spPr>
          <a:xfrm>
            <a:off x="1275006" y="3113573"/>
            <a:ext cx="10573557" cy="1754326"/>
          </a:xfrm>
          <a:prstGeom prst="rect">
            <a:avLst/>
          </a:prstGeom>
          <a:noFill/>
        </p:spPr>
        <p:txBody>
          <a:bodyPr wrap="square" rtlCol="0">
            <a:spAutoFit/>
          </a:bodyPr>
          <a:lstStyle/>
          <a:p>
            <a:r>
              <a:rPr kumimoji="1" lang="ja-JP" altLang="en-US" sz="3600" dirty="0" smtClean="0"/>
              <a:t>・平成２３年から年１回開催し、講座修了者８２名</a:t>
            </a:r>
            <a:endParaRPr kumimoji="1" lang="en-US" altLang="ja-JP" sz="3600" dirty="0" smtClean="0"/>
          </a:p>
          <a:p>
            <a:r>
              <a:rPr lang="ja-JP" altLang="en-US" sz="3600" dirty="0" smtClean="0"/>
              <a:t>・災害発生時、避難所運営に関わることを予定</a:t>
            </a:r>
            <a:endParaRPr lang="en-US" altLang="ja-JP" sz="3600" dirty="0" smtClean="0"/>
          </a:p>
          <a:p>
            <a:r>
              <a:rPr kumimoji="1" lang="ja-JP" altLang="en-US" sz="3600" dirty="0" smtClean="0"/>
              <a:t>・各小学校区に５～６名の防災推進員をおく</a:t>
            </a:r>
            <a:endParaRPr kumimoji="1" lang="ja-JP" altLang="en-US" sz="3600" dirty="0"/>
          </a:p>
        </p:txBody>
      </p:sp>
      <p:sp>
        <p:nvSpPr>
          <p:cNvPr id="6" name="テキスト ボックス 5"/>
          <p:cNvSpPr txBox="1"/>
          <p:nvPr/>
        </p:nvSpPr>
        <p:spPr>
          <a:xfrm>
            <a:off x="283333" y="1051227"/>
            <a:ext cx="2318200" cy="646331"/>
          </a:xfrm>
          <a:prstGeom prst="rect">
            <a:avLst/>
          </a:prstGeom>
          <a:noFill/>
        </p:spPr>
        <p:txBody>
          <a:bodyPr wrap="square" rtlCol="0">
            <a:spAutoFit/>
          </a:bodyPr>
          <a:lstStyle/>
          <a:p>
            <a:r>
              <a:rPr kumimoji="1" lang="ja-JP" altLang="en-US" sz="3600" dirty="0" smtClean="0"/>
              <a:t>背景、主旨</a:t>
            </a:r>
            <a:endParaRPr kumimoji="1" lang="ja-JP" altLang="en-US" sz="3600" dirty="0"/>
          </a:p>
        </p:txBody>
      </p:sp>
    </p:spTree>
    <p:extLst>
      <p:ext uri="{BB962C8B-B14F-4D97-AF65-F5344CB8AC3E}">
        <p14:creationId xmlns:p14="http://schemas.microsoft.com/office/powerpoint/2010/main" val="313336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7088" y="3156536"/>
            <a:ext cx="101026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317088" y="616071"/>
            <a:ext cx="10019764" cy="646331"/>
          </a:xfrm>
          <a:prstGeom prst="rect">
            <a:avLst/>
          </a:prstGeom>
          <a:noFill/>
        </p:spPr>
        <p:txBody>
          <a:bodyPr wrap="square" rtlCol="0">
            <a:spAutoFit/>
          </a:bodyPr>
          <a:lstStyle/>
          <a:p>
            <a:r>
              <a:rPr kumimoji="1" lang="ja-JP" altLang="en-US" sz="3600" dirty="0" smtClean="0">
                <a:solidFill>
                  <a:srgbClr val="0070C0"/>
                </a:solidFill>
              </a:rPr>
              <a:t>問：防災推進員の地域における活動事例は</a:t>
            </a:r>
            <a:endParaRPr kumimoji="1" lang="ja-JP" altLang="en-US" sz="3600" dirty="0">
              <a:solidFill>
                <a:srgbClr val="0070C0"/>
              </a:solidFill>
            </a:endParaRPr>
          </a:p>
        </p:txBody>
      </p:sp>
      <p:sp>
        <p:nvSpPr>
          <p:cNvPr id="2" name="テキスト ボックス 1"/>
          <p:cNvSpPr txBox="1"/>
          <p:nvPr/>
        </p:nvSpPr>
        <p:spPr>
          <a:xfrm>
            <a:off x="1180564" y="2218101"/>
            <a:ext cx="10809668" cy="2862322"/>
          </a:xfrm>
          <a:prstGeom prst="rect">
            <a:avLst/>
          </a:prstGeom>
          <a:noFill/>
        </p:spPr>
        <p:txBody>
          <a:bodyPr wrap="square" rtlCol="0">
            <a:spAutoFit/>
          </a:bodyPr>
          <a:lstStyle/>
          <a:p>
            <a:r>
              <a:rPr kumimoji="1" lang="ja-JP" altLang="en-US" sz="3600" dirty="0" smtClean="0"/>
              <a:t>・年数回「防災だより」を発行し自治会内に回覧</a:t>
            </a:r>
            <a:endParaRPr kumimoji="1" lang="en-US" altLang="ja-JP" sz="3600" dirty="0" smtClean="0"/>
          </a:p>
          <a:p>
            <a:r>
              <a:rPr lang="ja-JP" altLang="en-US" sz="3600" dirty="0" smtClean="0"/>
              <a:t>・避難所となる小学校</a:t>
            </a:r>
            <a:r>
              <a:rPr kumimoji="1" lang="ja-JP" altLang="en-US" sz="3600" dirty="0" smtClean="0"/>
              <a:t>体育館の避難所レイアウトを作り自主防災訓練で使用</a:t>
            </a:r>
            <a:endParaRPr kumimoji="1" lang="en-US" altLang="ja-JP" sz="3600" dirty="0" smtClean="0"/>
          </a:p>
          <a:p>
            <a:r>
              <a:rPr lang="ja-JP" altLang="en-US" sz="3600" dirty="0" smtClean="0"/>
              <a:t>・防災推進員作成の「防災のてびき」を自治会に配布</a:t>
            </a:r>
            <a:endParaRPr lang="en-US" altLang="ja-JP" sz="3600" dirty="0" smtClean="0"/>
          </a:p>
          <a:p>
            <a:r>
              <a:rPr kumimoji="1" lang="ja-JP" altLang="en-US" sz="3600" dirty="0" smtClean="0"/>
              <a:t>・自治会の行事に合わせた炊き出しなどの防災訓練</a:t>
            </a:r>
            <a:endParaRPr kumimoji="1" lang="ja-JP" altLang="en-US" sz="3600" dirty="0"/>
          </a:p>
        </p:txBody>
      </p:sp>
    </p:spTree>
    <p:extLst>
      <p:ext uri="{BB962C8B-B14F-4D97-AF65-F5344CB8AC3E}">
        <p14:creationId xmlns:p14="http://schemas.microsoft.com/office/powerpoint/2010/main" val="134983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4469" y="653245"/>
            <a:ext cx="10496282" cy="646331"/>
          </a:xfrm>
          <a:prstGeom prst="rect">
            <a:avLst/>
          </a:prstGeom>
          <a:noFill/>
        </p:spPr>
        <p:txBody>
          <a:bodyPr wrap="square" rtlCol="0">
            <a:spAutoFit/>
          </a:bodyPr>
          <a:lstStyle/>
          <a:p>
            <a:r>
              <a:rPr kumimoji="1" lang="ja-JP" altLang="en-US" sz="3600" dirty="0" smtClean="0">
                <a:solidFill>
                  <a:srgbClr val="0070C0"/>
                </a:solidFill>
              </a:rPr>
              <a:t>問：防災推進員が活動しやすい位置づけを示しては</a:t>
            </a:r>
            <a:endParaRPr kumimoji="1" lang="ja-JP" altLang="en-US" sz="3600" dirty="0">
              <a:solidFill>
                <a:srgbClr val="0070C0"/>
              </a:solidFill>
            </a:endParaRPr>
          </a:p>
        </p:txBody>
      </p:sp>
      <p:sp>
        <p:nvSpPr>
          <p:cNvPr id="3" name="テキスト ボックス 2"/>
          <p:cNvSpPr txBox="1"/>
          <p:nvPr/>
        </p:nvSpPr>
        <p:spPr>
          <a:xfrm>
            <a:off x="464469" y="3128995"/>
            <a:ext cx="978794"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443263" y="1957592"/>
            <a:ext cx="10057570" cy="3970318"/>
          </a:xfrm>
          <a:prstGeom prst="rect">
            <a:avLst/>
          </a:prstGeom>
          <a:noFill/>
        </p:spPr>
        <p:txBody>
          <a:bodyPr wrap="square" rtlCol="0">
            <a:spAutoFit/>
          </a:bodyPr>
          <a:lstStyle/>
          <a:p>
            <a:r>
              <a:rPr kumimoji="1" lang="ja-JP" altLang="en-US" sz="3600" dirty="0" smtClean="0"/>
              <a:t>・防災推進員には地域の防災リーダーとしての活躍を期待</a:t>
            </a:r>
            <a:endParaRPr kumimoji="1" lang="en-US" altLang="ja-JP" sz="3600" dirty="0" smtClean="0"/>
          </a:p>
          <a:p>
            <a:r>
              <a:rPr lang="ja-JP" altLang="en-US" sz="3600" dirty="0" smtClean="0"/>
              <a:t>・各自治会連合会長へ防災推進員の名簿を渡す</a:t>
            </a:r>
            <a:endParaRPr lang="en-US" altLang="ja-JP" sz="3600" dirty="0" smtClean="0"/>
          </a:p>
          <a:p>
            <a:r>
              <a:rPr kumimoji="1" lang="ja-JP" altLang="en-US" sz="3600" dirty="0" smtClean="0"/>
              <a:t>・防災対策課の出前講座の機会に防災推進員の役割や活動内容を知らせる</a:t>
            </a:r>
            <a:endParaRPr kumimoji="1" lang="en-US" altLang="ja-JP" sz="3600" dirty="0" smtClean="0"/>
          </a:p>
          <a:p>
            <a:r>
              <a:rPr lang="ja-JP" altLang="en-US" sz="3600" dirty="0" smtClean="0"/>
              <a:t>・自治会長の手引きに防災推進ネットワークの件を掲載し、防災推進員の存在を知らせる</a:t>
            </a:r>
            <a:endParaRPr kumimoji="1" lang="ja-JP" altLang="en-US" sz="3600" dirty="0"/>
          </a:p>
        </p:txBody>
      </p:sp>
    </p:spTree>
    <p:extLst>
      <p:ext uri="{BB962C8B-B14F-4D97-AF65-F5344CB8AC3E}">
        <p14:creationId xmlns:p14="http://schemas.microsoft.com/office/powerpoint/2010/main" val="101052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29940" y="297945"/>
            <a:ext cx="4604202" cy="769441"/>
          </a:xfrm>
          <a:prstGeom prst="rect">
            <a:avLst/>
          </a:prstGeom>
          <a:noFill/>
        </p:spPr>
        <p:txBody>
          <a:bodyPr wrap="square" rtlCol="0">
            <a:spAutoFit/>
          </a:bodyPr>
          <a:lstStyle/>
          <a:p>
            <a:r>
              <a:rPr lang="ja-JP" altLang="en-US" sz="4400" dirty="0" smtClean="0">
                <a:solidFill>
                  <a:srgbClr val="FF0000"/>
                </a:solidFill>
              </a:rPr>
              <a:t>平成２９年度決算</a:t>
            </a:r>
            <a:endParaRPr kumimoji="1" lang="ja-JP" altLang="en-US" sz="4400" dirty="0">
              <a:solidFill>
                <a:srgbClr val="FF0000"/>
              </a:solidFill>
            </a:endParaRPr>
          </a:p>
        </p:txBody>
      </p:sp>
      <p:sp>
        <p:nvSpPr>
          <p:cNvPr id="2" name="テキスト ボックス 1"/>
          <p:cNvSpPr txBox="1"/>
          <p:nvPr/>
        </p:nvSpPr>
        <p:spPr>
          <a:xfrm>
            <a:off x="1532586" y="1403797"/>
            <a:ext cx="8937938" cy="4524315"/>
          </a:xfrm>
          <a:prstGeom prst="rect">
            <a:avLst/>
          </a:prstGeom>
          <a:noFill/>
        </p:spPr>
        <p:txBody>
          <a:bodyPr wrap="square" rtlCol="0">
            <a:spAutoFit/>
          </a:bodyPr>
          <a:lstStyle/>
          <a:p>
            <a:r>
              <a:rPr kumimoji="1" lang="ja-JP" altLang="en-US" sz="3600" dirty="0" smtClean="0"/>
              <a:t>・収入済み額：約５１２億円</a:t>
            </a:r>
            <a:endParaRPr kumimoji="1" lang="en-US" altLang="ja-JP" sz="3600" dirty="0" smtClean="0"/>
          </a:p>
          <a:p>
            <a:r>
              <a:rPr lang="ja-JP" altLang="en-US" sz="3600" dirty="0"/>
              <a:t>　</a:t>
            </a:r>
            <a:r>
              <a:rPr lang="ja-JP" altLang="en-US" sz="3600" dirty="0" smtClean="0"/>
              <a:t>（自主</a:t>
            </a:r>
            <a:r>
              <a:rPr lang="ja-JP" altLang="en-US" sz="3600" dirty="0"/>
              <a:t>財源：５８</a:t>
            </a:r>
            <a:r>
              <a:rPr lang="en-US" altLang="ja-JP" sz="3600" dirty="0"/>
              <a:t>.</a:t>
            </a:r>
            <a:r>
              <a:rPr lang="ja-JP" altLang="en-US" sz="3600" dirty="0" smtClean="0"/>
              <a:t>７％、</a:t>
            </a:r>
            <a:r>
              <a:rPr lang="ja-JP" altLang="en-US" sz="3600" dirty="0"/>
              <a:t>依存財源：４１</a:t>
            </a:r>
            <a:r>
              <a:rPr lang="en-US" altLang="ja-JP" sz="3600" dirty="0"/>
              <a:t>.</a:t>
            </a:r>
            <a:r>
              <a:rPr lang="ja-JP" altLang="en-US" sz="3600" dirty="0" smtClean="0"/>
              <a:t>３％）</a:t>
            </a:r>
            <a:endParaRPr lang="en-US" altLang="ja-JP" sz="3600" dirty="0"/>
          </a:p>
          <a:p>
            <a:r>
              <a:rPr lang="ja-JP" altLang="en-US" sz="3600" dirty="0" smtClean="0"/>
              <a:t>・支出済み額：約４８７億万円</a:t>
            </a:r>
            <a:endParaRPr lang="en-US" altLang="ja-JP" sz="3600" dirty="0" smtClean="0"/>
          </a:p>
          <a:p>
            <a:r>
              <a:rPr kumimoji="1" lang="ja-JP" altLang="en-US" sz="3600" dirty="0" smtClean="0"/>
              <a:t>・財政力指数：０</a:t>
            </a:r>
            <a:r>
              <a:rPr kumimoji="1" lang="en-US" altLang="ja-JP" sz="3600" dirty="0" smtClean="0"/>
              <a:t>.</a:t>
            </a:r>
            <a:r>
              <a:rPr kumimoji="1" lang="ja-JP" altLang="en-US" sz="3600" dirty="0" smtClean="0"/>
              <a:t>８７１（２８年：０</a:t>
            </a:r>
            <a:r>
              <a:rPr kumimoji="1" lang="en-US" altLang="ja-JP" sz="3600" dirty="0" smtClean="0"/>
              <a:t>.</a:t>
            </a:r>
            <a:r>
              <a:rPr kumimoji="1" lang="ja-JP" altLang="en-US" sz="3600" dirty="0" smtClean="0"/>
              <a:t>８６６）</a:t>
            </a:r>
            <a:endParaRPr kumimoji="1" lang="en-US" altLang="ja-JP" sz="3600" dirty="0" smtClean="0"/>
          </a:p>
          <a:p>
            <a:r>
              <a:rPr lang="ja-JP" altLang="en-US" sz="3600" dirty="0" smtClean="0"/>
              <a:t>・経常収支比率：９１</a:t>
            </a:r>
            <a:r>
              <a:rPr lang="en-US" altLang="ja-JP" sz="3600" dirty="0" smtClean="0"/>
              <a:t>.</a:t>
            </a:r>
            <a:r>
              <a:rPr lang="ja-JP" altLang="en-US" sz="3600" dirty="0" smtClean="0"/>
              <a:t>８％（２８年：８８</a:t>
            </a:r>
            <a:r>
              <a:rPr lang="en-US" altLang="ja-JP" sz="3600" dirty="0" smtClean="0"/>
              <a:t>.</a:t>
            </a:r>
            <a:r>
              <a:rPr lang="ja-JP" altLang="en-US" sz="3600" dirty="0" smtClean="0"/>
              <a:t>２％）</a:t>
            </a:r>
            <a:endParaRPr kumimoji="1" lang="en-US" altLang="ja-JP" sz="3600" dirty="0" smtClean="0"/>
          </a:p>
          <a:p>
            <a:r>
              <a:rPr lang="ja-JP" altLang="en-US" sz="3600" dirty="0" smtClean="0"/>
              <a:t>・実質公債費比率：１</a:t>
            </a:r>
            <a:r>
              <a:rPr lang="en-US" altLang="ja-JP" sz="3600" dirty="0" smtClean="0"/>
              <a:t>.</a:t>
            </a:r>
            <a:r>
              <a:rPr lang="ja-JP" altLang="en-US" sz="3600" dirty="0" smtClean="0"/>
              <a:t>３％（２８年：１</a:t>
            </a:r>
            <a:r>
              <a:rPr lang="en-US" altLang="ja-JP" sz="3600" dirty="0" smtClean="0"/>
              <a:t>.</a:t>
            </a:r>
            <a:r>
              <a:rPr lang="ja-JP" altLang="en-US" sz="3600" dirty="0" smtClean="0"/>
              <a:t>６％）</a:t>
            </a:r>
            <a:endParaRPr lang="en-US" altLang="ja-JP" sz="3600" dirty="0" smtClean="0"/>
          </a:p>
          <a:p>
            <a:r>
              <a:rPr kumimoji="1" lang="ja-JP" altLang="en-US" sz="3600" dirty="0" smtClean="0"/>
              <a:t>・地方債現在高：約３１６億円（－２４億</a:t>
            </a:r>
            <a:r>
              <a:rPr lang="ja-JP" altLang="en-US" sz="3600" dirty="0" smtClean="0"/>
              <a:t>円）</a:t>
            </a:r>
            <a:endParaRPr lang="en-US" altLang="ja-JP" sz="3600" dirty="0" smtClean="0"/>
          </a:p>
          <a:p>
            <a:r>
              <a:rPr kumimoji="1" lang="ja-JP" altLang="en-US" sz="3600" dirty="0" smtClean="0"/>
              <a:t>・基金（貯金）：約２７１億円（＋１１億円）</a:t>
            </a:r>
            <a:endParaRPr kumimoji="1" lang="en-US" altLang="ja-JP" sz="3600" dirty="0" smtClean="0"/>
          </a:p>
        </p:txBody>
      </p:sp>
    </p:spTree>
    <p:extLst>
      <p:ext uri="{BB962C8B-B14F-4D97-AF65-F5344CB8AC3E}">
        <p14:creationId xmlns:p14="http://schemas.microsoft.com/office/powerpoint/2010/main" val="1903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52280" y="277631"/>
            <a:ext cx="8834909" cy="646331"/>
          </a:xfrm>
          <a:prstGeom prst="rect">
            <a:avLst/>
          </a:prstGeom>
          <a:noFill/>
        </p:spPr>
        <p:txBody>
          <a:bodyPr wrap="square" rtlCol="0">
            <a:spAutoFit/>
          </a:bodyPr>
          <a:lstStyle/>
          <a:p>
            <a:r>
              <a:rPr kumimoji="1" lang="ja-JP" altLang="en-US" sz="3600" dirty="0" smtClean="0">
                <a:solidFill>
                  <a:srgbClr val="FF0000"/>
                </a:solidFill>
              </a:rPr>
              <a:t>ＩＣＴ化の</a:t>
            </a:r>
            <a:r>
              <a:rPr lang="ja-JP" altLang="en-US" sz="3600" dirty="0" smtClean="0">
                <a:solidFill>
                  <a:srgbClr val="FF0000"/>
                </a:solidFill>
              </a:rPr>
              <a:t>進め方や人工知能の活用</a:t>
            </a:r>
            <a:r>
              <a:rPr kumimoji="1" lang="ja-JP" altLang="en-US" sz="3600" dirty="0" smtClean="0">
                <a:solidFill>
                  <a:srgbClr val="FF0000"/>
                </a:solidFill>
              </a:rPr>
              <a:t>について</a:t>
            </a:r>
            <a:endParaRPr kumimoji="1" lang="ja-JP" altLang="en-US" sz="3600" dirty="0">
              <a:solidFill>
                <a:srgbClr val="FF0000"/>
              </a:solidFill>
            </a:endParaRPr>
          </a:p>
        </p:txBody>
      </p:sp>
      <p:sp>
        <p:nvSpPr>
          <p:cNvPr id="3" name="テキスト ボックス 2"/>
          <p:cNvSpPr txBox="1"/>
          <p:nvPr/>
        </p:nvSpPr>
        <p:spPr>
          <a:xfrm>
            <a:off x="405683" y="1801018"/>
            <a:ext cx="11430001" cy="646331"/>
          </a:xfrm>
          <a:prstGeom prst="rect">
            <a:avLst/>
          </a:prstGeom>
          <a:noFill/>
        </p:spPr>
        <p:txBody>
          <a:bodyPr wrap="square" rtlCol="0">
            <a:spAutoFit/>
          </a:bodyPr>
          <a:lstStyle/>
          <a:p>
            <a:r>
              <a:rPr kumimoji="1" lang="ja-JP" altLang="en-US" sz="3600" dirty="0" smtClean="0">
                <a:solidFill>
                  <a:srgbClr val="0070C0"/>
                </a:solidFill>
              </a:rPr>
              <a:t>問：行政事務や行政サービスをどのようにＩＣＴ化しているか</a:t>
            </a:r>
            <a:endParaRPr kumimoji="1" lang="ja-JP" altLang="en-US" sz="3600" dirty="0">
              <a:solidFill>
                <a:srgbClr val="0070C0"/>
              </a:solidFill>
            </a:endParaRPr>
          </a:p>
        </p:txBody>
      </p:sp>
      <p:sp>
        <p:nvSpPr>
          <p:cNvPr id="4" name="テキスト ボックス 3"/>
          <p:cNvSpPr txBox="1"/>
          <p:nvPr/>
        </p:nvSpPr>
        <p:spPr>
          <a:xfrm>
            <a:off x="405682" y="3955745"/>
            <a:ext cx="946597"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5" name="テキスト ボックス 4"/>
          <p:cNvSpPr txBox="1"/>
          <p:nvPr/>
        </p:nvSpPr>
        <p:spPr>
          <a:xfrm>
            <a:off x="1114021" y="2870885"/>
            <a:ext cx="10721663" cy="3416320"/>
          </a:xfrm>
          <a:prstGeom prst="rect">
            <a:avLst/>
          </a:prstGeom>
          <a:noFill/>
        </p:spPr>
        <p:txBody>
          <a:bodyPr wrap="square" rtlCol="0">
            <a:spAutoFit/>
          </a:bodyPr>
          <a:lstStyle/>
          <a:p>
            <a:r>
              <a:rPr kumimoji="1" lang="ja-JP" altLang="en-US" sz="3600" dirty="0" smtClean="0"/>
              <a:t>・ＩＣＴ基本計画を策定し、市民生活の利便性向上や行政事務の効率化になるようＩＣＴ化</a:t>
            </a:r>
            <a:endParaRPr kumimoji="1" lang="en-US" altLang="ja-JP" sz="3600" dirty="0" smtClean="0"/>
          </a:p>
          <a:p>
            <a:r>
              <a:rPr lang="ja-JP" altLang="en-US" sz="3600" dirty="0" smtClean="0"/>
              <a:t>・公共施設予約システムやＧＩＳシステムの導入</a:t>
            </a:r>
            <a:endParaRPr lang="en-US" altLang="ja-JP" sz="3600" dirty="0" smtClean="0"/>
          </a:p>
          <a:p>
            <a:r>
              <a:rPr kumimoji="1" lang="ja-JP" altLang="en-US" sz="3600" dirty="0" smtClean="0"/>
              <a:t>・証明書</a:t>
            </a:r>
            <a:r>
              <a:rPr lang="ja-JP" altLang="en-US" sz="3600" dirty="0" smtClean="0"/>
              <a:t>のコンビニ交付に向け着手</a:t>
            </a:r>
            <a:endParaRPr lang="en-US" altLang="ja-JP" sz="3600" dirty="0" smtClean="0"/>
          </a:p>
          <a:p>
            <a:r>
              <a:rPr kumimoji="1" lang="ja-JP" altLang="en-US" sz="3600" dirty="0" smtClean="0"/>
              <a:t>・情報セキュリティ対策を確実に実施し、市民要望や行政課題を解決できるよう関係部局と調整</a:t>
            </a:r>
            <a:endParaRPr kumimoji="1" lang="ja-JP" altLang="en-US" sz="3600" dirty="0"/>
          </a:p>
        </p:txBody>
      </p:sp>
      <p:sp>
        <p:nvSpPr>
          <p:cNvPr id="7" name="テキスト ボックス 6"/>
          <p:cNvSpPr txBox="1"/>
          <p:nvPr/>
        </p:nvSpPr>
        <p:spPr>
          <a:xfrm>
            <a:off x="431442" y="1039324"/>
            <a:ext cx="2369712" cy="646331"/>
          </a:xfrm>
          <a:prstGeom prst="rect">
            <a:avLst/>
          </a:prstGeom>
          <a:noFill/>
        </p:spPr>
        <p:txBody>
          <a:bodyPr wrap="square" rtlCol="0">
            <a:spAutoFit/>
          </a:bodyPr>
          <a:lstStyle/>
          <a:p>
            <a:r>
              <a:rPr kumimoji="1" lang="ja-JP" altLang="en-US" sz="3600" dirty="0" smtClean="0"/>
              <a:t>背景、主旨</a:t>
            </a:r>
            <a:endParaRPr kumimoji="1" lang="ja-JP" altLang="en-US" sz="3600" dirty="0"/>
          </a:p>
        </p:txBody>
      </p:sp>
    </p:spTree>
    <p:extLst>
      <p:ext uri="{BB962C8B-B14F-4D97-AF65-F5344CB8AC3E}">
        <p14:creationId xmlns:p14="http://schemas.microsoft.com/office/powerpoint/2010/main" val="6077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6214" y="450761"/>
            <a:ext cx="8538693" cy="646331"/>
          </a:xfrm>
          <a:prstGeom prst="rect">
            <a:avLst/>
          </a:prstGeom>
          <a:noFill/>
        </p:spPr>
        <p:txBody>
          <a:bodyPr wrap="square" rtlCol="0">
            <a:spAutoFit/>
          </a:bodyPr>
          <a:lstStyle/>
          <a:p>
            <a:r>
              <a:rPr kumimoji="1" lang="ja-JP" altLang="en-US" sz="3600" dirty="0" smtClean="0">
                <a:solidFill>
                  <a:srgbClr val="0070C0"/>
                </a:solidFill>
              </a:rPr>
              <a:t>問：今後、ＩＣＴ化をどのように進めていくか</a:t>
            </a:r>
            <a:endParaRPr kumimoji="1" lang="ja-JP" altLang="en-US" sz="3600" dirty="0">
              <a:solidFill>
                <a:srgbClr val="0070C0"/>
              </a:solidFill>
            </a:endParaRPr>
          </a:p>
        </p:txBody>
      </p:sp>
      <p:sp>
        <p:nvSpPr>
          <p:cNvPr id="3" name="テキスト ボックス 2"/>
          <p:cNvSpPr txBox="1"/>
          <p:nvPr/>
        </p:nvSpPr>
        <p:spPr>
          <a:xfrm>
            <a:off x="296214" y="3212601"/>
            <a:ext cx="82424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20462" y="2150772"/>
            <a:ext cx="10277341" cy="3416320"/>
          </a:xfrm>
          <a:prstGeom prst="rect">
            <a:avLst/>
          </a:prstGeom>
          <a:noFill/>
        </p:spPr>
        <p:txBody>
          <a:bodyPr wrap="square" rtlCol="0">
            <a:spAutoFit/>
          </a:bodyPr>
          <a:lstStyle/>
          <a:p>
            <a:r>
              <a:rPr kumimoji="1" lang="ja-JP" altLang="en-US" sz="3600" dirty="0" smtClean="0"/>
              <a:t>・多くの申請が必要な行政手続きを、「待たずに」「簡単で」「便利な」行政サービスに</a:t>
            </a:r>
            <a:endParaRPr kumimoji="1" lang="en-US" altLang="ja-JP" sz="3600" dirty="0" smtClean="0"/>
          </a:p>
          <a:p>
            <a:r>
              <a:rPr lang="ja-JP" altLang="en-US" sz="3600" dirty="0" smtClean="0"/>
              <a:t>・データ入力など一定の条件でできる定型作業の自動化</a:t>
            </a:r>
            <a:endParaRPr lang="en-US" altLang="ja-JP" sz="3600" dirty="0" smtClean="0"/>
          </a:p>
          <a:p>
            <a:r>
              <a:rPr lang="ja-JP" altLang="en-US" sz="3600" dirty="0" smtClean="0"/>
              <a:t>・センサー技術を駆使した公共インフラの点検・補修分野における事務作業の短縮と職員の負担軽減</a:t>
            </a:r>
            <a:endParaRPr lang="en-US" altLang="ja-JP" sz="3600" dirty="0" smtClean="0"/>
          </a:p>
        </p:txBody>
      </p:sp>
    </p:spTree>
    <p:extLst>
      <p:ext uri="{BB962C8B-B14F-4D97-AF65-F5344CB8AC3E}">
        <p14:creationId xmlns:p14="http://schemas.microsoft.com/office/powerpoint/2010/main" val="3181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9092" y="463638"/>
            <a:ext cx="9478851" cy="646331"/>
          </a:xfrm>
          <a:prstGeom prst="rect">
            <a:avLst/>
          </a:prstGeom>
          <a:noFill/>
        </p:spPr>
        <p:txBody>
          <a:bodyPr wrap="square" rtlCol="0">
            <a:spAutoFit/>
          </a:bodyPr>
          <a:lstStyle/>
          <a:p>
            <a:r>
              <a:rPr kumimoji="1" lang="ja-JP" altLang="en-US" sz="3600" dirty="0" smtClean="0">
                <a:solidFill>
                  <a:srgbClr val="0070C0"/>
                </a:solidFill>
              </a:rPr>
              <a:t>問：今後、人工知能をどのように活用していくか</a:t>
            </a:r>
            <a:endParaRPr kumimoji="1" lang="ja-JP" altLang="en-US" sz="3600" dirty="0">
              <a:solidFill>
                <a:srgbClr val="0070C0"/>
              </a:solidFill>
            </a:endParaRPr>
          </a:p>
        </p:txBody>
      </p:sp>
      <p:sp>
        <p:nvSpPr>
          <p:cNvPr id="3" name="テキスト ボックス 2"/>
          <p:cNvSpPr txBox="1"/>
          <p:nvPr/>
        </p:nvSpPr>
        <p:spPr>
          <a:xfrm>
            <a:off x="309092" y="3560330"/>
            <a:ext cx="875763"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84855" y="1448563"/>
            <a:ext cx="10354614" cy="5078313"/>
          </a:xfrm>
          <a:prstGeom prst="rect">
            <a:avLst/>
          </a:prstGeom>
          <a:noFill/>
        </p:spPr>
        <p:txBody>
          <a:bodyPr wrap="square" rtlCol="0">
            <a:spAutoFit/>
          </a:bodyPr>
          <a:lstStyle/>
          <a:p>
            <a:r>
              <a:rPr kumimoji="1" lang="ja-JP" altLang="en-US" sz="3600" dirty="0" smtClean="0"/>
              <a:t>・国では、労働力不足問題の緩和、豪雨などの予測技術開発による防災や減災、医療データを活用した保健指導支援など、社会的課題の解決に人口知能を活用するため、技術開発や研究を推進</a:t>
            </a:r>
            <a:endParaRPr kumimoji="1" lang="en-US" altLang="ja-JP" sz="3600" dirty="0" smtClean="0"/>
          </a:p>
          <a:p>
            <a:r>
              <a:rPr lang="ja-JP" altLang="en-US" sz="3600" dirty="0" smtClean="0"/>
              <a:t>・人工知能には、現在、具体的取組はしていない</a:t>
            </a:r>
            <a:endParaRPr lang="en-US" altLang="ja-JP" sz="3600" dirty="0" smtClean="0"/>
          </a:p>
          <a:p>
            <a:r>
              <a:rPr lang="ja-JP" altLang="en-US" sz="3600" dirty="0" smtClean="0"/>
              <a:t>・端末を利用した自動翻訳システムや相談・問い合わせ情報・現場調査画像</a:t>
            </a:r>
            <a:endParaRPr lang="en-US" altLang="ja-JP" sz="3600" dirty="0" smtClean="0"/>
          </a:p>
          <a:p>
            <a:r>
              <a:rPr lang="ja-JP" altLang="en-US" sz="3600" dirty="0" smtClean="0"/>
              <a:t>・ビッグデータを活用し人工知能をいかに活用していくか調査・研究に取り組む</a:t>
            </a:r>
            <a:endParaRPr kumimoji="1" lang="ja-JP" altLang="en-US" sz="3600" dirty="0"/>
          </a:p>
        </p:txBody>
      </p:sp>
    </p:spTree>
    <p:extLst>
      <p:ext uri="{BB962C8B-B14F-4D97-AF65-F5344CB8AC3E}">
        <p14:creationId xmlns:p14="http://schemas.microsoft.com/office/powerpoint/2010/main" val="49982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fontScale="90000"/>
          </a:bodyPr>
          <a:lstStyle/>
          <a:p>
            <a:r>
              <a:rPr kumimoji="1" lang="ja-JP" altLang="en-US" dirty="0" smtClean="0">
                <a:solidFill>
                  <a:srgbClr val="0070C0"/>
                </a:solidFill>
              </a:rPr>
              <a:t>１２月議会の予定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１１月２９日（木）</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smtClean="0"/>
              <a:t>１</a:t>
            </a:r>
            <a:r>
              <a:rPr lang="ja-JP" altLang="en-US" sz="3900" dirty="0"/>
              <a:t>２</a:t>
            </a:r>
            <a:r>
              <a:rPr lang="ja-JP" altLang="en-US" sz="3900" dirty="0" smtClean="0"/>
              <a:t>月１２日（水）、１３日（木）</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民生：１８日（火）、経済教育：１８日（火）</a:t>
            </a:r>
            <a:endParaRPr lang="en-US" altLang="ja-JP" sz="3900" dirty="0" smtClean="0"/>
          </a:p>
          <a:p>
            <a:pPr marL="0" indent="0">
              <a:buNone/>
            </a:pPr>
            <a:r>
              <a:rPr lang="ja-JP" altLang="en-US" sz="3900" dirty="0"/>
              <a:t>　</a:t>
            </a:r>
            <a:r>
              <a:rPr lang="ja-JP" altLang="en-US" sz="3900" dirty="0" smtClean="0"/>
              <a:t>建設水道：１９日（水）、総務：１９日（水）</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a:t>
            </a:r>
            <a:r>
              <a:rPr lang="ja-JP" altLang="en-US" sz="3900" dirty="0" smtClean="0"/>
              <a:t>１２月２１日（金）</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65878" y="369562"/>
            <a:ext cx="3710686" cy="769441"/>
          </a:xfrm>
          <a:prstGeom prst="rect">
            <a:avLst/>
          </a:prstGeom>
          <a:noFill/>
        </p:spPr>
        <p:txBody>
          <a:bodyPr wrap="square" rtlCol="0">
            <a:spAutoFit/>
          </a:bodyPr>
          <a:lstStyle/>
          <a:p>
            <a:r>
              <a:rPr kumimoji="1" lang="ja-JP" altLang="en-US" sz="4400" dirty="0" smtClean="0">
                <a:solidFill>
                  <a:srgbClr val="FF0000"/>
                </a:solidFill>
              </a:rPr>
              <a:t>要望</a:t>
            </a:r>
            <a:r>
              <a:rPr lang="ja-JP" altLang="en-US" sz="4400" dirty="0" smtClean="0">
                <a:solidFill>
                  <a:srgbClr val="FF0000"/>
                </a:solidFill>
              </a:rPr>
              <a:t>・その他</a:t>
            </a:r>
            <a:endParaRPr kumimoji="1" lang="ja-JP" altLang="en-US" sz="4400" dirty="0">
              <a:solidFill>
                <a:srgbClr val="FF0000"/>
              </a:solidFill>
            </a:endParaRPr>
          </a:p>
        </p:txBody>
      </p:sp>
      <p:sp>
        <p:nvSpPr>
          <p:cNvPr id="3" name="テキスト ボックス 2"/>
          <p:cNvSpPr txBox="1"/>
          <p:nvPr/>
        </p:nvSpPr>
        <p:spPr>
          <a:xfrm>
            <a:off x="1738647" y="1584102"/>
            <a:ext cx="7804597" cy="4031873"/>
          </a:xfrm>
          <a:prstGeom prst="rect">
            <a:avLst/>
          </a:prstGeom>
          <a:noFill/>
        </p:spPr>
        <p:txBody>
          <a:bodyPr wrap="square" rtlCol="0">
            <a:spAutoFit/>
          </a:bodyPr>
          <a:lstStyle/>
          <a:p>
            <a:r>
              <a:rPr kumimoji="1" lang="ja-JP" altLang="en-US" sz="3200" dirty="0" smtClean="0"/>
              <a:t>・ＡＢホテル近く道路の雑草の処理</a:t>
            </a:r>
            <a:endParaRPr kumimoji="1" lang="en-US" altLang="ja-JP" sz="3200" dirty="0" smtClean="0"/>
          </a:p>
          <a:p>
            <a:r>
              <a:rPr lang="ja-JP" altLang="en-US" sz="3200" dirty="0"/>
              <a:t>・</a:t>
            </a:r>
            <a:r>
              <a:rPr kumimoji="1" lang="ja-JP" altLang="en-US" sz="3200" dirty="0" smtClean="0"/>
              <a:t>６町内、階段改良工事の仕様の変更</a:t>
            </a:r>
            <a:endParaRPr kumimoji="1" lang="en-US" altLang="ja-JP" sz="3200" dirty="0" smtClean="0"/>
          </a:p>
          <a:p>
            <a:r>
              <a:rPr lang="ja-JP" altLang="en-US" sz="3200" dirty="0" smtClean="0"/>
              <a:t>・台風による倒木の処理</a:t>
            </a:r>
            <a:endParaRPr lang="en-US" altLang="ja-JP" sz="3200" dirty="0" smtClean="0"/>
          </a:p>
          <a:p>
            <a:r>
              <a:rPr kumimoji="1" lang="ja-JP" altLang="en-US" sz="3200" dirty="0" smtClean="0"/>
              <a:t>・カーブミラー方向の修正（台風による）</a:t>
            </a:r>
            <a:endParaRPr kumimoji="1" lang="en-US" altLang="ja-JP" sz="3200" dirty="0" smtClean="0"/>
          </a:p>
          <a:p>
            <a:r>
              <a:rPr lang="ja-JP" altLang="en-US" sz="3200" dirty="0" smtClean="0"/>
              <a:t>・巾下町、道路の凹み修正</a:t>
            </a:r>
            <a:endParaRPr lang="en-US" altLang="ja-JP" sz="3200" dirty="0" smtClean="0"/>
          </a:p>
          <a:p>
            <a:r>
              <a:rPr kumimoji="1" lang="ja-JP" altLang="en-US" sz="3200" dirty="0" smtClean="0"/>
              <a:t>・３町内、側溝の砕け修正</a:t>
            </a:r>
            <a:endParaRPr kumimoji="1" lang="en-US" altLang="ja-JP" sz="3200" dirty="0" smtClean="0"/>
          </a:p>
          <a:p>
            <a:r>
              <a:rPr lang="ja-JP" altLang="en-US" sz="3200" dirty="0" smtClean="0"/>
              <a:t>・市道那６１６拡幅工事後の安全対策</a:t>
            </a:r>
            <a:endParaRPr lang="en-US" altLang="ja-JP" sz="3200" dirty="0" smtClean="0"/>
          </a:p>
          <a:p>
            <a:r>
              <a:rPr kumimoji="1" lang="ja-JP" altLang="en-US" sz="3200" dirty="0" smtClean="0"/>
              <a:t>・昭南町道路の拡幅</a:t>
            </a:r>
            <a:endParaRPr kumimoji="1" lang="en-US" altLang="ja-JP" sz="3200" dirty="0" smtClean="0"/>
          </a:p>
        </p:txBody>
      </p:sp>
    </p:spTree>
    <p:extLst>
      <p:ext uri="{BB962C8B-B14F-4D97-AF65-F5344CB8AC3E}">
        <p14:creationId xmlns:p14="http://schemas.microsoft.com/office/powerpoint/2010/main" val="1267841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53840" y="518425"/>
            <a:ext cx="2831864" cy="897005"/>
          </a:xfrm>
        </p:spPr>
        <p:txBody>
          <a:bodyPr/>
          <a:lstStyle/>
          <a:p>
            <a:r>
              <a:rPr kumimoji="1" lang="ja-JP" altLang="en-US" dirty="0" smtClean="0">
                <a:solidFill>
                  <a:srgbClr val="FF0000"/>
                </a:solidFill>
              </a:rPr>
              <a:t>意見交換</a:t>
            </a:r>
            <a:endParaRPr kumimoji="1" lang="ja-JP" altLang="en-US" dirty="0">
              <a:solidFill>
                <a:srgbClr val="FF0000"/>
              </a:solidFill>
            </a:endParaRPr>
          </a:p>
        </p:txBody>
      </p:sp>
      <p:sp>
        <p:nvSpPr>
          <p:cNvPr id="3" name="コンテンツ プレースホルダー 2"/>
          <p:cNvSpPr>
            <a:spLocks noGrp="1"/>
          </p:cNvSpPr>
          <p:nvPr>
            <p:ph idx="1"/>
          </p:nvPr>
        </p:nvSpPr>
        <p:spPr>
          <a:xfrm>
            <a:off x="1456385" y="2740025"/>
            <a:ext cx="8006471" cy="775907"/>
          </a:xfrm>
        </p:spPr>
        <p:txBody>
          <a:bodyPr>
            <a:noAutofit/>
          </a:bodyPr>
          <a:lstStyle/>
          <a:p>
            <a:r>
              <a:rPr kumimoji="1" lang="ja-JP" altLang="en-US" sz="4000" dirty="0" smtClean="0"/>
              <a:t>疑問やお困りのことがあればどうぞ</a:t>
            </a:r>
            <a:endParaRPr kumimoji="1" lang="ja-JP" altLang="en-US" sz="4000" dirty="0"/>
          </a:p>
        </p:txBody>
      </p:sp>
    </p:spTree>
    <p:extLst>
      <p:ext uri="{BB962C8B-B14F-4D97-AF65-F5344CB8AC3E}">
        <p14:creationId xmlns:p14="http://schemas.microsoft.com/office/powerpoint/2010/main" val="3413122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21240" y="180304"/>
            <a:ext cx="2653047" cy="769441"/>
          </a:xfrm>
          <a:prstGeom prst="rect">
            <a:avLst/>
          </a:prstGeom>
          <a:noFill/>
        </p:spPr>
        <p:txBody>
          <a:bodyPr wrap="square" rtlCol="0">
            <a:spAutoFit/>
          </a:bodyPr>
          <a:lstStyle/>
          <a:p>
            <a:r>
              <a:rPr kumimoji="1" lang="ja-JP" altLang="en-US" sz="4400" dirty="0" smtClean="0">
                <a:solidFill>
                  <a:srgbClr val="FF0000"/>
                </a:solidFill>
              </a:rPr>
              <a:t>お知らせ</a:t>
            </a:r>
            <a:endParaRPr kumimoji="1" lang="ja-JP" altLang="en-US" sz="4400" dirty="0">
              <a:solidFill>
                <a:srgbClr val="FF0000"/>
              </a:solidFill>
            </a:endParaRPr>
          </a:p>
        </p:txBody>
      </p:sp>
      <p:sp>
        <p:nvSpPr>
          <p:cNvPr id="3" name="テキスト ボックス 2"/>
          <p:cNvSpPr txBox="1"/>
          <p:nvPr/>
        </p:nvSpPr>
        <p:spPr>
          <a:xfrm>
            <a:off x="965916" y="1190205"/>
            <a:ext cx="9620519" cy="646331"/>
          </a:xfrm>
          <a:prstGeom prst="rect">
            <a:avLst/>
          </a:prstGeom>
          <a:noFill/>
        </p:spPr>
        <p:txBody>
          <a:bodyPr wrap="square" rtlCol="0">
            <a:spAutoFit/>
          </a:bodyPr>
          <a:lstStyle/>
          <a:p>
            <a:r>
              <a:rPr kumimoji="1" lang="ja-JP" altLang="en-US" sz="3600" dirty="0" smtClean="0"/>
              <a:t>東海防衛セミナー（</a:t>
            </a:r>
            <a:r>
              <a:rPr lang="ja-JP" altLang="en-US" sz="3600" dirty="0" smtClean="0"/>
              <a:t>日本の安全・安心を考える）</a:t>
            </a:r>
            <a:endParaRPr kumimoji="1" lang="ja-JP" altLang="en-US" sz="3600" dirty="0"/>
          </a:p>
        </p:txBody>
      </p:sp>
      <p:sp>
        <p:nvSpPr>
          <p:cNvPr id="4" name="テキスト ボックス 3"/>
          <p:cNvSpPr txBox="1"/>
          <p:nvPr/>
        </p:nvSpPr>
        <p:spPr>
          <a:xfrm>
            <a:off x="965916" y="2076996"/>
            <a:ext cx="10882648" cy="3970318"/>
          </a:xfrm>
          <a:prstGeom prst="rect">
            <a:avLst/>
          </a:prstGeom>
          <a:noFill/>
        </p:spPr>
        <p:txBody>
          <a:bodyPr wrap="square" rtlCol="0">
            <a:spAutoFit/>
          </a:bodyPr>
          <a:lstStyle/>
          <a:p>
            <a:r>
              <a:rPr lang="ja-JP" altLang="en-US" sz="3600" dirty="0" smtClean="0"/>
              <a:t>・第一部：我が国を取り巻く安全保障環境</a:t>
            </a:r>
            <a:endParaRPr lang="en-US" altLang="ja-JP" sz="3600" dirty="0" smtClean="0"/>
          </a:p>
          <a:p>
            <a:r>
              <a:rPr lang="ja-JP" altLang="en-US" sz="3600" dirty="0" smtClean="0"/>
              <a:t>　　　講師：</a:t>
            </a:r>
            <a:r>
              <a:rPr kumimoji="1" lang="ja-JP" altLang="en-US" sz="3600" dirty="0" smtClean="0"/>
              <a:t>防衛省　大臣官房審議官　　倉内康治氏</a:t>
            </a:r>
            <a:endParaRPr kumimoji="1" lang="en-US" altLang="ja-JP" sz="3600" dirty="0" smtClean="0"/>
          </a:p>
          <a:p>
            <a:r>
              <a:rPr lang="ja-JP" altLang="en-US" sz="3600" dirty="0" smtClean="0"/>
              <a:t>・第二部：</a:t>
            </a:r>
            <a:r>
              <a:rPr kumimoji="1" lang="ja-JP" altLang="en-US" sz="3600" dirty="0" smtClean="0"/>
              <a:t>航空自衛隊の概要</a:t>
            </a:r>
            <a:endParaRPr kumimoji="1" lang="en-US" altLang="ja-JP" sz="3600" dirty="0" smtClean="0"/>
          </a:p>
          <a:p>
            <a:r>
              <a:rPr lang="ja-JP" altLang="en-US" sz="3600" dirty="0" smtClean="0"/>
              <a:t>　　　講師：岐阜基地司令　　　平元和哉氏</a:t>
            </a:r>
            <a:endParaRPr lang="en-US" altLang="ja-JP" sz="3600" dirty="0" smtClean="0"/>
          </a:p>
          <a:p>
            <a:r>
              <a:rPr kumimoji="1" lang="ja-JP" altLang="en-US" sz="3600" dirty="0" smtClean="0"/>
              <a:t>・日時：１１月７日（水）１４時から（会場１３時）</a:t>
            </a:r>
            <a:endParaRPr kumimoji="1" lang="en-US" altLang="ja-JP" sz="3600" dirty="0" smtClean="0"/>
          </a:p>
          <a:p>
            <a:r>
              <a:rPr lang="ja-JP" altLang="en-US" sz="3600" dirty="0" smtClean="0"/>
              <a:t>・場所：産業文化センター１階（あすかホール）</a:t>
            </a:r>
            <a:endParaRPr lang="en-US" altLang="ja-JP" sz="3600" dirty="0" smtClean="0"/>
          </a:p>
          <a:p>
            <a:r>
              <a:rPr kumimoji="1" lang="ja-JP" altLang="en-US" sz="3600" dirty="0" smtClean="0"/>
              <a:t>・主催：防衛省　東海防衛支局</a:t>
            </a:r>
            <a:endParaRPr kumimoji="1" lang="ja-JP" altLang="en-US" sz="3600" dirty="0"/>
          </a:p>
        </p:txBody>
      </p:sp>
    </p:spTree>
    <p:extLst>
      <p:ext uri="{BB962C8B-B14F-4D97-AF65-F5344CB8AC3E}">
        <p14:creationId xmlns:p14="http://schemas.microsoft.com/office/powerpoint/2010/main" val="5231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3985431251"/>
              </p:ext>
            </p:extLst>
          </p:nvPr>
        </p:nvGraphicFramePr>
        <p:xfrm>
          <a:off x="1958257" y="309717"/>
          <a:ext cx="9427497" cy="6035094"/>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5855110" y="3111910"/>
            <a:ext cx="1445342" cy="523220"/>
          </a:xfrm>
          <a:prstGeom prst="rect">
            <a:avLst/>
          </a:prstGeom>
          <a:noFill/>
        </p:spPr>
        <p:txBody>
          <a:bodyPr wrap="square" rtlCol="0">
            <a:spAutoFit/>
          </a:bodyPr>
          <a:lstStyle/>
          <a:p>
            <a:r>
              <a:rPr kumimoji="1" lang="en-US" altLang="ja-JP" sz="2800" dirty="0" smtClean="0">
                <a:solidFill>
                  <a:schemeClr val="bg1"/>
                </a:solidFill>
              </a:rPr>
              <a:t>218</a:t>
            </a:r>
            <a:r>
              <a:rPr kumimoji="1" lang="ja-JP" altLang="en-US" sz="2800" dirty="0" smtClean="0">
                <a:solidFill>
                  <a:schemeClr val="bg1"/>
                </a:solidFill>
              </a:rPr>
              <a:t>億円</a:t>
            </a:r>
            <a:endParaRPr kumimoji="1" lang="ja-JP" altLang="en-US" sz="2800" dirty="0">
              <a:solidFill>
                <a:schemeClr val="bg1"/>
              </a:solidFill>
            </a:endParaRPr>
          </a:p>
        </p:txBody>
      </p:sp>
      <p:sp>
        <p:nvSpPr>
          <p:cNvPr id="8" name="テキスト ボックス 7"/>
          <p:cNvSpPr txBox="1"/>
          <p:nvPr/>
        </p:nvSpPr>
        <p:spPr>
          <a:xfrm>
            <a:off x="4852219" y="5698631"/>
            <a:ext cx="1356851" cy="523220"/>
          </a:xfrm>
          <a:prstGeom prst="rect">
            <a:avLst/>
          </a:prstGeom>
          <a:noFill/>
        </p:spPr>
        <p:txBody>
          <a:bodyPr wrap="square" rtlCol="0">
            <a:spAutoFit/>
          </a:bodyPr>
          <a:lstStyle/>
          <a:p>
            <a:r>
              <a:rPr kumimoji="1" lang="en-US" altLang="ja-JP" sz="2800" dirty="0" smtClean="0">
                <a:solidFill>
                  <a:schemeClr val="bg1"/>
                </a:solidFill>
              </a:rPr>
              <a:t>27</a:t>
            </a:r>
            <a:r>
              <a:rPr kumimoji="1" lang="ja-JP" altLang="en-US" sz="2800" dirty="0" smtClean="0">
                <a:solidFill>
                  <a:schemeClr val="bg1"/>
                </a:solidFill>
              </a:rPr>
              <a:t>億円</a:t>
            </a:r>
            <a:endParaRPr kumimoji="1" lang="ja-JP" altLang="en-US" sz="2800" dirty="0">
              <a:solidFill>
                <a:schemeClr val="bg1"/>
              </a:solidFill>
            </a:endParaRPr>
          </a:p>
        </p:txBody>
      </p:sp>
      <p:sp>
        <p:nvSpPr>
          <p:cNvPr id="9" name="テキスト ボックス 8"/>
          <p:cNvSpPr txBox="1"/>
          <p:nvPr/>
        </p:nvSpPr>
        <p:spPr>
          <a:xfrm>
            <a:off x="4173793" y="5188479"/>
            <a:ext cx="1356851" cy="523220"/>
          </a:xfrm>
          <a:prstGeom prst="rect">
            <a:avLst/>
          </a:prstGeom>
          <a:noFill/>
        </p:spPr>
        <p:txBody>
          <a:bodyPr wrap="square" rtlCol="0">
            <a:spAutoFit/>
          </a:bodyPr>
          <a:lstStyle/>
          <a:p>
            <a:r>
              <a:rPr kumimoji="1" lang="en-US" altLang="ja-JP" sz="2800" dirty="0" smtClean="0">
                <a:solidFill>
                  <a:schemeClr val="bg1"/>
                </a:solidFill>
              </a:rPr>
              <a:t>28</a:t>
            </a:r>
            <a:r>
              <a:rPr kumimoji="1" lang="ja-JP" altLang="en-US" sz="2800" dirty="0" smtClean="0">
                <a:solidFill>
                  <a:schemeClr val="bg1"/>
                </a:solidFill>
              </a:rPr>
              <a:t>億円</a:t>
            </a:r>
            <a:endParaRPr kumimoji="1" lang="ja-JP" altLang="en-US" sz="2800" dirty="0">
              <a:solidFill>
                <a:schemeClr val="bg1"/>
              </a:solidFill>
            </a:endParaRPr>
          </a:p>
        </p:txBody>
      </p:sp>
      <p:sp>
        <p:nvSpPr>
          <p:cNvPr id="10" name="テキスト ボックス 9"/>
          <p:cNvSpPr txBox="1"/>
          <p:nvPr/>
        </p:nvSpPr>
        <p:spPr>
          <a:xfrm>
            <a:off x="3554356" y="4775722"/>
            <a:ext cx="1356851" cy="523220"/>
          </a:xfrm>
          <a:prstGeom prst="rect">
            <a:avLst/>
          </a:prstGeom>
          <a:noFill/>
        </p:spPr>
        <p:txBody>
          <a:bodyPr wrap="square" rtlCol="0">
            <a:spAutoFit/>
          </a:bodyPr>
          <a:lstStyle/>
          <a:p>
            <a:r>
              <a:rPr kumimoji="1" lang="en-US" altLang="ja-JP" sz="2800" dirty="0" smtClean="0">
                <a:solidFill>
                  <a:schemeClr val="bg1"/>
                </a:solidFill>
              </a:rPr>
              <a:t>25</a:t>
            </a:r>
            <a:r>
              <a:rPr kumimoji="1" lang="ja-JP" altLang="en-US" sz="2800" dirty="0" smtClean="0">
                <a:solidFill>
                  <a:schemeClr val="bg1"/>
                </a:solidFill>
              </a:rPr>
              <a:t>億円</a:t>
            </a:r>
            <a:endParaRPr kumimoji="1" lang="ja-JP" altLang="en-US" sz="2800" dirty="0">
              <a:solidFill>
                <a:schemeClr val="bg1"/>
              </a:solidFill>
            </a:endParaRPr>
          </a:p>
        </p:txBody>
      </p:sp>
      <p:sp>
        <p:nvSpPr>
          <p:cNvPr id="11" name="テキスト ボックス 10"/>
          <p:cNvSpPr txBox="1"/>
          <p:nvPr/>
        </p:nvSpPr>
        <p:spPr>
          <a:xfrm>
            <a:off x="3215148" y="4157770"/>
            <a:ext cx="1356851" cy="523220"/>
          </a:xfrm>
          <a:prstGeom prst="rect">
            <a:avLst/>
          </a:prstGeom>
          <a:noFill/>
        </p:spPr>
        <p:txBody>
          <a:bodyPr wrap="square" rtlCol="0">
            <a:spAutoFit/>
          </a:bodyPr>
          <a:lstStyle/>
          <a:p>
            <a:r>
              <a:rPr kumimoji="1" lang="en-US" altLang="ja-JP" sz="2800" dirty="0" smtClean="0">
                <a:solidFill>
                  <a:schemeClr val="bg1"/>
                </a:solidFill>
              </a:rPr>
              <a:t>34</a:t>
            </a:r>
            <a:r>
              <a:rPr kumimoji="1" lang="ja-JP" altLang="en-US" sz="2800" dirty="0" smtClean="0">
                <a:solidFill>
                  <a:schemeClr val="bg1"/>
                </a:solidFill>
              </a:rPr>
              <a:t>億円</a:t>
            </a:r>
            <a:endParaRPr kumimoji="1" lang="ja-JP" altLang="en-US" sz="2800" dirty="0">
              <a:solidFill>
                <a:schemeClr val="bg1"/>
              </a:solidFill>
            </a:endParaRPr>
          </a:p>
        </p:txBody>
      </p:sp>
      <p:sp>
        <p:nvSpPr>
          <p:cNvPr id="12" name="テキスト ボックス 11"/>
          <p:cNvSpPr txBox="1"/>
          <p:nvPr/>
        </p:nvSpPr>
        <p:spPr>
          <a:xfrm>
            <a:off x="2920179" y="3233840"/>
            <a:ext cx="1356851" cy="523220"/>
          </a:xfrm>
          <a:prstGeom prst="rect">
            <a:avLst/>
          </a:prstGeom>
          <a:noFill/>
        </p:spPr>
        <p:txBody>
          <a:bodyPr wrap="square" rtlCol="0">
            <a:spAutoFit/>
          </a:bodyPr>
          <a:lstStyle/>
          <a:p>
            <a:r>
              <a:rPr lang="en-US" altLang="ja-JP" sz="2800" dirty="0" smtClean="0">
                <a:solidFill>
                  <a:schemeClr val="bg1"/>
                </a:solidFill>
              </a:rPr>
              <a:t>6</a:t>
            </a:r>
            <a:r>
              <a:rPr lang="en-US" altLang="ja-JP" sz="2800" dirty="0">
                <a:solidFill>
                  <a:schemeClr val="bg1"/>
                </a:solidFill>
              </a:rPr>
              <a:t>7</a:t>
            </a:r>
            <a:r>
              <a:rPr kumimoji="1" lang="ja-JP" altLang="en-US" sz="2800" dirty="0" smtClean="0">
                <a:solidFill>
                  <a:schemeClr val="bg1"/>
                </a:solidFill>
              </a:rPr>
              <a:t>億円</a:t>
            </a:r>
            <a:endParaRPr kumimoji="1" lang="ja-JP" altLang="en-US" sz="2800" dirty="0">
              <a:solidFill>
                <a:schemeClr val="bg1"/>
              </a:solidFill>
            </a:endParaRPr>
          </a:p>
        </p:txBody>
      </p:sp>
      <p:sp>
        <p:nvSpPr>
          <p:cNvPr id="13" name="テキスト ボックス 12"/>
          <p:cNvSpPr txBox="1"/>
          <p:nvPr/>
        </p:nvSpPr>
        <p:spPr>
          <a:xfrm>
            <a:off x="3347882" y="1970729"/>
            <a:ext cx="1356851" cy="523220"/>
          </a:xfrm>
          <a:prstGeom prst="rect">
            <a:avLst/>
          </a:prstGeom>
          <a:noFill/>
        </p:spPr>
        <p:txBody>
          <a:bodyPr wrap="square" rtlCol="0">
            <a:spAutoFit/>
          </a:bodyPr>
          <a:lstStyle/>
          <a:p>
            <a:r>
              <a:rPr lang="en-US" altLang="ja-JP" sz="2800" dirty="0" smtClean="0">
                <a:solidFill>
                  <a:schemeClr val="bg1"/>
                </a:solidFill>
              </a:rPr>
              <a:t>4</a:t>
            </a:r>
            <a:r>
              <a:rPr lang="en-US" altLang="ja-JP" sz="2800" dirty="0">
                <a:solidFill>
                  <a:schemeClr val="bg1"/>
                </a:solidFill>
              </a:rPr>
              <a:t>9</a:t>
            </a:r>
            <a:r>
              <a:rPr kumimoji="1" lang="ja-JP" altLang="en-US" sz="2800" dirty="0" smtClean="0">
                <a:solidFill>
                  <a:schemeClr val="bg1"/>
                </a:solidFill>
              </a:rPr>
              <a:t>億円</a:t>
            </a:r>
            <a:endParaRPr kumimoji="1" lang="ja-JP" altLang="en-US" sz="2800" dirty="0">
              <a:solidFill>
                <a:schemeClr val="bg1"/>
              </a:solidFill>
            </a:endParaRPr>
          </a:p>
        </p:txBody>
      </p:sp>
      <p:sp>
        <p:nvSpPr>
          <p:cNvPr id="14" name="テキスト ボックス 13"/>
          <p:cNvSpPr txBox="1"/>
          <p:nvPr/>
        </p:nvSpPr>
        <p:spPr>
          <a:xfrm>
            <a:off x="4277030" y="1230838"/>
            <a:ext cx="1356851" cy="523220"/>
          </a:xfrm>
          <a:prstGeom prst="rect">
            <a:avLst/>
          </a:prstGeom>
          <a:noFill/>
        </p:spPr>
        <p:txBody>
          <a:bodyPr wrap="square" rtlCol="0">
            <a:spAutoFit/>
          </a:bodyPr>
          <a:lstStyle/>
          <a:p>
            <a:r>
              <a:rPr kumimoji="1" lang="en-US" altLang="ja-JP" sz="2800" dirty="0" smtClean="0">
                <a:solidFill>
                  <a:schemeClr val="bg1"/>
                </a:solidFill>
              </a:rPr>
              <a:t>21</a:t>
            </a:r>
            <a:r>
              <a:rPr kumimoji="1" lang="ja-JP" altLang="en-US" sz="2800" dirty="0" smtClean="0">
                <a:solidFill>
                  <a:schemeClr val="bg1"/>
                </a:solidFill>
              </a:rPr>
              <a:t>億円</a:t>
            </a:r>
            <a:endParaRPr kumimoji="1" lang="ja-JP" altLang="en-US" sz="2800" dirty="0">
              <a:solidFill>
                <a:schemeClr val="bg1"/>
              </a:solidFill>
            </a:endParaRPr>
          </a:p>
        </p:txBody>
      </p:sp>
    </p:spTree>
    <p:extLst>
      <p:ext uri="{BB962C8B-B14F-4D97-AF65-F5344CB8AC3E}">
        <p14:creationId xmlns:p14="http://schemas.microsoft.com/office/powerpoint/2010/main" val="4076446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522855966"/>
              </p:ext>
            </p:extLst>
          </p:nvPr>
        </p:nvGraphicFramePr>
        <p:xfrm>
          <a:off x="1061885" y="162232"/>
          <a:ext cx="10176386" cy="5976101"/>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5161935" y="1637071"/>
            <a:ext cx="1445342" cy="523220"/>
          </a:xfrm>
          <a:prstGeom prst="rect">
            <a:avLst/>
          </a:prstGeom>
          <a:noFill/>
        </p:spPr>
        <p:txBody>
          <a:bodyPr wrap="square" rtlCol="0">
            <a:spAutoFit/>
          </a:bodyPr>
          <a:lstStyle/>
          <a:p>
            <a:r>
              <a:rPr kumimoji="1" lang="en-US" altLang="ja-JP" sz="2800" dirty="0" smtClean="0">
                <a:solidFill>
                  <a:schemeClr val="bg1"/>
                </a:solidFill>
              </a:rPr>
              <a:t>66</a:t>
            </a:r>
            <a:r>
              <a:rPr kumimoji="1" lang="ja-JP" altLang="en-US" sz="2800" dirty="0" smtClean="0">
                <a:solidFill>
                  <a:schemeClr val="bg1"/>
                </a:solidFill>
              </a:rPr>
              <a:t>億円</a:t>
            </a:r>
            <a:endParaRPr kumimoji="1" lang="ja-JP" altLang="en-US" sz="2800" dirty="0">
              <a:solidFill>
                <a:schemeClr val="bg1"/>
              </a:solidFill>
            </a:endParaRPr>
          </a:p>
        </p:txBody>
      </p:sp>
      <p:sp>
        <p:nvSpPr>
          <p:cNvPr id="8" name="テキスト ボックス 7"/>
          <p:cNvSpPr txBox="1"/>
          <p:nvPr/>
        </p:nvSpPr>
        <p:spPr>
          <a:xfrm>
            <a:off x="5766619" y="3111910"/>
            <a:ext cx="1445342" cy="523220"/>
          </a:xfrm>
          <a:prstGeom prst="rect">
            <a:avLst/>
          </a:prstGeom>
          <a:noFill/>
        </p:spPr>
        <p:txBody>
          <a:bodyPr wrap="square" rtlCol="0">
            <a:spAutoFit/>
          </a:bodyPr>
          <a:lstStyle/>
          <a:p>
            <a:r>
              <a:rPr lang="en-US" altLang="ja-JP" sz="2800" dirty="0">
                <a:solidFill>
                  <a:schemeClr val="bg1"/>
                </a:solidFill>
              </a:rPr>
              <a:t>105</a:t>
            </a:r>
            <a:r>
              <a:rPr lang="ja-JP" altLang="en-US" sz="2800" dirty="0">
                <a:solidFill>
                  <a:schemeClr val="bg1"/>
                </a:solidFill>
              </a:rPr>
              <a:t>億円</a:t>
            </a:r>
          </a:p>
        </p:txBody>
      </p:sp>
      <p:sp>
        <p:nvSpPr>
          <p:cNvPr id="9" name="テキスト ボックス 8"/>
          <p:cNvSpPr txBox="1"/>
          <p:nvPr/>
        </p:nvSpPr>
        <p:spPr>
          <a:xfrm>
            <a:off x="5427407" y="4848359"/>
            <a:ext cx="1445342" cy="523220"/>
          </a:xfrm>
          <a:prstGeom prst="rect">
            <a:avLst/>
          </a:prstGeom>
          <a:noFill/>
        </p:spPr>
        <p:txBody>
          <a:bodyPr wrap="square" rtlCol="0">
            <a:spAutoFit/>
          </a:bodyPr>
          <a:lstStyle/>
          <a:p>
            <a:r>
              <a:rPr lang="en-US" altLang="ja-JP" sz="2800" dirty="0">
                <a:solidFill>
                  <a:schemeClr val="bg1"/>
                </a:solidFill>
              </a:rPr>
              <a:t>46</a:t>
            </a:r>
            <a:r>
              <a:rPr lang="ja-JP" altLang="en-US" sz="2800" dirty="0">
                <a:solidFill>
                  <a:schemeClr val="bg1"/>
                </a:solidFill>
              </a:rPr>
              <a:t>億円</a:t>
            </a:r>
          </a:p>
        </p:txBody>
      </p:sp>
      <p:sp>
        <p:nvSpPr>
          <p:cNvPr id="10" name="テキスト ボックス 9"/>
          <p:cNvSpPr txBox="1"/>
          <p:nvPr/>
        </p:nvSpPr>
        <p:spPr>
          <a:xfrm>
            <a:off x="3775586" y="5371579"/>
            <a:ext cx="1445342" cy="523220"/>
          </a:xfrm>
          <a:prstGeom prst="rect">
            <a:avLst/>
          </a:prstGeom>
          <a:noFill/>
        </p:spPr>
        <p:txBody>
          <a:bodyPr wrap="square" rtlCol="0">
            <a:spAutoFit/>
          </a:bodyPr>
          <a:lstStyle/>
          <a:p>
            <a:r>
              <a:rPr lang="en-US" altLang="ja-JP" sz="2800" dirty="0">
                <a:solidFill>
                  <a:schemeClr val="bg1"/>
                </a:solidFill>
              </a:rPr>
              <a:t>76</a:t>
            </a:r>
            <a:r>
              <a:rPr lang="ja-JP" altLang="en-US" sz="2800" dirty="0">
                <a:solidFill>
                  <a:schemeClr val="bg1"/>
                </a:solidFill>
              </a:rPr>
              <a:t>億円</a:t>
            </a:r>
          </a:p>
        </p:txBody>
      </p:sp>
      <p:sp>
        <p:nvSpPr>
          <p:cNvPr id="11" name="テキスト ボックス 10"/>
          <p:cNvSpPr txBox="1"/>
          <p:nvPr/>
        </p:nvSpPr>
        <p:spPr>
          <a:xfrm>
            <a:off x="2831689" y="4586749"/>
            <a:ext cx="1445342" cy="523220"/>
          </a:xfrm>
          <a:prstGeom prst="rect">
            <a:avLst/>
          </a:prstGeom>
          <a:noFill/>
        </p:spPr>
        <p:txBody>
          <a:bodyPr wrap="square" rtlCol="0">
            <a:spAutoFit/>
          </a:bodyPr>
          <a:lstStyle/>
          <a:p>
            <a:r>
              <a:rPr lang="en-US" altLang="ja-JP" sz="2800" dirty="0">
                <a:solidFill>
                  <a:schemeClr val="bg1"/>
                </a:solidFill>
              </a:rPr>
              <a:t>18</a:t>
            </a:r>
            <a:r>
              <a:rPr lang="ja-JP" altLang="en-US" sz="2800" dirty="0">
                <a:solidFill>
                  <a:schemeClr val="bg1"/>
                </a:solidFill>
              </a:rPr>
              <a:t>億円</a:t>
            </a:r>
          </a:p>
        </p:txBody>
      </p:sp>
      <p:sp>
        <p:nvSpPr>
          <p:cNvPr id="12" name="テキスト ボックス 11"/>
          <p:cNvSpPr txBox="1"/>
          <p:nvPr/>
        </p:nvSpPr>
        <p:spPr>
          <a:xfrm>
            <a:off x="2477728" y="3856519"/>
            <a:ext cx="1445342" cy="523220"/>
          </a:xfrm>
          <a:prstGeom prst="rect">
            <a:avLst/>
          </a:prstGeom>
          <a:noFill/>
        </p:spPr>
        <p:txBody>
          <a:bodyPr wrap="square" rtlCol="0">
            <a:spAutoFit/>
          </a:bodyPr>
          <a:lstStyle/>
          <a:p>
            <a:r>
              <a:rPr lang="en-US" altLang="ja-JP" sz="2800" dirty="0">
                <a:solidFill>
                  <a:schemeClr val="bg1"/>
                </a:solidFill>
              </a:rPr>
              <a:t>38</a:t>
            </a:r>
            <a:r>
              <a:rPr lang="ja-JP" altLang="en-US" sz="2800" dirty="0">
                <a:solidFill>
                  <a:schemeClr val="bg1"/>
                </a:solidFill>
              </a:rPr>
              <a:t>億円</a:t>
            </a:r>
          </a:p>
        </p:txBody>
      </p:sp>
      <p:sp>
        <p:nvSpPr>
          <p:cNvPr id="13" name="テキスト ボックス 12"/>
          <p:cNvSpPr txBox="1"/>
          <p:nvPr/>
        </p:nvSpPr>
        <p:spPr>
          <a:xfrm>
            <a:off x="2315494" y="2828155"/>
            <a:ext cx="1445342" cy="523220"/>
          </a:xfrm>
          <a:prstGeom prst="rect">
            <a:avLst/>
          </a:prstGeom>
          <a:noFill/>
        </p:spPr>
        <p:txBody>
          <a:bodyPr wrap="square" rtlCol="0">
            <a:spAutoFit/>
          </a:bodyPr>
          <a:lstStyle/>
          <a:p>
            <a:r>
              <a:rPr lang="en-US" altLang="ja-JP" sz="2800" dirty="0">
                <a:solidFill>
                  <a:schemeClr val="bg1"/>
                </a:solidFill>
              </a:rPr>
              <a:t>53</a:t>
            </a:r>
            <a:r>
              <a:rPr lang="ja-JP" altLang="en-US" sz="2800" dirty="0">
                <a:solidFill>
                  <a:schemeClr val="bg1"/>
                </a:solidFill>
              </a:rPr>
              <a:t>億円</a:t>
            </a:r>
          </a:p>
        </p:txBody>
      </p:sp>
      <p:sp>
        <p:nvSpPr>
          <p:cNvPr id="14" name="テキスト ボックス 13"/>
          <p:cNvSpPr txBox="1"/>
          <p:nvPr/>
        </p:nvSpPr>
        <p:spPr>
          <a:xfrm>
            <a:off x="3038165" y="1613611"/>
            <a:ext cx="1445342" cy="523220"/>
          </a:xfrm>
          <a:prstGeom prst="rect">
            <a:avLst/>
          </a:prstGeom>
          <a:noFill/>
        </p:spPr>
        <p:txBody>
          <a:bodyPr wrap="square" rtlCol="0">
            <a:spAutoFit/>
          </a:bodyPr>
          <a:lstStyle/>
          <a:p>
            <a:r>
              <a:rPr lang="en-US" altLang="ja-JP" sz="2800" dirty="0">
                <a:solidFill>
                  <a:schemeClr val="bg1"/>
                </a:solidFill>
              </a:rPr>
              <a:t>77</a:t>
            </a:r>
            <a:r>
              <a:rPr lang="ja-JP" altLang="en-US" sz="2800" dirty="0">
                <a:solidFill>
                  <a:schemeClr val="bg1"/>
                </a:solidFill>
              </a:rPr>
              <a:t>億円</a:t>
            </a:r>
          </a:p>
        </p:txBody>
      </p:sp>
    </p:spTree>
    <p:extLst>
      <p:ext uri="{BB962C8B-B14F-4D97-AF65-F5344CB8AC3E}">
        <p14:creationId xmlns:p14="http://schemas.microsoft.com/office/powerpoint/2010/main" val="2892500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16676" y="540913"/>
            <a:ext cx="7662930" cy="769441"/>
          </a:xfrm>
          <a:prstGeom prst="rect">
            <a:avLst/>
          </a:prstGeom>
          <a:noFill/>
        </p:spPr>
        <p:txBody>
          <a:bodyPr wrap="square" rtlCol="0">
            <a:spAutoFit/>
          </a:bodyPr>
          <a:lstStyle/>
          <a:p>
            <a:r>
              <a:rPr kumimoji="1" lang="ja-JP" altLang="en-US" sz="4400" dirty="0" smtClean="0">
                <a:solidFill>
                  <a:srgbClr val="FF0000"/>
                </a:solidFill>
              </a:rPr>
              <a:t>平成３０年度補正予算（第２号）</a:t>
            </a:r>
            <a:endParaRPr kumimoji="1" lang="ja-JP" altLang="en-US" sz="4400" dirty="0">
              <a:solidFill>
                <a:srgbClr val="FF0000"/>
              </a:solidFill>
            </a:endParaRPr>
          </a:p>
        </p:txBody>
      </p:sp>
      <p:sp>
        <p:nvSpPr>
          <p:cNvPr id="3" name="テキスト ボックス 2"/>
          <p:cNvSpPr txBox="1"/>
          <p:nvPr/>
        </p:nvSpPr>
        <p:spPr>
          <a:xfrm>
            <a:off x="1159099" y="1532586"/>
            <a:ext cx="7443989" cy="1200329"/>
          </a:xfrm>
          <a:prstGeom prst="rect">
            <a:avLst/>
          </a:prstGeom>
          <a:noFill/>
        </p:spPr>
        <p:txBody>
          <a:bodyPr wrap="square" rtlCol="0">
            <a:spAutoFit/>
          </a:bodyPr>
          <a:lstStyle/>
          <a:p>
            <a:r>
              <a:rPr kumimoji="1" lang="ja-JP" altLang="en-US" sz="3600" dirty="0" smtClean="0"/>
              <a:t>・補正額：約２億３</a:t>
            </a:r>
            <a:r>
              <a:rPr kumimoji="1" lang="en-US" altLang="ja-JP" sz="3600" dirty="0" smtClean="0"/>
              <a:t>,</a:t>
            </a:r>
            <a:r>
              <a:rPr kumimoji="1" lang="ja-JP" altLang="en-US" sz="3600" dirty="0" smtClean="0"/>
              <a:t>０００万円</a:t>
            </a:r>
            <a:endParaRPr kumimoji="1" lang="en-US" altLang="ja-JP" sz="3600" dirty="0" smtClean="0"/>
          </a:p>
          <a:p>
            <a:r>
              <a:rPr lang="ja-JP" altLang="en-US" sz="3600" dirty="0" smtClean="0">
                <a:solidFill>
                  <a:srgbClr val="FF0000"/>
                </a:solidFill>
              </a:rPr>
              <a:t>・財源：財政調整基金繰入、市債</a:t>
            </a:r>
            <a:endParaRPr kumimoji="1" lang="ja-JP" altLang="en-US" sz="3600" dirty="0">
              <a:solidFill>
                <a:srgbClr val="FF0000"/>
              </a:solidFill>
            </a:endParaRPr>
          </a:p>
        </p:txBody>
      </p:sp>
      <p:sp>
        <p:nvSpPr>
          <p:cNvPr id="4" name="テキスト ボックス 3"/>
          <p:cNvSpPr txBox="1"/>
          <p:nvPr/>
        </p:nvSpPr>
        <p:spPr>
          <a:xfrm>
            <a:off x="1159099" y="3073688"/>
            <a:ext cx="10522039" cy="2862322"/>
          </a:xfrm>
          <a:prstGeom prst="rect">
            <a:avLst/>
          </a:prstGeom>
          <a:noFill/>
        </p:spPr>
        <p:txBody>
          <a:bodyPr wrap="square" rtlCol="0">
            <a:spAutoFit/>
          </a:bodyPr>
          <a:lstStyle/>
          <a:p>
            <a:r>
              <a:rPr kumimoji="1" lang="ja-JP" altLang="en-US" sz="3600" dirty="0" smtClean="0"/>
              <a:t>・旭町ふれあいセンター屋上防水シート破損（老朽化）</a:t>
            </a:r>
            <a:endParaRPr kumimoji="1" lang="en-US" altLang="ja-JP" sz="3600" dirty="0" smtClean="0"/>
          </a:p>
          <a:p>
            <a:r>
              <a:rPr lang="ja-JP" altLang="en-US" sz="3600" dirty="0" smtClean="0"/>
              <a:t>・各務原駅南駐輪場の運営</a:t>
            </a:r>
            <a:endParaRPr lang="en-US" altLang="ja-JP" sz="3600" dirty="0" smtClean="0"/>
          </a:p>
          <a:p>
            <a:r>
              <a:rPr kumimoji="1" lang="ja-JP" altLang="en-US" sz="3600" dirty="0" smtClean="0"/>
              <a:t>・集中豪雨や台風による浸水被害軽減のための総合的治水対策の検討</a:t>
            </a:r>
            <a:endParaRPr kumimoji="1" lang="en-US" altLang="ja-JP" sz="3600" dirty="0" smtClean="0"/>
          </a:p>
          <a:p>
            <a:r>
              <a:rPr lang="ja-JP" altLang="en-US" sz="3600" dirty="0" smtClean="0"/>
              <a:t>・城山公園整備事業（用地取得）</a:t>
            </a:r>
            <a:endParaRPr kumimoji="1" lang="ja-JP" altLang="en-US" sz="3600" dirty="0"/>
          </a:p>
        </p:txBody>
      </p:sp>
    </p:spTree>
    <p:extLst>
      <p:ext uri="{BB962C8B-B14F-4D97-AF65-F5344CB8AC3E}">
        <p14:creationId xmlns:p14="http://schemas.microsoft.com/office/powerpoint/2010/main" val="99530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44710" y="283336"/>
            <a:ext cx="7611414" cy="769441"/>
          </a:xfrm>
          <a:prstGeom prst="rect">
            <a:avLst/>
          </a:prstGeom>
          <a:noFill/>
        </p:spPr>
        <p:txBody>
          <a:bodyPr wrap="square" rtlCol="0">
            <a:spAutoFit/>
          </a:bodyPr>
          <a:lstStyle/>
          <a:p>
            <a:r>
              <a:rPr kumimoji="1" lang="ja-JP" altLang="en-US" sz="4400" dirty="0" smtClean="0">
                <a:solidFill>
                  <a:srgbClr val="FF0000"/>
                </a:solidFill>
              </a:rPr>
              <a:t>平成３０年度補正予算（第３号）</a:t>
            </a:r>
            <a:endParaRPr kumimoji="1" lang="ja-JP" altLang="en-US" sz="4400" dirty="0">
              <a:solidFill>
                <a:srgbClr val="FF0000"/>
              </a:solidFill>
            </a:endParaRPr>
          </a:p>
        </p:txBody>
      </p:sp>
      <p:sp>
        <p:nvSpPr>
          <p:cNvPr id="3" name="テキスト ボックス 2"/>
          <p:cNvSpPr txBox="1"/>
          <p:nvPr/>
        </p:nvSpPr>
        <p:spPr>
          <a:xfrm>
            <a:off x="1184858" y="1236372"/>
            <a:ext cx="8912180" cy="2308324"/>
          </a:xfrm>
          <a:prstGeom prst="rect">
            <a:avLst/>
          </a:prstGeom>
          <a:noFill/>
        </p:spPr>
        <p:txBody>
          <a:bodyPr wrap="square" rtlCol="0">
            <a:spAutoFit/>
          </a:bodyPr>
          <a:lstStyle/>
          <a:p>
            <a:r>
              <a:rPr kumimoji="1" lang="ja-JP" altLang="en-US" sz="3600" dirty="0" smtClean="0"/>
              <a:t>・補正額：約６</a:t>
            </a:r>
            <a:r>
              <a:rPr kumimoji="1" lang="en-US" altLang="ja-JP" sz="3600" dirty="0" smtClean="0"/>
              <a:t>,</a:t>
            </a:r>
            <a:r>
              <a:rPr kumimoji="1" lang="ja-JP" altLang="en-US" sz="3600" dirty="0" smtClean="0"/>
              <a:t>９００万円</a:t>
            </a:r>
            <a:endParaRPr kumimoji="1" lang="en-US" altLang="ja-JP" sz="3600" dirty="0" smtClean="0"/>
          </a:p>
          <a:p>
            <a:r>
              <a:rPr lang="ja-JP" altLang="en-US" sz="3600" dirty="0">
                <a:solidFill>
                  <a:srgbClr val="FF0000"/>
                </a:solidFill>
              </a:rPr>
              <a:t>・財源：財政調整基金からの繰り入れ</a:t>
            </a:r>
          </a:p>
          <a:p>
            <a:r>
              <a:rPr lang="ja-JP" altLang="en-US" sz="3600" dirty="0" smtClean="0"/>
              <a:t>・台風２１号の影響による倒木の撤去費用、</a:t>
            </a:r>
            <a:endParaRPr lang="en-US" altLang="ja-JP" sz="3600" dirty="0" smtClean="0"/>
          </a:p>
          <a:p>
            <a:r>
              <a:rPr kumimoji="1" lang="ja-JP" altLang="en-US" sz="3600" dirty="0" smtClean="0"/>
              <a:t>川島小中学校グランド防球フェンスの復旧</a:t>
            </a:r>
            <a:endParaRPr kumimoji="1" lang="en-US" altLang="ja-JP" sz="3600" dirty="0" smtClean="0"/>
          </a:p>
        </p:txBody>
      </p:sp>
      <p:sp>
        <p:nvSpPr>
          <p:cNvPr id="4" name="テキスト ボックス 3"/>
          <p:cNvSpPr txBox="1"/>
          <p:nvPr/>
        </p:nvSpPr>
        <p:spPr>
          <a:xfrm>
            <a:off x="1184858" y="3728291"/>
            <a:ext cx="7933386" cy="2862322"/>
          </a:xfrm>
          <a:prstGeom prst="rect">
            <a:avLst/>
          </a:prstGeom>
          <a:noFill/>
        </p:spPr>
        <p:txBody>
          <a:bodyPr wrap="square" rtlCol="0">
            <a:spAutoFit/>
          </a:bodyPr>
          <a:lstStyle/>
          <a:p>
            <a:r>
              <a:rPr kumimoji="1" lang="ja-JP" altLang="en-US" sz="3600" dirty="0" smtClean="0"/>
              <a:t>・台風２１号の影響による被害状況</a:t>
            </a:r>
            <a:endParaRPr kumimoji="1" lang="en-US" altLang="ja-JP" sz="3600" dirty="0" smtClean="0"/>
          </a:p>
          <a:p>
            <a:r>
              <a:rPr lang="ja-JP" altLang="en-US" sz="3600" dirty="0"/>
              <a:t>　</a:t>
            </a:r>
            <a:r>
              <a:rPr lang="ja-JP" altLang="en-US" sz="3600" dirty="0" smtClean="0"/>
              <a:t>倒木：９９件</a:t>
            </a:r>
            <a:endParaRPr lang="en-US" altLang="ja-JP" sz="3600" dirty="0" smtClean="0"/>
          </a:p>
          <a:p>
            <a:r>
              <a:rPr kumimoji="1" lang="ja-JP" altLang="en-US" sz="3600" dirty="0"/>
              <a:t>　</a:t>
            </a:r>
            <a:r>
              <a:rPr kumimoji="1" lang="ja-JP" altLang="en-US" sz="3600" dirty="0" smtClean="0"/>
              <a:t>住宅等一部損壊：３７件</a:t>
            </a:r>
            <a:endParaRPr kumimoji="1" lang="en-US" altLang="ja-JP" sz="3600" dirty="0" smtClean="0"/>
          </a:p>
          <a:p>
            <a:r>
              <a:rPr lang="ja-JP" altLang="en-US" sz="3600" dirty="0"/>
              <a:t>　</a:t>
            </a:r>
            <a:r>
              <a:rPr lang="ja-JP" altLang="en-US" sz="3600" dirty="0" smtClean="0"/>
              <a:t>通行止め：２か所</a:t>
            </a:r>
            <a:endParaRPr lang="en-US" altLang="ja-JP" sz="3600" dirty="0" smtClean="0"/>
          </a:p>
          <a:p>
            <a:r>
              <a:rPr kumimoji="1" lang="ja-JP" altLang="en-US" sz="3600" dirty="0"/>
              <a:t>　</a:t>
            </a:r>
            <a:r>
              <a:rPr kumimoji="1" lang="ja-JP" altLang="en-US" sz="3600" dirty="0" smtClean="0"/>
              <a:t>公共施設の被害：４４１件</a:t>
            </a:r>
            <a:endParaRPr kumimoji="1" lang="ja-JP" altLang="en-US" sz="3600" dirty="0"/>
          </a:p>
        </p:txBody>
      </p:sp>
    </p:spTree>
    <p:extLst>
      <p:ext uri="{BB962C8B-B14F-4D97-AF65-F5344CB8AC3E}">
        <p14:creationId xmlns:p14="http://schemas.microsoft.com/office/powerpoint/2010/main" val="134268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71328" y="120274"/>
            <a:ext cx="6238567" cy="769441"/>
          </a:xfrm>
          <a:prstGeom prst="rect">
            <a:avLst/>
          </a:prstGeom>
          <a:noFill/>
        </p:spPr>
        <p:txBody>
          <a:bodyPr wrap="square" rtlCol="0">
            <a:spAutoFit/>
          </a:bodyPr>
          <a:lstStyle/>
          <a:p>
            <a:r>
              <a:rPr kumimoji="1" lang="ja-JP" altLang="en-US" sz="4400" dirty="0" smtClean="0">
                <a:solidFill>
                  <a:srgbClr val="FF0000"/>
                </a:solidFill>
              </a:rPr>
              <a:t>下水道料金改定について</a:t>
            </a:r>
            <a:endParaRPr kumimoji="1" lang="ja-JP" altLang="en-US" sz="4400" dirty="0">
              <a:solidFill>
                <a:srgbClr val="FF0000"/>
              </a:solidFill>
            </a:endParaRPr>
          </a:p>
        </p:txBody>
      </p:sp>
      <p:sp>
        <p:nvSpPr>
          <p:cNvPr id="3" name="テキスト ボックス 2"/>
          <p:cNvSpPr txBox="1"/>
          <p:nvPr/>
        </p:nvSpPr>
        <p:spPr>
          <a:xfrm>
            <a:off x="193183" y="2209035"/>
            <a:ext cx="1159098" cy="646331"/>
          </a:xfrm>
          <a:prstGeom prst="rect">
            <a:avLst/>
          </a:prstGeom>
          <a:noFill/>
        </p:spPr>
        <p:txBody>
          <a:bodyPr wrap="square" rtlCol="0">
            <a:spAutoFit/>
          </a:bodyPr>
          <a:lstStyle/>
          <a:p>
            <a:r>
              <a:rPr kumimoji="1" lang="ja-JP" altLang="en-US" sz="3600" dirty="0" smtClean="0">
                <a:solidFill>
                  <a:srgbClr val="0070C0"/>
                </a:solidFill>
              </a:rPr>
              <a:t>経緯</a:t>
            </a:r>
            <a:endParaRPr kumimoji="1" lang="ja-JP" altLang="en-US" sz="3600" dirty="0">
              <a:solidFill>
                <a:srgbClr val="0070C0"/>
              </a:solidFill>
            </a:endParaRPr>
          </a:p>
        </p:txBody>
      </p:sp>
      <p:sp>
        <p:nvSpPr>
          <p:cNvPr id="4" name="テキスト ボックス 3"/>
          <p:cNvSpPr txBox="1"/>
          <p:nvPr/>
        </p:nvSpPr>
        <p:spPr>
          <a:xfrm>
            <a:off x="1390917" y="1101039"/>
            <a:ext cx="10534919" cy="2862322"/>
          </a:xfrm>
          <a:prstGeom prst="rect">
            <a:avLst/>
          </a:prstGeom>
          <a:noFill/>
        </p:spPr>
        <p:txBody>
          <a:bodyPr wrap="square" rtlCol="0">
            <a:spAutoFit/>
          </a:bodyPr>
          <a:lstStyle/>
          <a:p>
            <a:r>
              <a:rPr kumimoji="1" lang="ja-JP" altLang="en-US" sz="3600" dirty="0" smtClean="0"/>
              <a:t>・２７年：公営企業会計の適用の推進（総務大臣通達）</a:t>
            </a:r>
            <a:endParaRPr kumimoji="1" lang="en-US" altLang="ja-JP" sz="3600" dirty="0" smtClean="0"/>
          </a:p>
          <a:p>
            <a:r>
              <a:rPr lang="ja-JP" altLang="en-US" sz="3600" dirty="0" smtClean="0"/>
              <a:t>・２９年６月：下水道使用料の見直しの諮問</a:t>
            </a:r>
            <a:endParaRPr lang="en-US" altLang="ja-JP" sz="3600" dirty="0" smtClean="0"/>
          </a:p>
          <a:p>
            <a:r>
              <a:rPr kumimoji="1" lang="ja-JP" altLang="en-US" sz="3600" dirty="0"/>
              <a:t>　</a:t>
            </a:r>
            <a:r>
              <a:rPr kumimoji="1" lang="ja-JP" altLang="en-US" sz="3600" dirty="0" smtClean="0"/>
              <a:t>　　　　　　　（下水道事業運営審議会）</a:t>
            </a:r>
            <a:endParaRPr kumimoji="1" lang="en-US" altLang="ja-JP" sz="3600" dirty="0" smtClean="0"/>
          </a:p>
          <a:p>
            <a:r>
              <a:rPr lang="ja-JP" altLang="en-US" sz="3600" dirty="0" smtClean="0"/>
              <a:t>・２９年１１月：下水道使用料の見直しの答申</a:t>
            </a:r>
            <a:endParaRPr lang="en-US" altLang="ja-JP" sz="3600" dirty="0" smtClean="0"/>
          </a:p>
          <a:p>
            <a:r>
              <a:rPr kumimoji="1" lang="ja-JP" altLang="en-US" sz="3600" dirty="0" smtClean="0"/>
              <a:t>・２９年１２月：条例改正に伴う検討開始</a:t>
            </a:r>
            <a:endParaRPr kumimoji="1" lang="ja-JP" altLang="en-US" sz="3600" dirty="0"/>
          </a:p>
        </p:txBody>
      </p:sp>
      <p:sp>
        <p:nvSpPr>
          <p:cNvPr id="5" name="テキスト ボックス 4"/>
          <p:cNvSpPr txBox="1"/>
          <p:nvPr/>
        </p:nvSpPr>
        <p:spPr>
          <a:xfrm>
            <a:off x="212500" y="4546242"/>
            <a:ext cx="1120463" cy="1200329"/>
          </a:xfrm>
          <a:prstGeom prst="rect">
            <a:avLst/>
          </a:prstGeom>
          <a:noFill/>
        </p:spPr>
        <p:txBody>
          <a:bodyPr wrap="square" rtlCol="0">
            <a:spAutoFit/>
          </a:bodyPr>
          <a:lstStyle/>
          <a:p>
            <a:r>
              <a:rPr lang="ja-JP" altLang="en-US" sz="3600" dirty="0" smtClean="0">
                <a:solidFill>
                  <a:srgbClr val="0070C0"/>
                </a:solidFill>
              </a:rPr>
              <a:t>現状（年）</a:t>
            </a:r>
            <a:endParaRPr lang="en-US" altLang="ja-JP" sz="3600" dirty="0" smtClean="0">
              <a:solidFill>
                <a:srgbClr val="0070C0"/>
              </a:solidFill>
            </a:endParaRPr>
          </a:p>
        </p:txBody>
      </p:sp>
      <p:sp>
        <p:nvSpPr>
          <p:cNvPr id="6" name="テキスト ボックス 5"/>
          <p:cNvSpPr txBox="1"/>
          <p:nvPr/>
        </p:nvSpPr>
        <p:spPr>
          <a:xfrm>
            <a:off x="1622738" y="4546242"/>
            <a:ext cx="10097037" cy="1200329"/>
          </a:xfrm>
          <a:prstGeom prst="rect">
            <a:avLst/>
          </a:prstGeom>
          <a:noFill/>
        </p:spPr>
        <p:txBody>
          <a:bodyPr wrap="square" rtlCol="0">
            <a:spAutoFit/>
          </a:bodyPr>
          <a:lstStyle/>
          <a:p>
            <a:r>
              <a:rPr kumimoji="1" lang="ja-JP" altLang="en-US" sz="3600" dirty="0" smtClean="0"/>
              <a:t>現行使用料（約１３億円）＋</a:t>
            </a:r>
            <a:r>
              <a:rPr kumimoji="1" lang="ja-JP" altLang="en-US" sz="3600" dirty="0" smtClean="0">
                <a:solidFill>
                  <a:srgbClr val="FF0000"/>
                </a:solidFill>
              </a:rPr>
              <a:t>基準外繰入（約４億円）</a:t>
            </a:r>
            <a:r>
              <a:rPr kumimoji="1" lang="ja-JP" altLang="en-US" sz="3600" dirty="0" smtClean="0"/>
              <a:t>＋基準内繰入（約２</a:t>
            </a:r>
            <a:r>
              <a:rPr kumimoji="1" lang="en-US" altLang="ja-JP" sz="3600" dirty="0" smtClean="0"/>
              <a:t>.</a:t>
            </a:r>
            <a:r>
              <a:rPr kumimoji="1" lang="ja-JP" altLang="en-US" sz="3600" dirty="0" smtClean="0"/>
              <a:t>４億円）</a:t>
            </a:r>
            <a:endParaRPr kumimoji="1" lang="ja-JP" altLang="en-US" sz="3600" dirty="0"/>
          </a:p>
        </p:txBody>
      </p:sp>
    </p:spTree>
    <p:extLst>
      <p:ext uri="{BB962C8B-B14F-4D97-AF65-F5344CB8AC3E}">
        <p14:creationId xmlns:p14="http://schemas.microsoft.com/office/powerpoint/2010/main" val="407421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75020" y="643945"/>
            <a:ext cx="4559121" cy="646331"/>
          </a:xfrm>
          <a:prstGeom prst="rect">
            <a:avLst/>
          </a:prstGeom>
          <a:noFill/>
        </p:spPr>
        <p:txBody>
          <a:bodyPr wrap="square" rtlCol="0">
            <a:spAutoFit/>
          </a:bodyPr>
          <a:lstStyle/>
          <a:p>
            <a:r>
              <a:rPr lang="ja-JP" altLang="en-US" sz="3600" dirty="0" smtClean="0">
                <a:solidFill>
                  <a:srgbClr val="FF0000"/>
                </a:solidFill>
              </a:rPr>
              <a:t>どのようになるのか</a:t>
            </a:r>
            <a:endParaRPr kumimoji="1" lang="ja-JP" altLang="en-US" sz="3600" dirty="0">
              <a:solidFill>
                <a:srgbClr val="FF0000"/>
              </a:solidFill>
            </a:endParaRPr>
          </a:p>
        </p:txBody>
      </p:sp>
      <p:sp>
        <p:nvSpPr>
          <p:cNvPr id="4" name="テキスト ボックス 3"/>
          <p:cNvSpPr txBox="1"/>
          <p:nvPr/>
        </p:nvSpPr>
        <p:spPr>
          <a:xfrm>
            <a:off x="1429555" y="1970468"/>
            <a:ext cx="9395761" cy="2308324"/>
          </a:xfrm>
          <a:prstGeom prst="rect">
            <a:avLst/>
          </a:prstGeom>
          <a:noFill/>
        </p:spPr>
        <p:txBody>
          <a:bodyPr wrap="square" rtlCol="0">
            <a:spAutoFit/>
          </a:bodyPr>
          <a:lstStyle/>
          <a:p>
            <a:r>
              <a:rPr kumimoji="1" lang="ja-JP" altLang="en-US" sz="3600" dirty="0" smtClean="0"/>
              <a:t>・平成３１年４月（平均１４</a:t>
            </a:r>
            <a:r>
              <a:rPr lang="en-US" altLang="ja-JP" sz="3600" dirty="0" smtClean="0"/>
              <a:t>.</a:t>
            </a:r>
            <a:r>
              <a:rPr lang="ja-JP" altLang="en-US" sz="3600" dirty="0" smtClean="0"/>
              <a:t>８％）</a:t>
            </a:r>
            <a:endParaRPr lang="en-US" altLang="ja-JP" sz="3600" dirty="0" smtClean="0"/>
          </a:p>
          <a:p>
            <a:r>
              <a:rPr kumimoji="1" lang="ja-JP" altLang="en-US" sz="3600" dirty="0" smtClean="0"/>
              <a:t>　平成３４年４月（平均１４</a:t>
            </a:r>
            <a:r>
              <a:rPr kumimoji="1" lang="en-US" altLang="ja-JP" sz="3600" dirty="0" smtClean="0"/>
              <a:t>.</a:t>
            </a:r>
            <a:r>
              <a:rPr kumimoji="1" lang="ja-JP" altLang="en-US" sz="3600" dirty="0" smtClean="0"/>
              <a:t>５％）の値上げ</a:t>
            </a:r>
            <a:endParaRPr kumimoji="1" lang="en-US" altLang="ja-JP" sz="3600" dirty="0" smtClean="0"/>
          </a:p>
          <a:p>
            <a:r>
              <a:rPr lang="ja-JP" altLang="en-US" sz="3600" dirty="0" smtClean="0"/>
              <a:t>・基本使用料（２ケ月）１</a:t>
            </a:r>
            <a:r>
              <a:rPr lang="en-US" altLang="ja-JP" sz="3600" dirty="0" smtClean="0"/>
              <a:t>,</a:t>
            </a:r>
            <a:r>
              <a:rPr lang="ja-JP" altLang="en-US" sz="3600" dirty="0" smtClean="0"/>
              <a:t>７４０円を５５０円に</a:t>
            </a:r>
            <a:endParaRPr lang="en-US" altLang="ja-JP" sz="3600" dirty="0" smtClean="0"/>
          </a:p>
          <a:p>
            <a:r>
              <a:rPr lang="ja-JP" altLang="en-US" sz="3600" dirty="0" smtClean="0"/>
              <a:t>・下水道使用量に応じた単価で使用料を計算</a:t>
            </a:r>
            <a:endParaRPr kumimoji="1" lang="ja-JP" altLang="en-US" sz="3600" dirty="0"/>
          </a:p>
        </p:txBody>
      </p:sp>
    </p:spTree>
    <p:extLst>
      <p:ext uri="{BB962C8B-B14F-4D97-AF65-F5344CB8AC3E}">
        <p14:creationId xmlns:p14="http://schemas.microsoft.com/office/powerpoint/2010/main" val="175775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01522" y="1622740"/>
            <a:ext cx="10212946" cy="3970318"/>
          </a:xfrm>
          <a:prstGeom prst="rect">
            <a:avLst/>
          </a:prstGeom>
          <a:noFill/>
        </p:spPr>
        <p:txBody>
          <a:bodyPr wrap="square" rtlCol="0">
            <a:spAutoFit/>
          </a:bodyPr>
          <a:lstStyle/>
          <a:p>
            <a:r>
              <a:rPr kumimoji="1" lang="ja-JP" altLang="en-US" sz="3600" dirty="0" smtClean="0"/>
              <a:t>・人口減少に伴う安定的、継続的な下水道事業運営</a:t>
            </a:r>
            <a:endParaRPr kumimoji="1" lang="en-US" altLang="ja-JP" sz="3600" dirty="0" smtClean="0"/>
          </a:p>
          <a:p>
            <a:r>
              <a:rPr lang="ja-JP" altLang="en-US" sz="3600" dirty="0" smtClean="0"/>
              <a:t>・市民負担軽減のため２段階に分けた</a:t>
            </a:r>
            <a:endParaRPr lang="en-US" altLang="ja-JP" sz="3600" dirty="0" smtClean="0"/>
          </a:p>
          <a:p>
            <a:r>
              <a:rPr lang="ja-JP" altLang="en-US" sz="3600" dirty="0" smtClean="0"/>
              <a:t>・高齢者の一人暮らしなど生活様式の変化に対応</a:t>
            </a:r>
            <a:endParaRPr lang="en-US" altLang="ja-JP" sz="3600" dirty="0" smtClean="0"/>
          </a:p>
          <a:p>
            <a:r>
              <a:rPr lang="ja-JP" altLang="en-US" sz="3600" dirty="0"/>
              <a:t>　</a:t>
            </a:r>
            <a:r>
              <a:rPr lang="ja-JP" altLang="en-US" sz="3600" dirty="0" smtClean="0"/>
              <a:t>１回目改定後：６３００世帯（２０％）は値下げ</a:t>
            </a:r>
            <a:endParaRPr lang="en-US" altLang="ja-JP" sz="3600" dirty="0" smtClean="0"/>
          </a:p>
          <a:p>
            <a:r>
              <a:rPr kumimoji="1" lang="ja-JP" altLang="en-US" sz="3600" dirty="0" smtClean="0"/>
              <a:t>・一般会計からの赤字補てんをなくす</a:t>
            </a:r>
            <a:endParaRPr kumimoji="1" lang="en-US" altLang="ja-JP" sz="3600" dirty="0" smtClean="0"/>
          </a:p>
          <a:p>
            <a:r>
              <a:rPr lang="ja-JP" altLang="en-US" sz="3600" dirty="0" smtClean="0"/>
              <a:t>・他市との比較（県内１９市中最も低い使用料）</a:t>
            </a:r>
            <a:endParaRPr lang="en-US" altLang="ja-JP" sz="3600" dirty="0" smtClean="0"/>
          </a:p>
          <a:p>
            <a:r>
              <a:rPr kumimoji="1" lang="ja-JP" altLang="en-US" sz="3600" dirty="0"/>
              <a:t>　</a:t>
            </a:r>
            <a:r>
              <a:rPr kumimoji="1" lang="ja-JP" altLang="en-US" sz="3600" dirty="0" smtClean="0"/>
              <a:t>１回目改定後：下から５番目</a:t>
            </a:r>
            <a:endParaRPr kumimoji="1" lang="ja-JP" altLang="en-US" sz="3600" dirty="0"/>
          </a:p>
        </p:txBody>
      </p:sp>
      <p:sp>
        <p:nvSpPr>
          <p:cNvPr id="3" name="テキスト ボックス 2"/>
          <p:cNvSpPr txBox="1"/>
          <p:nvPr/>
        </p:nvSpPr>
        <p:spPr>
          <a:xfrm>
            <a:off x="2884868" y="489397"/>
            <a:ext cx="4610637" cy="646331"/>
          </a:xfrm>
          <a:prstGeom prst="rect">
            <a:avLst/>
          </a:prstGeom>
          <a:noFill/>
        </p:spPr>
        <p:txBody>
          <a:bodyPr wrap="square" rtlCol="0">
            <a:spAutoFit/>
          </a:bodyPr>
          <a:lstStyle/>
          <a:p>
            <a:r>
              <a:rPr kumimoji="1" lang="ja-JP" altLang="en-US" sz="3600" dirty="0" smtClean="0">
                <a:solidFill>
                  <a:srgbClr val="FF0000"/>
                </a:solidFill>
              </a:rPr>
              <a:t>条例案に賛成した理由</a:t>
            </a:r>
            <a:endParaRPr kumimoji="1" lang="ja-JP" altLang="en-US" sz="3600" dirty="0">
              <a:solidFill>
                <a:srgbClr val="FF0000"/>
              </a:solidFill>
            </a:endParaRPr>
          </a:p>
        </p:txBody>
      </p:sp>
    </p:spTree>
    <p:extLst>
      <p:ext uri="{BB962C8B-B14F-4D97-AF65-F5344CB8AC3E}">
        <p14:creationId xmlns:p14="http://schemas.microsoft.com/office/powerpoint/2010/main" val="38055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18146</TotalTime>
  <Words>1355</Words>
  <Application>Microsoft Office PowerPoint</Application>
  <PresentationFormat>ワイド画面</PresentationFormat>
  <Paragraphs>236</Paragraphs>
  <Slides>26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ＭＳ Ｐゴシック</vt:lpstr>
      <vt:lpstr>Arial</vt:lpstr>
      <vt:lpstr>Calibri</vt:lpstr>
      <vt:lpstr>Calibri Light</vt:lpstr>
      <vt:lpstr>Office テーマ</vt:lpstr>
      <vt:lpstr>第２３回市政報告会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１２月議会の予定</vt:lpstr>
      <vt:lpstr>PowerPoint プレゼンテーション</vt:lpstr>
      <vt:lpstr>意見交換</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1229</cp:revision>
  <dcterms:created xsi:type="dcterms:W3CDTF">2013-10-16T10:26:16Z</dcterms:created>
  <dcterms:modified xsi:type="dcterms:W3CDTF">2020-05-05T23:05:17Z</dcterms:modified>
</cp:coreProperties>
</file>