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69" r:id="rId3"/>
    <p:sldId id="432" r:id="rId4"/>
    <p:sldId id="431" r:id="rId5"/>
    <p:sldId id="296" r:id="rId6"/>
    <p:sldId id="403" r:id="rId7"/>
    <p:sldId id="419" r:id="rId8"/>
    <p:sldId id="395" r:id="rId9"/>
    <p:sldId id="334" r:id="rId10"/>
    <p:sldId id="410" r:id="rId11"/>
    <p:sldId id="413" r:id="rId12"/>
    <p:sldId id="417" r:id="rId13"/>
    <p:sldId id="414" r:id="rId14"/>
    <p:sldId id="266" r:id="rId15"/>
    <p:sldId id="323" r:id="rId16"/>
    <p:sldId id="265" r:id="rId1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2019/1/14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1417080-ECDD-4669-80EB-C5EE2A90EE6B}" type="slidenum">
              <a:rPr kumimoji="1" lang="ja-JP" altLang="en-US" smtClean="0"/>
              <a:t>2</a:t>
            </a:fld>
            <a:endParaRPr kumimoji="1" lang="ja-JP" altLang="en-US"/>
          </a:p>
        </p:txBody>
      </p:sp>
    </p:spTree>
    <p:extLst>
      <p:ext uri="{BB962C8B-B14F-4D97-AF65-F5344CB8AC3E}">
        <p14:creationId xmlns:p14="http://schemas.microsoft.com/office/powerpoint/2010/main" val="15789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2019/1/14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2019/1/14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第２４回市政報告会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平成３１年１月２６日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7347" y="424096"/>
            <a:ext cx="10496282" cy="646331"/>
          </a:xfrm>
          <a:prstGeom prst="rect">
            <a:avLst/>
          </a:prstGeom>
          <a:noFill/>
        </p:spPr>
        <p:txBody>
          <a:bodyPr wrap="square" rtlCol="0">
            <a:spAutoFit/>
          </a:bodyPr>
          <a:lstStyle/>
          <a:p>
            <a:r>
              <a:rPr kumimoji="1" lang="ja-JP" altLang="en-US" sz="3600" dirty="0" smtClean="0">
                <a:solidFill>
                  <a:srgbClr val="0070C0"/>
                </a:solidFill>
              </a:rPr>
              <a:t>問：地域貢献ガイドラインを調査、研究、設定しては</a:t>
            </a:r>
            <a:endParaRPr kumimoji="1" lang="ja-JP" altLang="en-US" sz="3600" dirty="0">
              <a:solidFill>
                <a:srgbClr val="0070C0"/>
              </a:solidFill>
            </a:endParaRPr>
          </a:p>
        </p:txBody>
      </p:sp>
      <p:sp>
        <p:nvSpPr>
          <p:cNvPr id="3" name="テキスト ボックス 2"/>
          <p:cNvSpPr txBox="1"/>
          <p:nvPr/>
        </p:nvSpPr>
        <p:spPr>
          <a:xfrm>
            <a:off x="181133" y="3128994"/>
            <a:ext cx="92645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211443" y="1236168"/>
            <a:ext cx="10748737" cy="5078313"/>
          </a:xfrm>
          <a:prstGeom prst="rect">
            <a:avLst/>
          </a:prstGeom>
          <a:noFill/>
        </p:spPr>
        <p:txBody>
          <a:bodyPr wrap="square" rtlCol="0">
            <a:spAutoFit/>
          </a:bodyPr>
          <a:lstStyle/>
          <a:p>
            <a:r>
              <a:rPr kumimoji="1" lang="ja-JP" altLang="en-US" sz="3600" dirty="0" smtClean="0"/>
              <a:t>・地域貢献活動は、多様な個人、団体が、それぞれの価値観で行うものであり、活動分野も多岐に渡るため、ガイドラインを定めるには慎重な検討を要する。</a:t>
            </a:r>
            <a:endParaRPr kumimoji="1" lang="en-US" altLang="ja-JP" sz="3600" dirty="0" smtClean="0"/>
          </a:p>
          <a:p>
            <a:r>
              <a:rPr lang="ja-JP" altLang="en-US" sz="3600" dirty="0" smtClean="0"/>
              <a:t>・しかしながら、地道に活動を続けておられる志の高い個人や団体が、さらに意欲的にやりがいを持って取り組んでいけるよう、その活動を紹介</a:t>
            </a:r>
            <a:r>
              <a:rPr lang="ja-JP" altLang="en-US" sz="3600" dirty="0" smtClean="0"/>
              <a:t>し、地域</a:t>
            </a:r>
            <a:r>
              <a:rPr lang="ja-JP" altLang="en-US" sz="3600" dirty="0" smtClean="0"/>
              <a:t>貢献活動の活性化につなげていきたい。</a:t>
            </a:r>
            <a:endParaRPr lang="en-US" altLang="ja-JP" sz="3600" dirty="0" smtClean="0"/>
          </a:p>
          <a:p>
            <a:r>
              <a:rPr kumimoji="1" lang="ja-JP" altLang="en-US" sz="3600" dirty="0" smtClean="0"/>
              <a:t>・今後も、広報紙などで紹介するとともに、効果的な広報手段を調査、研究していく。</a:t>
            </a:r>
            <a:endParaRPr kumimoji="1" lang="ja-JP" altLang="en-US" sz="3600" dirty="0"/>
          </a:p>
        </p:txBody>
      </p:sp>
    </p:spTree>
    <p:extLst>
      <p:ext uri="{BB962C8B-B14F-4D97-AF65-F5344CB8AC3E}">
        <p14:creationId xmlns:p14="http://schemas.microsoft.com/office/powerpoint/2010/main" val="101052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52279" y="109844"/>
            <a:ext cx="7134897" cy="646331"/>
          </a:xfrm>
          <a:prstGeom prst="rect">
            <a:avLst/>
          </a:prstGeom>
          <a:noFill/>
        </p:spPr>
        <p:txBody>
          <a:bodyPr wrap="square" rtlCol="0">
            <a:spAutoFit/>
          </a:bodyPr>
          <a:lstStyle/>
          <a:p>
            <a:r>
              <a:rPr lang="ja-JP" altLang="en-US" sz="3600" dirty="0" smtClean="0">
                <a:solidFill>
                  <a:srgbClr val="FF0000"/>
                </a:solidFill>
              </a:rPr>
              <a:t>ドローン</a:t>
            </a:r>
            <a:r>
              <a:rPr kumimoji="1" lang="ja-JP" altLang="en-US" sz="3600" dirty="0" smtClean="0">
                <a:solidFill>
                  <a:srgbClr val="FF0000"/>
                </a:solidFill>
              </a:rPr>
              <a:t>の積極的活用について</a:t>
            </a:r>
            <a:endParaRPr kumimoji="1" lang="ja-JP" altLang="en-US" sz="3600" dirty="0">
              <a:solidFill>
                <a:srgbClr val="FF0000"/>
              </a:solidFill>
            </a:endParaRPr>
          </a:p>
        </p:txBody>
      </p:sp>
      <p:sp>
        <p:nvSpPr>
          <p:cNvPr id="3" name="テキスト ボックス 2"/>
          <p:cNvSpPr txBox="1"/>
          <p:nvPr/>
        </p:nvSpPr>
        <p:spPr>
          <a:xfrm>
            <a:off x="611744" y="756175"/>
            <a:ext cx="11430001" cy="1200329"/>
          </a:xfrm>
          <a:prstGeom prst="rect">
            <a:avLst/>
          </a:prstGeom>
          <a:noFill/>
        </p:spPr>
        <p:txBody>
          <a:bodyPr wrap="square" rtlCol="0">
            <a:spAutoFit/>
          </a:bodyPr>
          <a:lstStyle/>
          <a:p>
            <a:r>
              <a:rPr kumimoji="1" lang="ja-JP" altLang="en-US" sz="3600" dirty="0" smtClean="0">
                <a:solidFill>
                  <a:srgbClr val="0070C0"/>
                </a:solidFill>
              </a:rPr>
              <a:t>問：行政事務執行においてドローンが有効と考えられる業務は何か</a:t>
            </a:r>
            <a:endParaRPr kumimoji="1" lang="ja-JP" altLang="en-US" sz="3600" dirty="0">
              <a:solidFill>
                <a:srgbClr val="0070C0"/>
              </a:solidFill>
            </a:endParaRPr>
          </a:p>
        </p:txBody>
      </p:sp>
      <p:sp>
        <p:nvSpPr>
          <p:cNvPr id="4" name="テキスト ボックス 3"/>
          <p:cNvSpPr txBox="1"/>
          <p:nvPr/>
        </p:nvSpPr>
        <p:spPr>
          <a:xfrm>
            <a:off x="238258" y="3895496"/>
            <a:ext cx="93372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1352279" y="2123929"/>
            <a:ext cx="10393253" cy="3970318"/>
          </a:xfrm>
          <a:prstGeom prst="rect">
            <a:avLst/>
          </a:prstGeom>
          <a:noFill/>
        </p:spPr>
        <p:txBody>
          <a:bodyPr wrap="square" rtlCol="0">
            <a:spAutoFit/>
          </a:bodyPr>
          <a:lstStyle/>
          <a:p>
            <a:r>
              <a:rPr kumimoji="1" lang="ja-JP" altLang="en-US" sz="3600" dirty="0" smtClean="0"/>
              <a:t>・ドローンによる空中撮影をプロモーション動画の作成に使用し</a:t>
            </a:r>
            <a:r>
              <a:rPr lang="ja-JP" altLang="en-US" sz="3600" dirty="0" smtClean="0"/>
              <a:t>た。</a:t>
            </a:r>
            <a:endParaRPr lang="en-US" altLang="ja-JP" sz="3600" dirty="0" smtClean="0"/>
          </a:p>
          <a:p>
            <a:r>
              <a:rPr kumimoji="1" lang="ja-JP" altLang="en-US" sz="3600" dirty="0" smtClean="0"/>
              <a:t>・他の自治体に先駆け、国の戦略的イノベーション創造プログラムを実施する岐阜大学と連携し橋梁点検への活用を行った。</a:t>
            </a:r>
            <a:endParaRPr kumimoji="1" lang="en-US" altLang="ja-JP" sz="3600" dirty="0" smtClean="0"/>
          </a:p>
          <a:p>
            <a:r>
              <a:rPr lang="ja-JP" altLang="en-US" sz="3600" dirty="0" smtClean="0"/>
              <a:t>・県内では、有害鳥獣の駆除やスポーツイベントにおける救助者の位置特定、森林管理、災害調査など。</a:t>
            </a:r>
            <a:endParaRPr kumimoji="1" lang="ja-JP" altLang="en-US" sz="3600" dirty="0"/>
          </a:p>
        </p:txBody>
      </p:sp>
    </p:spTree>
    <p:extLst>
      <p:ext uri="{BB962C8B-B14F-4D97-AF65-F5344CB8AC3E}">
        <p14:creationId xmlns:p14="http://schemas.microsoft.com/office/powerpoint/2010/main" val="6077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6214" y="115910"/>
            <a:ext cx="11526592" cy="646331"/>
          </a:xfrm>
          <a:prstGeom prst="rect">
            <a:avLst/>
          </a:prstGeom>
          <a:noFill/>
        </p:spPr>
        <p:txBody>
          <a:bodyPr wrap="square" rtlCol="0">
            <a:spAutoFit/>
          </a:bodyPr>
          <a:lstStyle/>
          <a:p>
            <a:r>
              <a:rPr kumimoji="1" lang="ja-JP" altLang="en-US" sz="3600" dirty="0" smtClean="0">
                <a:solidFill>
                  <a:srgbClr val="0070C0"/>
                </a:solidFill>
              </a:rPr>
              <a:t>問：災害時の対応でドローンが有効と考えられることは何か</a:t>
            </a:r>
            <a:endParaRPr kumimoji="1" lang="ja-JP" altLang="en-US" sz="3600" dirty="0">
              <a:solidFill>
                <a:srgbClr val="0070C0"/>
              </a:solidFill>
            </a:endParaRPr>
          </a:p>
        </p:txBody>
      </p:sp>
      <p:sp>
        <p:nvSpPr>
          <p:cNvPr id="3" name="テキスト ボックス 2"/>
          <p:cNvSpPr txBox="1"/>
          <p:nvPr/>
        </p:nvSpPr>
        <p:spPr>
          <a:xfrm>
            <a:off x="296214" y="3212601"/>
            <a:ext cx="82424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20462" y="875763"/>
            <a:ext cx="10470524" cy="5632311"/>
          </a:xfrm>
          <a:prstGeom prst="rect">
            <a:avLst/>
          </a:prstGeom>
          <a:noFill/>
        </p:spPr>
        <p:txBody>
          <a:bodyPr wrap="square" rtlCol="0">
            <a:spAutoFit/>
          </a:bodyPr>
          <a:lstStyle/>
          <a:p>
            <a:r>
              <a:rPr kumimoji="1" lang="ja-JP" altLang="en-US" sz="3600" dirty="0" smtClean="0"/>
              <a:t>・人が容易に立ち入ることができない高所や低所、道路の寸断や河川の増水、障害物などによる人や車の移動が制限されている被災現場において、現場状況の確認や小型物資を輸送する場合</a:t>
            </a:r>
            <a:endParaRPr kumimoji="1" lang="en-US" altLang="ja-JP" sz="3600" dirty="0" smtClean="0"/>
          </a:p>
          <a:p>
            <a:r>
              <a:rPr lang="ja-JP" altLang="en-US" sz="3600" dirty="0" smtClean="0"/>
              <a:t>・例えば、高所から特定の地域の被害状況を確認したり、マンションの高層階に</a:t>
            </a:r>
            <a:r>
              <a:rPr lang="ja-JP" altLang="en-US" sz="3600" dirty="0" smtClean="0"/>
              <a:t>取り残された人</a:t>
            </a:r>
            <a:r>
              <a:rPr lang="ja-JP" altLang="en-US" sz="3600" dirty="0" smtClean="0"/>
              <a:t>や、孤立してしまった地域の状況を確認したり、孤立した地域へ医薬品を輸送する場合</a:t>
            </a:r>
            <a:endParaRPr lang="en-US" altLang="ja-JP" sz="3600" dirty="0" smtClean="0"/>
          </a:p>
          <a:p>
            <a:r>
              <a:rPr kumimoji="1" lang="ja-JP" altLang="en-US" sz="3600" dirty="0" smtClean="0"/>
              <a:t>・高層ビルや橋梁などの破損状況を点検・確認することにより二次被害の防止に役立てる</a:t>
            </a:r>
            <a:endParaRPr kumimoji="1" lang="ja-JP" altLang="en-US" sz="3600" dirty="0"/>
          </a:p>
        </p:txBody>
      </p:sp>
    </p:spTree>
    <p:extLst>
      <p:ext uri="{BB962C8B-B14F-4D97-AF65-F5344CB8AC3E}">
        <p14:creationId xmlns:p14="http://schemas.microsoft.com/office/powerpoint/2010/main" val="3181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09092" y="463638"/>
            <a:ext cx="10934164" cy="646331"/>
          </a:xfrm>
          <a:prstGeom prst="rect">
            <a:avLst/>
          </a:prstGeom>
          <a:noFill/>
        </p:spPr>
        <p:txBody>
          <a:bodyPr wrap="square" rtlCol="0">
            <a:spAutoFit/>
          </a:bodyPr>
          <a:lstStyle/>
          <a:p>
            <a:r>
              <a:rPr kumimoji="1" lang="ja-JP" altLang="en-US" sz="3600" dirty="0" smtClean="0">
                <a:solidFill>
                  <a:srgbClr val="0070C0"/>
                </a:solidFill>
              </a:rPr>
              <a:t>問：今後、ドローンを積極的に活用</a:t>
            </a:r>
            <a:r>
              <a:rPr lang="ja-JP" altLang="en-US" sz="3600" dirty="0" smtClean="0">
                <a:solidFill>
                  <a:srgbClr val="0070C0"/>
                </a:solidFill>
              </a:rPr>
              <a:t>し</a:t>
            </a:r>
            <a:r>
              <a:rPr kumimoji="1" lang="ja-JP" altLang="en-US" sz="3600" dirty="0" smtClean="0">
                <a:solidFill>
                  <a:srgbClr val="0070C0"/>
                </a:solidFill>
              </a:rPr>
              <a:t>ていく考えはあるか</a:t>
            </a:r>
            <a:endParaRPr kumimoji="1" lang="ja-JP" altLang="en-US" sz="3600" dirty="0">
              <a:solidFill>
                <a:srgbClr val="0070C0"/>
              </a:solidFill>
            </a:endParaRPr>
          </a:p>
        </p:txBody>
      </p:sp>
      <p:sp>
        <p:nvSpPr>
          <p:cNvPr id="3" name="テキスト ボックス 2"/>
          <p:cNvSpPr txBox="1"/>
          <p:nvPr/>
        </p:nvSpPr>
        <p:spPr>
          <a:xfrm>
            <a:off x="309092" y="3560330"/>
            <a:ext cx="875763"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184855" y="1390918"/>
            <a:ext cx="10419010" cy="4524315"/>
          </a:xfrm>
          <a:prstGeom prst="rect">
            <a:avLst/>
          </a:prstGeom>
          <a:noFill/>
        </p:spPr>
        <p:txBody>
          <a:bodyPr wrap="square" rtlCol="0">
            <a:spAutoFit/>
          </a:bodyPr>
          <a:lstStyle/>
          <a:p>
            <a:r>
              <a:rPr kumimoji="1" lang="ja-JP" altLang="en-US" sz="3600" dirty="0" smtClean="0"/>
              <a:t>・これまでの活用実績に加え、橋梁以外のインフラや建築物の点検、災害対応への活用にも期待</a:t>
            </a:r>
            <a:endParaRPr kumimoji="1" lang="en-US" altLang="ja-JP" sz="3600" dirty="0" smtClean="0"/>
          </a:p>
          <a:p>
            <a:r>
              <a:rPr lang="ja-JP" altLang="en-US" sz="3600" dirty="0" smtClean="0"/>
              <a:t>・ドローンの技術は日々</a:t>
            </a:r>
            <a:r>
              <a:rPr lang="ja-JP" altLang="en-US" sz="3600" dirty="0" smtClean="0"/>
              <a:t>進化しており、</a:t>
            </a:r>
            <a:r>
              <a:rPr lang="ja-JP" altLang="en-US" sz="3600" dirty="0" smtClean="0"/>
              <a:t>今後</a:t>
            </a:r>
            <a:r>
              <a:rPr lang="ja-JP" altLang="en-US" sz="3600" dirty="0" smtClean="0"/>
              <a:t>、活用</a:t>
            </a:r>
            <a:r>
              <a:rPr lang="ja-JP" altLang="en-US" sz="3600" dirty="0" smtClean="0"/>
              <a:t>できる</a:t>
            </a:r>
            <a:r>
              <a:rPr lang="ja-JP" altLang="en-US" sz="3600" dirty="0" smtClean="0"/>
              <a:t>分野は広がり</a:t>
            </a:r>
            <a:r>
              <a:rPr lang="ja-JP" altLang="en-US" sz="3600" dirty="0" smtClean="0"/>
              <a:t>、使いやすくなる</a:t>
            </a:r>
            <a:endParaRPr lang="en-US" altLang="ja-JP" sz="3600" dirty="0" smtClean="0"/>
          </a:p>
          <a:p>
            <a:r>
              <a:rPr kumimoji="1" lang="ja-JP" altLang="en-US" sz="3600" dirty="0" smtClean="0"/>
              <a:t>・一方で、落下事故を防ぐ技術の向上やプライバシー対策、法整備などの課題がある</a:t>
            </a:r>
            <a:endParaRPr kumimoji="1" lang="en-US" altLang="ja-JP" sz="3600" dirty="0" smtClean="0"/>
          </a:p>
          <a:p>
            <a:r>
              <a:rPr lang="ja-JP" altLang="en-US" sz="3600" dirty="0" smtClean="0"/>
              <a:t>・先進事例を注視し、市の業務を効率的、効果的に行うツールとして活用を検討していく</a:t>
            </a:r>
            <a:endParaRPr kumimoji="1" lang="ja-JP" altLang="en-US" sz="3600" dirty="0"/>
          </a:p>
        </p:txBody>
      </p:sp>
    </p:spTree>
    <p:extLst>
      <p:ext uri="{BB962C8B-B14F-4D97-AF65-F5344CB8AC3E}">
        <p14:creationId xmlns:p14="http://schemas.microsoft.com/office/powerpoint/2010/main" val="49982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３</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a:t>２</a:t>
            </a:r>
            <a:r>
              <a:rPr lang="ja-JP" altLang="en-US" sz="3900" dirty="0" smtClean="0"/>
              <a:t>月２５日（月）</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a:t>３</a:t>
            </a:r>
            <a:r>
              <a:rPr lang="ja-JP" altLang="en-US" sz="3900" dirty="0" smtClean="0"/>
              <a:t>月１１日（月）、１２日（火）</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民生：１５日（金）、経済教育：１８日（月）</a:t>
            </a:r>
            <a:endParaRPr lang="en-US" altLang="ja-JP" sz="3900" dirty="0" smtClean="0"/>
          </a:p>
          <a:p>
            <a:pPr marL="0" indent="0">
              <a:buNone/>
            </a:pPr>
            <a:r>
              <a:rPr lang="ja-JP" altLang="en-US" sz="3900" dirty="0"/>
              <a:t>　</a:t>
            </a:r>
            <a:r>
              <a:rPr lang="ja-JP" altLang="en-US" sz="3900" dirty="0" smtClean="0"/>
              <a:t>建設水道：１９日（火）、総務：２０</a:t>
            </a:r>
            <a:r>
              <a:rPr lang="ja-JP" altLang="en-US" sz="3900" dirty="0" err="1" smtClean="0"/>
              <a:t>え</a:t>
            </a:r>
            <a:r>
              <a:rPr lang="ja-JP" altLang="en-US" sz="3900" dirty="0" smtClean="0"/>
              <a:t>日（水）</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３</a:t>
            </a:r>
            <a:r>
              <a:rPr lang="ja-JP" altLang="en-US" sz="3900" dirty="0" smtClean="0"/>
              <a:t>月２６日（火）</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65878" y="369562"/>
            <a:ext cx="3710686" cy="769441"/>
          </a:xfrm>
          <a:prstGeom prst="rect">
            <a:avLst/>
          </a:prstGeom>
          <a:noFill/>
        </p:spPr>
        <p:txBody>
          <a:bodyPr wrap="square" rtlCol="0">
            <a:spAutoFit/>
          </a:bodyPr>
          <a:lstStyle/>
          <a:p>
            <a:r>
              <a:rPr kumimoji="1" lang="ja-JP" altLang="en-US" sz="4400" dirty="0" smtClean="0">
                <a:solidFill>
                  <a:srgbClr val="FF0000"/>
                </a:solidFill>
              </a:rPr>
              <a:t>要望</a:t>
            </a:r>
            <a:r>
              <a:rPr lang="ja-JP" altLang="en-US" sz="4400" dirty="0" smtClean="0">
                <a:solidFill>
                  <a:srgbClr val="FF0000"/>
                </a:solidFill>
              </a:rPr>
              <a:t>・その他</a:t>
            </a:r>
            <a:endParaRPr kumimoji="1" lang="ja-JP" altLang="en-US" sz="4400" dirty="0">
              <a:solidFill>
                <a:srgbClr val="FF0000"/>
              </a:solidFill>
            </a:endParaRPr>
          </a:p>
        </p:txBody>
      </p:sp>
      <p:sp>
        <p:nvSpPr>
          <p:cNvPr id="4" name="テキスト ボックス 3"/>
          <p:cNvSpPr txBox="1"/>
          <p:nvPr/>
        </p:nvSpPr>
        <p:spPr>
          <a:xfrm>
            <a:off x="1700011" y="1687132"/>
            <a:ext cx="8010659" cy="1754326"/>
          </a:xfrm>
          <a:prstGeom prst="rect">
            <a:avLst/>
          </a:prstGeom>
          <a:noFill/>
        </p:spPr>
        <p:txBody>
          <a:bodyPr wrap="square" rtlCol="0">
            <a:spAutoFit/>
          </a:bodyPr>
          <a:lstStyle/>
          <a:p>
            <a:r>
              <a:rPr kumimoji="1" lang="ja-JP" altLang="en-US" sz="3600" dirty="0" smtClean="0"/>
              <a:t>・けやき道路の街路樹縁石の整備</a:t>
            </a:r>
            <a:endParaRPr kumimoji="1" lang="en-US" altLang="ja-JP" sz="3600" dirty="0" smtClean="0"/>
          </a:p>
          <a:p>
            <a:r>
              <a:rPr kumimoji="1" lang="ja-JP" altLang="en-US" sz="3600" dirty="0" smtClean="0"/>
              <a:t>・消防団詰所の建て替え</a:t>
            </a:r>
            <a:r>
              <a:rPr kumimoji="1" lang="ja-JP" altLang="en-US" sz="3600" dirty="0" smtClean="0"/>
              <a:t>要望</a:t>
            </a:r>
            <a:endParaRPr kumimoji="1" lang="en-US" altLang="ja-JP" sz="3600" dirty="0" smtClean="0"/>
          </a:p>
          <a:p>
            <a:r>
              <a:rPr lang="ja-JP" altLang="en-US" sz="3600" dirty="0" smtClean="0"/>
              <a:t>・不動丘北下水道の整備</a:t>
            </a:r>
            <a:endParaRPr kumimoji="1" lang="ja-JP" altLang="en-US" sz="3600" dirty="0"/>
          </a:p>
        </p:txBody>
      </p:sp>
    </p:spTree>
    <p:extLst>
      <p:ext uri="{BB962C8B-B14F-4D97-AF65-F5344CB8AC3E}">
        <p14:creationId xmlns:p14="http://schemas.microsoft.com/office/powerpoint/2010/main" val="1267841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53840" y="518425"/>
            <a:ext cx="2831864" cy="897005"/>
          </a:xfrm>
        </p:spPr>
        <p:txBody>
          <a:bodyPr/>
          <a:lstStyle/>
          <a:p>
            <a:r>
              <a:rPr kumimoji="1" lang="ja-JP" altLang="en-US" dirty="0" smtClean="0">
                <a:solidFill>
                  <a:srgbClr val="FF0000"/>
                </a:solidFill>
              </a:rPr>
              <a:t>意見交換</a:t>
            </a:r>
            <a:endParaRPr kumimoji="1" lang="ja-JP" altLang="en-US" dirty="0">
              <a:solidFill>
                <a:srgbClr val="FF0000"/>
              </a:solidFill>
            </a:endParaRPr>
          </a:p>
        </p:txBody>
      </p:sp>
      <p:sp>
        <p:nvSpPr>
          <p:cNvPr id="3" name="コンテンツ プレースホルダー 2"/>
          <p:cNvSpPr>
            <a:spLocks noGrp="1"/>
          </p:cNvSpPr>
          <p:nvPr>
            <p:ph idx="1"/>
          </p:nvPr>
        </p:nvSpPr>
        <p:spPr>
          <a:xfrm>
            <a:off x="1456385" y="2740025"/>
            <a:ext cx="8006471" cy="775907"/>
          </a:xfrm>
        </p:spPr>
        <p:txBody>
          <a:bodyPr>
            <a:noAutofit/>
          </a:bodyPr>
          <a:lstStyle/>
          <a:p>
            <a:r>
              <a:rPr kumimoji="1" lang="ja-JP" altLang="en-US" sz="4000" dirty="0" smtClean="0"/>
              <a:t>疑問やお困りのことがあればどうぞ</a:t>
            </a:r>
            <a:endParaRPr kumimoji="1" lang="ja-JP" altLang="en-US" sz="4000" dirty="0"/>
          </a:p>
        </p:txBody>
      </p:sp>
    </p:spTree>
    <p:extLst>
      <p:ext uri="{BB962C8B-B14F-4D97-AF65-F5344CB8AC3E}">
        <p14:creationId xmlns:p14="http://schemas.microsoft.com/office/powerpoint/2010/main" val="3413122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29939" y="297945"/>
            <a:ext cx="5492843" cy="769441"/>
          </a:xfrm>
          <a:prstGeom prst="rect">
            <a:avLst/>
          </a:prstGeom>
          <a:noFill/>
        </p:spPr>
        <p:txBody>
          <a:bodyPr wrap="square" rtlCol="0">
            <a:spAutoFit/>
          </a:bodyPr>
          <a:lstStyle/>
          <a:p>
            <a:r>
              <a:rPr lang="ja-JP" altLang="en-US" sz="4400" dirty="0" smtClean="0">
                <a:solidFill>
                  <a:srgbClr val="FF0000"/>
                </a:solidFill>
              </a:rPr>
              <a:t>平成３０年度補正予算</a:t>
            </a:r>
            <a:endParaRPr kumimoji="1" lang="ja-JP" altLang="en-US" sz="4400" dirty="0">
              <a:solidFill>
                <a:srgbClr val="FF0000"/>
              </a:solidFill>
            </a:endParaRPr>
          </a:p>
        </p:txBody>
      </p:sp>
      <p:sp>
        <p:nvSpPr>
          <p:cNvPr id="3" name="テキスト ボックス 2"/>
          <p:cNvSpPr txBox="1"/>
          <p:nvPr/>
        </p:nvSpPr>
        <p:spPr>
          <a:xfrm>
            <a:off x="1558345" y="1171978"/>
            <a:ext cx="6246254" cy="646331"/>
          </a:xfrm>
          <a:prstGeom prst="rect">
            <a:avLst/>
          </a:prstGeom>
          <a:noFill/>
        </p:spPr>
        <p:txBody>
          <a:bodyPr wrap="square" rtlCol="0">
            <a:spAutoFit/>
          </a:bodyPr>
          <a:lstStyle/>
          <a:p>
            <a:r>
              <a:rPr kumimoji="1" lang="ja-JP" altLang="en-US" sz="3600" dirty="0" smtClean="0"/>
              <a:t>補正額：約７</a:t>
            </a:r>
            <a:r>
              <a:rPr kumimoji="1" lang="en-US" altLang="ja-JP" sz="3600" dirty="0" smtClean="0"/>
              <a:t>,</a:t>
            </a:r>
            <a:r>
              <a:rPr kumimoji="1" lang="ja-JP" altLang="en-US" sz="3600" dirty="0" smtClean="0"/>
              <a:t>３００万円の</a:t>
            </a:r>
            <a:r>
              <a:rPr lang="ja-JP" altLang="en-US" sz="3600" dirty="0" smtClean="0"/>
              <a:t>増額</a:t>
            </a:r>
            <a:endParaRPr lang="en-US" altLang="ja-JP" sz="3600" dirty="0" smtClean="0"/>
          </a:p>
        </p:txBody>
      </p:sp>
      <p:sp>
        <p:nvSpPr>
          <p:cNvPr id="5" name="テキスト ボックス 4"/>
          <p:cNvSpPr txBox="1"/>
          <p:nvPr/>
        </p:nvSpPr>
        <p:spPr>
          <a:xfrm>
            <a:off x="515153" y="2025932"/>
            <a:ext cx="11294774" cy="3970318"/>
          </a:xfrm>
          <a:prstGeom prst="rect">
            <a:avLst/>
          </a:prstGeom>
          <a:noFill/>
        </p:spPr>
        <p:txBody>
          <a:bodyPr wrap="square" rtlCol="0">
            <a:spAutoFit/>
          </a:bodyPr>
          <a:lstStyle/>
          <a:p>
            <a:r>
              <a:rPr kumimoji="1" lang="ja-JP" altLang="en-US" sz="3600" dirty="0" smtClean="0"/>
              <a:t>・４月７日実施予定の県議会議員選挙準備費用</a:t>
            </a:r>
            <a:endParaRPr kumimoji="1" lang="en-US" altLang="ja-JP" sz="3600" dirty="0" smtClean="0"/>
          </a:p>
          <a:p>
            <a:r>
              <a:rPr lang="ja-JP" altLang="en-US" sz="3600" dirty="0" smtClean="0"/>
              <a:t>・国民年金システム改修費（産前産後期間の保険料免除）</a:t>
            </a:r>
            <a:endParaRPr lang="en-US" altLang="ja-JP" sz="3600" dirty="0" smtClean="0"/>
          </a:p>
          <a:p>
            <a:r>
              <a:rPr kumimoji="1" lang="ja-JP" altLang="en-US" sz="3600" dirty="0" smtClean="0"/>
              <a:t>・サイクリングロードの復旧整備費用</a:t>
            </a:r>
            <a:endParaRPr kumimoji="1" lang="en-US" altLang="ja-JP" sz="3600" dirty="0" smtClean="0"/>
          </a:p>
          <a:p>
            <a:r>
              <a:rPr lang="ja-JP" altLang="en-US" sz="3600" dirty="0" smtClean="0"/>
              <a:t>・老朽化した消防団車庫の更新における地質調査費用（小佐野班）</a:t>
            </a:r>
            <a:endParaRPr lang="en-US" altLang="ja-JP" sz="3600" dirty="0" smtClean="0"/>
          </a:p>
          <a:p>
            <a:r>
              <a:rPr kumimoji="1" lang="ja-JP" altLang="en-US" sz="3600" dirty="0" smtClean="0"/>
              <a:t>・就学援助受給者増への対応費用（小：４９２から６１名増、中：２９２から２０名増）</a:t>
            </a:r>
            <a:endParaRPr kumimoji="1" lang="ja-JP" altLang="en-US" sz="3600" dirty="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18953" y="399245"/>
            <a:ext cx="7521262" cy="769441"/>
          </a:xfrm>
          <a:prstGeom prst="rect">
            <a:avLst/>
          </a:prstGeom>
          <a:noFill/>
        </p:spPr>
        <p:txBody>
          <a:bodyPr wrap="square" rtlCol="0">
            <a:spAutoFit/>
          </a:bodyPr>
          <a:lstStyle/>
          <a:p>
            <a:r>
              <a:rPr kumimoji="1" lang="ja-JP" altLang="en-US" sz="4400" dirty="0" smtClean="0">
                <a:solidFill>
                  <a:srgbClr val="FF0000"/>
                </a:solidFill>
              </a:rPr>
              <a:t>学校施設整備基金条例の制定</a:t>
            </a:r>
            <a:endParaRPr kumimoji="1" lang="ja-JP" altLang="en-US" sz="4400" dirty="0">
              <a:solidFill>
                <a:srgbClr val="FF0000"/>
              </a:solidFill>
            </a:endParaRPr>
          </a:p>
        </p:txBody>
      </p:sp>
      <p:sp>
        <p:nvSpPr>
          <p:cNvPr id="3" name="テキスト ボックス 2"/>
          <p:cNvSpPr txBox="1"/>
          <p:nvPr/>
        </p:nvSpPr>
        <p:spPr>
          <a:xfrm>
            <a:off x="489396" y="1854558"/>
            <a:ext cx="11037196" cy="2862322"/>
          </a:xfrm>
          <a:prstGeom prst="rect">
            <a:avLst/>
          </a:prstGeom>
          <a:noFill/>
        </p:spPr>
        <p:txBody>
          <a:bodyPr wrap="square" rtlCol="0">
            <a:spAutoFit/>
          </a:bodyPr>
          <a:lstStyle/>
          <a:p>
            <a:r>
              <a:rPr kumimoji="1" lang="ja-JP" altLang="en-US" sz="3600" dirty="0" smtClean="0"/>
              <a:t>・今後４０年間の公共施設建築物の更新費用１７３０億</a:t>
            </a:r>
            <a:r>
              <a:rPr lang="ja-JP" altLang="en-US" sz="3600" dirty="0" smtClean="0"/>
              <a:t>円のうち、約４８％の８２３億円が学校教育系施設</a:t>
            </a:r>
            <a:endParaRPr lang="en-US" altLang="ja-JP" sz="3600" dirty="0" smtClean="0"/>
          </a:p>
          <a:p>
            <a:r>
              <a:rPr lang="ja-JP" altLang="en-US" sz="3600" dirty="0" smtClean="0"/>
              <a:t>・同時進行で学校規模適正化検討委員会を４月に設置</a:t>
            </a:r>
            <a:endParaRPr lang="en-US" altLang="ja-JP" sz="3600" dirty="0" smtClean="0"/>
          </a:p>
          <a:p>
            <a:r>
              <a:rPr lang="ja-JP" altLang="en-US" sz="3600" dirty="0" smtClean="0"/>
              <a:t>・学校施設整備に特化した基金</a:t>
            </a:r>
            <a:endParaRPr lang="en-US" altLang="ja-JP" sz="3600" dirty="0" smtClean="0"/>
          </a:p>
          <a:p>
            <a:r>
              <a:rPr lang="ja-JP" altLang="en-US" sz="3600" dirty="0" smtClean="0"/>
              <a:t>・都市計画税の一部も基金に組み込む</a:t>
            </a:r>
            <a:endParaRPr lang="en-US" altLang="ja-JP" sz="3600" dirty="0" smtClean="0"/>
          </a:p>
        </p:txBody>
      </p:sp>
    </p:spTree>
    <p:extLst>
      <p:ext uri="{BB962C8B-B14F-4D97-AF65-F5344CB8AC3E}">
        <p14:creationId xmlns:p14="http://schemas.microsoft.com/office/powerpoint/2010/main" val="166163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40169" y="386366"/>
            <a:ext cx="5924282" cy="769441"/>
          </a:xfrm>
          <a:prstGeom prst="rect">
            <a:avLst/>
          </a:prstGeom>
          <a:noFill/>
        </p:spPr>
        <p:txBody>
          <a:bodyPr wrap="square" rtlCol="0">
            <a:spAutoFit/>
          </a:bodyPr>
          <a:lstStyle/>
          <a:p>
            <a:r>
              <a:rPr kumimoji="1" lang="ja-JP" altLang="en-US" sz="4400" dirty="0" smtClean="0">
                <a:solidFill>
                  <a:srgbClr val="FF0000"/>
                </a:solidFill>
              </a:rPr>
              <a:t>市営墓地に合葬墓設置</a:t>
            </a:r>
            <a:endParaRPr kumimoji="1" lang="ja-JP" altLang="en-US" sz="4400" dirty="0">
              <a:solidFill>
                <a:srgbClr val="FF0000"/>
              </a:solidFill>
            </a:endParaRPr>
          </a:p>
        </p:txBody>
      </p:sp>
      <p:sp>
        <p:nvSpPr>
          <p:cNvPr id="3" name="テキスト ボックス 2"/>
          <p:cNvSpPr txBox="1"/>
          <p:nvPr/>
        </p:nvSpPr>
        <p:spPr>
          <a:xfrm>
            <a:off x="1249251" y="1365818"/>
            <a:ext cx="5898524" cy="646331"/>
          </a:xfrm>
          <a:prstGeom prst="rect">
            <a:avLst/>
          </a:prstGeom>
          <a:noFill/>
        </p:spPr>
        <p:txBody>
          <a:bodyPr wrap="square" rtlCol="0">
            <a:spAutoFit/>
          </a:bodyPr>
          <a:lstStyle/>
          <a:p>
            <a:r>
              <a:rPr kumimoji="1" lang="ja-JP" altLang="en-US" sz="3600" dirty="0" smtClean="0"/>
              <a:t>お墓に関するアンケート結果</a:t>
            </a:r>
            <a:endParaRPr kumimoji="1" lang="ja-JP" altLang="en-US" sz="3600" dirty="0"/>
          </a:p>
        </p:txBody>
      </p:sp>
      <p:sp>
        <p:nvSpPr>
          <p:cNvPr id="4" name="テキスト ボックス 3"/>
          <p:cNvSpPr txBox="1"/>
          <p:nvPr/>
        </p:nvSpPr>
        <p:spPr>
          <a:xfrm>
            <a:off x="1249251" y="3464417"/>
            <a:ext cx="8693239" cy="2862322"/>
          </a:xfrm>
          <a:prstGeom prst="rect">
            <a:avLst/>
          </a:prstGeom>
          <a:noFill/>
        </p:spPr>
        <p:txBody>
          <a:bodyPr wrap="square" rtlCol="0">
            <a:spAutoFit/>
          </a:bodyPr>
          <a:lstStyle/>
          <a:p>
            <a:r>
              <a:rPr kumimoji="1" lang="ja-JP" altLang="en-US" sz="3600" dirty="0" smtClean="0"/>
              <a:t>・合葬墓完成時期：本年度末</a:t>
            </a:r>
            <a:endParaRPr kumimoji="1" lang="en-US" altLang="ja-JP" sz="3600" dirty="0" smtClean="0"/>
          </a:p>
          <a:p>
            <a:r>
              <a:rPr lang="ja-JP" altLang="en-US" sz="3600" dirty="0" smtClean="0"/>
              <a:t>・お知らせ：内覧会、広報、Ｗ</a:t>
            </a:r>
            <a:r>
              <a:rPr lang="en-US" altLang="ja-JP" sz="3600" dirty="0" err="1" smtClean="0"/>
              <a:t>eb</a:t>
            </a:r>
            <a:r>
              <a:rPr lang="ja-JP" altLang="en-US" sz="3600" dirty="0" smtClean="0"/>
              <a:t>サイトなど</a:t>
            </a:r>
            <a:endParaRPr lang="en-US" altLang="ja-JP" sz="3600" dirty="0" smtClean="0"/>
          </a:p>
          <a:p>
            <a:r>
              <a:rPr kumimoji="1" lang="ja-JP" altLang="en-US" sz="3600" dirty="0" smtClean="0"/>
              <a:t>・申し込み受付：１０月１日から</a:t>
            </a:r>
            <a:endParaRPr kumimoji="1" lang="en-US" altLang="ja-JP" sz="3600" dirty="0" smtClean="0"/>
          </a:p>
          <a:p>
            <a:r>
              <a:rPr lang="ja-JP" altLang="en-US" sz="3600" dirty="0" smtClean="0"/>
              <a:t>・使用料：納骨棚１区画８万円</a:t>
            </a:r>
            <a:endParaRPr lang="en-US" altLang="ja-JP" sz="3600" dirty="0" smtClean="0"/>
          </a:p>
          <a:p>
            <a:r>
              <a:rPr kumimoji="1" lang="ja-JP" altLang="en-US" sz="3600" dirty="0" smtClean="0"/>
              <a:t>・生前登録制度有り</a:t>
            </a:r>
            <a:endParaRPr kumimoji="1" lang="ja-JP" altLang="en-US" sz="3600" dirty="0"/>
          </a:p>
        </p:txBody>
      </p:sp>
      <p:sp>
        <p:nvSpPr>
          <p:cNvPr id="5" name="テキスト ボックス 4"/>
          <p:cNvSpPr txBox="1"/>
          <p:nvPr/>
        </p:nvSpPr>
        <p:spPr>
          <a:xfrm>
            <a:off x="1249251" y="2054077"/>
            <a:ext cx="9388698" cy="1200329"/>
          </a:xfrm>
          <a:prstGeom prst="rect">
            <a:avLst/>
          </a:prstGeom>
          <a:noFill/>
        </p:spPr>
        <p:txBody>
          <a:bodyPr wrap="square" rtlCol="0">
            <a:spAutoFit/>
          </a:bodyPr>
          <a:lstStyle/>
          <a:p>
            <a:r>
              <a:rPr kumimoji="1" lang="ja-JP" altLang="en-US" sz="3600" dirty="0" smtClean="0"/>
              <a:t>お墓を所有している５１％の方がお墓の継承に不安を感じている</a:t>
            </a:r>
            <a:endParaRPr kumimoji="1" lang="ja-JP" altLang="en-US" sz="3600" dirty="0"/>
          </a:p>
        </p:txBody>
      </p:sp>
    </p:spTree>
    <p:extLst>
      <p:ext uri="{BB962C8B-B14F-4D97-AF65-F5344CB8AC3E}">
        <p14:creationId xmlns:p14="http://schemas.microsoft.com/office/powerpoint/2010/main" val="25961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1558344" y="679250"/>
            <a:ext cx="7611414" cy="646331"/>
          </a:xfrm>
          <a:prstGeom prst="rect">
            <a:avLst/>
          </a:prstGeom>
          <a:noFill/>
        </p:spPr>
        <p:txBody>
          <a:bodyPr wrap="square" rtlCol="0">
            <a:spAutoFit/>
          </a:bodyPr>
          <a:lstStyle/>
          <a:p>
            <a:r>
              <a:rPr lang="ja-JP" altLang="en-US" sz="3600" dirty="0" smtClean="0">
                <a:solidFill>
                  <a:srgbClr val="FF0000"/>
                </a:solidFill>
              </a:rPr>
              <a:t>小中学生の情報モラル育成について</a:t>
            </a:r>
            <a:r>
              <a:rPr lang="ja-JP" altLang="en-US" sz="3600" dirty="0" smtClean="0"/>
              <a:t>　</a:t>
            </a:r>
            <a:endParaRPr kumimoji="1" lang="en-US" altLang="ja-JP" sz="3600" dirty="0" smtClean="0"/>
          </a:p>
        </p:txBody>
      </p:sp>
      <p:sp>
        <p:nvSpPr>
          <p:cNvPr id="5" name="テキスト ボックス 4"/>
          <p:cNvSpPr txBox="1"/>
          <p:nvPr/>
        </p:nvSpPr>
        <p:spPr>
          <a:xfrm>
            <a:off x="213509" y="4263637"/>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213509" y="1331589"/>
            <a:ext cx="10926716" cy="646331"/>
          </a:xfrm>
          <a:prstGeom prst="rect">
            <a:avLst/>
          </a:prstGeom>
          <a:noFill/>
        </p:spPr>
        <p:txBody>
          <a:bodyPr wrap="square" rtlCol="0">
            <a:spAutoFit/>
          </a:bodyPr>
          <a:lstStyle/>
          <a:p>
            <a:r>
              <a:rPr kumimoji="1" lang="ja-JP" altLang="en-US" sz="3600" dirty="0" smtClean="0">
                <a:solidFill>
                  <a:srgbClr val="0070C0"/>
                </a:solidFill>
              </a:rPr>
              <a:t>問：小中学生が家庭でスマホなどを利用している実態は</a:t>
            </a:r>
            <a:endParaRPr kumimoji="1" lang="ja-JP" altLang="en-US" sz="3600" dirty="0">
              <a:solidFill>
                <a:srgbClr val="0070C0"/>
              </a:solidFill>
            </a:endParaRPr>
          </a:p>
        </p:txBody>
      </p:sp>
      <p:sp>
        <p:nvSpPr>
          <p:cNvPr id="4" name="テキスト ボックス 3"/>
          <p:cNvSpPr txBox="1"/>
          <p:nvPr/>
        </p:nvSpPr>
        <p:spPr>
          <a:xfrm>
            <a:off x="899414" y="1977920"/>
            <a:ext cx="11000665" cy="4524315"/>
          </a:xfrm>
          <a:prstGeom prst="rect">
            <a:avLst/>
          </a:prstGeom>
          <a:noFill/>
        </p:spPr>
        <p:txBody>
          <a:bodyPr wrap="square" rtlCol="0">
            <a:spAutoFit/>
          </a:bodyPr>
          <a:lstStyle/>
          <a:p>
            <a:r>
              <a:rPr kumimoji="1" lang="ja-JP" altLang="en-US" sz="3600" dirty="0" smtClean="0"/>
              <a:t>・「家にインターネットにつなぐことができ、あなたが使えるパソコンがあるか」との問いに、小学生</a:t>
            </a:r>
            <a:r>
              <a:rPr kumimoji="1" lang="ja-JP" altLang="en-US" sz="3600" dirty="0" smtClean="0"/>
              <a:t>５７％</a:t>
            </a:r>
            <a:r>
              <a:rPr kumimoji="1" lang="ja-JP" altLang="en-US" sz="3600" dirty="0" smtClean="0"/>
              <a:t>、中学生</a:t>
            </a:r>
            <a:r>
              <a:rPr kumimoji="1" lang="ja-JP" altLang="en-US" sz="3600" dirty="0" smtClean="0"/>
              <a:t>７５％</a:t>
            </a:r>
            <a:endParaRPr kumimoji="1" lang="en-US" altLang="ja-JP" sz="3600" dirty="0" smtClean="0"/>
          </a:p>
          <a:p>
            <a:r>
              <a:rPr lang="ja-JP" altLang="en-US" sz="3600" dirty="0" smtClean="0"/>
              <a:t>・１日当たり、３～５時間：小学生</a:t>
            </a:r>
            <a:r>
              <a:rPr lang="ja-JP" altLang="en-US" sz="3600" dirty="0" smtClean="0"/>
              <a:t>９％</a:t>
            </a:r>
            <a:r>
              <a:rPr lang="ja-JP" altLang="en-US" sz="3600" dirty="0" smtClean="0"/>
              <a:t>、中学生</a:t>
            </a:r>
            <a:r>
              <a:rPr lang="ja-JP" altLang="en-US" sz="3600" dirty="0" smtClean="0"/>
              <a:t>１６</a:t>
            </a:r>
            <a:r>
              <a:rPr kumimoji="1" lang="ja-JP" altLang="en-US" sz="3600" dirty="0" smtClean="0"/>
              <a:t>％</a:t>
            </a:r>
            <a:r>
              <a:rPr kumimoji="1" lang="ja-JP" altLang="en-US" sz="3600" dirty="0" smtClean="0"/>
              <a:t>、５時間以上：</a:t>
            </a:r>
            <a:r>
              <a:rPr kumimoji="1" lang="ja-JP" altLang="en-US" sz="3600" dirty="0" smtClean="0"/>
              <a:t>小学生６％</a:t>
            </a:r>
            <a:r>
              <a:rPr kumimoji="1" lang="ja-JP" altLang="en-US" sz="3600" dirty="0" smtClean="0"/>
              <a:t>、中学生</a:t>
            </a:r>
            <a:r>
              <a:rPr kumimoji="1" lang="ja-JP" altLang="en-US" sz="3600" dirty="0" smtClean="0"/>
              <a:t>１０％</a:t>
            </a:r>
            <a:endParaRPr kumimoji="1" lang="en-US" altLang="ja-JP" sz="3600" dirty="0" smtClean="0"/>
          </a:p>
          <a:p>
            <a:r>
              <a:rPr lang="ja-JP" altLang="en-US" sz="3600" dirty="0" smtClean="0"/>
              <a:t>・被害を受けたりいやな思いをして相談しなかった：小学生</a:t>
            </a:r>
            <a:r>
              <a:rPr lang="ja-JP" altLang="en-US" sz="3600" dirty="0" smtClean="0"/>
              <a:t>５２％</a:t>
            </a:r>
            <a:r>
              <a:rPr lang="ja-JP" altLang="en-US" sz="3600" dirty="0" smtClean="0"/>
              <a:t>、中学生</a:t>
            </a:r>
            <a:r>
              <a:rPr lang="ja-JP" altLang="en-US" sz="3600" dirty="0" smtClean="0"/>
              <a:t>２９％</a:t>
            </a:r>
            <a:endParaRPr lang="en-US" altLang="ja-JP" sz="3600" dirty="0" smtClean="0"/>
          </a:p>
          <a:p>
            <a:r>
              <a:rPr kumimoji="1" lang="ja-JP" altLang="en-US" sz="3600" dirty="0" smtClean="0"/>
              <a:t>・解決せず今も続いている：</a:t>
            </a:r>
            <a:r>
              <a:rPr kumimoji="1" lang="ja-JP" altLang="en-US" sz="3600" dirty="0" smtClean="0"/>
              <a:t>小学生２％</a:t>
            </a:r>
            <a:r>
              <a:rPr kumimoji="1" lang="ja-JP" altLang="en-US" sz="3600" dirty="0" smtClean="0"/>
              <a:t>、</a:t>
            </a:r>
            <a:r>
              <a:rPr kumimoji="1" lang="ja-JP" altLang="en-US" sz="3600" dirty="0" smtClean="0"/>
              <a:t>中学生４％</a:t>
            </a:r>
            <a:endParaRPr kumimoji="1" lang="ja-JP" altLang="en-US" sz="3600" dirty="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6829" y="3050941"/>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419704" y="230911"/>
            <a:ext cx="10862189" cy="1200329"/>
          </a:xfrm>
          <a:prstGeom prst="rect">
            <a:avLst/>
          </a:prstGeom>
          <a:noFill/>
        </p:spPr>
        <p:txBody>
          <a:bodyPr wrap="square" rtlCol="0">
            <a:spAutoFit/>
          </a:bodyPr>
          <a:lstStyle/>
          <a:p>
            <a:r>
              <a:rPr kumimoji="1" lang="ja-JP" altLang="en-US" sz="3600" dirty="0" smtClean="0">
                <a:solidFill>
                  <a:srgbClr val="0070C0"/>
                </a:solidFill>
              </a:rPr>
              <a:t>問：長時間使用による生活習慣の乱れ、健康への影響、　犯罪への巻き込まれにどのように指導しているか</a:t>
            </a:r>
            <a:endParaRPr kumimoji="1" lang="ja-JP" altLang="en-US" sz="3600" dirty="0">
              <a:solidFill>
                <a:srgbClr val="0070C0"/>
              </a:solidFill>
            </a:endParaRPr>
          </a:p>
        </p:txBody>
      </p:sp>
      <p:sp>
        <p:nvSpPr>
          <p:cNvPr id="4" name="テキスト ボックス 3"/>
          <p:cNvSpPr txBox="1"/>
          <p:nvPr/>
        </p:nvSpPr>
        <p:spPr>
          <a:xfrm>
            <a:off x="1043187" y="1560745"/>
            <a:ext cx="11007145" cy="4524315"/>
          </a:xfrm>
          <a:prstGeom prst="rect">
            <a:avLst/>
          </a:prstGeom>
          <a:noFill/>
        </p:spPr>
        <p:txBody>
          <a:bodyPr wrap="square" rtlCol="0">
            <a:spAutoFit/>
          </a:bodyPr>
          <a:lstStyle/>
          <a:p>
            <a:r>
              <a:rPr kumimoji="1" lang="ja-JP" altLang="en-US" sz="3600" dirty="0" smtClean="0"/>
              <a:t>・毎年、教職員に対し情報</a:t>
            </a:r>
            <a:r>
              <a:rPr lang="ja-JP" altLang="en-US" sz="3600" dirty="0" smtClean="0"/>
              <a:t>モ</a:t>
            </a:r>
            <a:r>
              <a:rPr kumimoji="1" lang="ja-JP" altLang="en-US" sz="3600" dirty="0" smtClean="0"/>
              <a:t>ラルの研修</a:t>
            </a:r>
            <a:r>
              <a:rPr lang="ja-JP" altLang="en-US" sz="3600" dirty="0" smtClean="0"/>
              <a:t>実施（利用で起こる問題や指導の在り方）</a:t>
            </a:r>
            <a:endParaRPr lang="en-US" altLang="ja-JP" sz="3600" dirty="0" smtClean="0"/>
          </a:p>
          <a:p>
            <a:r>
              <a:rPr kumimoji="1" lang="ja-JP" altLang="en-US" sz="3600" dirty="0" smtClean="0"/>
              <a:t>・経済産業省のインターネット安全教室（情報</a:t>
            </a:r>
            <a:r>
              <a:rPr kumimoji="1" lang="ja-JP" altLang="en-US" sz="3600" dirty="0" smtClean="0"/>
              <a:t>セキュリィ</a:t>
            </a:r>
            <a:r>
              <a:rPr kumimoji="1" lang="ja-JP" altLang="en-US" sz="3600" dirty="0" smtClean="0"/>
              <a:t>、フィルタリング）</a:t>
            </a:r>
            <a:endParaRPr kumimoji="1" lang="en-US" altLang="ja-JP" sz="3600" dirty="0" smtClean="0"/>
          </a:p>
          <a:p>
            <a:r>
              <a:rPr kumimoji="1" lang="ja-JP" altLang="en-US" sz="3600" dirty="0" smtClean="0"/>
              <a:t>文科省の</a:t>
            </a:r>
            <a:r>
              <a:rPr kumimoji="1" lang="en-US" altLang="ja-JP" sz="3600" dirty="0" smtClean="0"/>
              <a:t>E</a:t>
            </a:r>
            <a:r>
              <a:rPr kumimoji="1" lang="ja-JP" altLang="en-US" sz="3600" dirty="0" smtClean="0"/>
              <a:t>ネットキャラバン</a:t>
            </a:r>
            <a:r>
              <a:rPr kumimoji="1" lang="ja-JP" altLang="en-US" sz="3600" dirty="0" smtClean="0"/>
              <a:t>（ネット依存、ネットいじめ、ネット詐欺などのトラブル事例）</a:t>
            </a:r>
            <a:endParaRPr kumimoji="1" lang="en-US" altLang="ja-JP" sz="3600" dirty="0" smtClean="0"/>
          </a:p>
          <a:p>
            <a:r>
              <a:rPr lang="ja-JP" altLang="en-US" sz="3600" dirty="0" smtClean="0"/>
              <a:t>・警察署の協力</a:t>
            </a:r>
            <a:r>
              <a:rPr lang="ja-JP" altLang="en-US" sz="3600" dirty="0" smtClean="0"/>
              <a:t>による啓発（ＳＮＳで知り合った人と会う危険性、自画像アップの危険性、投稿によるトラブル）</a:t>
            </a:r>
            <a:endParaRPr kumimoji="1" lang="ja-JP" altLang="en-US" sz="3600"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4851" y="218941"/>
            <a:ext cx="11127346" cy="1200329"/>
          </a:xfrm>
          <a:prstGeom prst="rect">
            <a:avLst/>
          </a:prstGeom>
          <a:noFill/>
        </p:spPr>
        <p:txBody>
          <a:bodyPr wrap="square" rtlCol="0">
            <a:spAutoFit/>
          </a:bodyPr>
          <a:lstStyle/>
          <a:p>
            <a:r>
              <a:rPr kumimoji="1" lang="ja-JP" altLang="en-US" sz="3600" dirty="0" smtClean="0">
                <a:solidFill>
                  <a:srgbClr val="0070C0"/>
                </a:solidFill>
              </a:rPr>
              <a:t>問：小中学生の情報モラル育成のための家庭教育支援をどのようにしていくか</a:t>
            </a:r>
            <a:endParaRPr kumimoji="1" lang="ja-JP" altLang="en-US" sz="3600" dirty="0">
              <a:solidFill>
                <a:srgbClr val="0070C0"/>
              </a:solidFill>
            </a:endParaRPr>
          </a:p>
        </p:txBody>
      </p:sp>
      <p:sp>
        <p:nvSpPr>
          <p:cNvPr id="3" name="テキスト ボックス 2"/>
          <p:cNvSpPr txBox="1"/>
          <p:nvPr/>
        </p:nvSpPr>
        <p:spPr>
          <a:xfrm>
            <a:off x="334851" y="3361386"/>
            <a:ext cx="78561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017431" y="1745559"/>
            <a:ext cx="10766738" cy="4524315"/>
          </a:xfrm>
          <a:prstGeom prst="rect">
            <a:avLst/>
          </a:prstGeom>
          <a:noFill/>
        </p:spPr>
        <p:txBody>
          <a:bodyPr wrap="square" rtlCol="0">
            <a:spAutoFit/>
          </a:bodyPr>
          <a:lstStyle/>
          <a:p>
            <a:r>
              <a:rPr kumimoji="1" lang="ja-JP" altLang="en-US" sz="3600" dirty="0" smtClean="0"/>
              <a:t>・ＰＴＡや子育て広場で研修会や講座の開催（保護者と児童生徒が一緒になり安全な利用やセキュリティ対策）</a:t>
            </a:r>
            <a:endParaRPr kumimoji="1" lang="en-US" altLang="ja-JP" sz="3600" dirty="0" smtClean="0"/>
          </a:p>
          <a:p>
            <a:r>
              <a:rPr lang="ja-JP" altLang="en-US" sz="3600" dirty="0" smtClean="0"/>
              <a:t>・市ＰＴＡ連合会の定期大会（情報モラル向上を主眼に学ぶ、保護者自身がネット問題や機器の正しい利用の仕方を学ぶ、）</a:t>
            </a:r>
            <a:endParaRPr lang="en-US" altLang="ja-JP" sz="3600" dirty="0" smtClean="0"/>
          </a:p>
          <a:p>
            <a:r>
              <a:rPr kumimoji="1" lang="ja-JP" altLang="en-US" sz="3600" dirty="0" smtClean="0"/>
              <a:t>・児童生徒と親子の間にルールに関する認識の差があるので、家庭、学校、関係機関と連携し、親子が一緒になって情報モラルを学べる仕組みをつくる</a:t>
            </a:r>
            <a:endParaRPr kumimoji="1" lang="ja-JP" altLang="en-US" sz="3600" dirty="0"/>
          </a:p>
        </p:txBody>
      </p:sp>
    </p:spTree>
    <p:extLst>
      <p:ext uri="{BB962C8B-B14F-4D97-AF65-F5344CB8AC3E}">
        <p14:creationId xmlns:p14="http://schemas.microsoft.com/office/powerpoint/2010/main" val="10365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76529" y="208449"/>
            <a:ext cx="6851562" cy="646331"/>
          </a:xfrm>
          <a:prstGeom prst="rect">
            <a:avLst/>
          </a:prstGeom>
          <a:noFill/>
        </p:spPr>
        <p:txBody>
          <a:bodyPr wrap="square" rtlCol="0">
            <a:spAutoFit/>
          </a:bodyPr>
          <a:lstStyle/>
          <a:p>
            <a:r>
              <a:rPr kumimoji="1" lang="ja-JP" altLang="en-US" sz="3600" dirty="0" smtClean="0">
                <a:solidFill>
                  <a:srgbClr val="FF0000"/>
                </a:solidFill>
              </a:rPr>
              <a:t>地域貢献ガイドラインについて</a:t>
            </a:r>
            <a:endParaRPr kumimoji="1" lang="ja-JP" altLang="en-US" sz="3600" dirty="0">
              <a:solidFill>
                <a:srgbClr val="FF0000"/>
              </a:solidFill>
            </a:endParaRPr>
          </a:p>
        </p:txBody>
      </p:sp>
      <p:sp>
        <p:nvSpPr>
          <p:cNvPr id="4" name="テキスト ボックス 3"/>
          <p:cNvSpPr txBox="1"/>
          <p:nvPr/>
        </p:nvSpPr>
        <p:spPr>
          <a:xfrm>
            <a:off x="283333" y="3667570"/>
            <a:ext cx="991673" cy="646331"/>
          </a:xfrm>
          <a:prstGeom prst="rect">
            <a:avLst/>
          </a:prstGeom>
          <a:noFill/>
        </p:spPr>
        <p:txBody>
          <a:bodyPr wrap="square" rtlCol="0">
            <a:spAutoFit/>
          </a:bodyPr>
          <a:lstStyle/>
          <a:p>
            <a:r>
              <a:rPr kumimoji="1" lang="ja-JP" altLang="en-US" sz="3600" dirty="0" smtClean="0">
                <a:solidFill>
                  <a:srgbClr val="0070C0"/>
                </a:solidFill>
              </a:rPr>
              <a:t>答：</a:t>
            </a:r>
            <a:endParaRPr lang="en-US" altLang="ja-JP" sz="3600" dirty="0" smtClean="0">
              <a:solidFill>
                <a:srgbClr val="0070C0"/>
              </a:solidFill>
            </a:endParaRPr>
          </a:p>
        </p:txBody>
      </p:sp>
      <p:sp>
        <p:nvSpPr>
          <p:cNvPr id="3" name="テキスト ボックス 2"/>
          <p:cNvSpPr txBox="1"/>
          <p:nvPr/>
        </p:nvSpPr>
        <p:spPr>
          <a:xfrm>
            <a:off x="566668" y="931892"/>
            <a:ext cx="9440215" cy="646331"/>
          </a:xfrm>
          <a:prstGeom prst="rect">
            <a:avLst/>
          </a:prstGeom>
          <a:noFill/>
        </p:spPr>
        <p:txBody>
          <a:bodyPr wrap="square" rtlCol="0">
            <a:spAutoFit/>
          </a:bodyPr>
          <a:lstStyle/>
          <a:p>
            <a:r>
              <a:rPr kumimoji="1" lang="ja-JP" altLang="en-US" sz="3600" dirty="0" smtClean="0">
                <a:solidFill>
                  <a:srgbClr val="0070C0"/>
                </a:solidFill>
              </a:rPr>
              <a:t>問：地域貢献についてどのように考えているか</a:t>
            </a:r>
            <a:endParaRPr kumimoji="1" lang="ja-JP" altLang="en-US" sz="3600" dirty="0">
              <a:solidFill>
                <a:srgbClr val="0070C0"/>
              </a:solidFill>
            </a:endParaRPr>
          </a:p>
        </p:txBody>
      </p:sp>
      <p:sp>
        <p:nvSpPr>
          <p:cNvPr id="5" name="テキスト ボックス 4"/>
          <p:cNvSpPr txBox="1"/>
          <p:nvPr/>
        </p:nvSpPr>
        <p:spPr>
          <a:xfrm>
            <a:off x="1120459" y="1728577"/>
            <a:ext cx="10689467" cy="4524315"/>
          </a:xfrm>
          <a:prstGeom prst="rect">
            <a:avLst/>
          </a:prstGeom>
          <a:noFill/>
        </p:spPr>
        <p:txBody>
          <a:bodyPr wrap="square" rtlCol="0">
            <a:spAutoFit/>
          </a:bodyPr>
          <a:lstStyle/>
          <a:p>
            <a:r>
              <a:rPr kumimoji="1" lang="ja-JP" altLang="en-US" sz="3600" dirty="0" smtClean="0"/>
              <a:t>・</a:t>
            </a:r>
            <a:r>
              <a:rPr kumimoji="1" lang="ja-JP" altLang="en-US" sz="3600" dirty="0" smtClean="0"/>
              <a:t>ごみひとつ</a:t>
            </a:r>
            <a:r>
              <a:rPr kumimoji="1" lang="ja-JP" altLang="en-US" sz="3600" dirty="0" smtClean="0"/>
              <a:t>拾うことから地域行事への参加や運営、まちづくり活動やボランティア活動、地域ニーズのある収益事業</a:t>
            </a:r>
            <a:endParaRPr kumimoji="1" lang="en-US" altLang="ja-JP" sz="3600" dirty="0" smtClean="0"/>
          </a:p>
          <a:p>
            <a:r>
              <a:rPr lang="ja-JP" altLang="en-US" sz="3600" dirty="0" smtClean="0"/>
              <a:t>・企業の社会的責任として地域貢献活動に取り組む企業が増えている</a:t>
            </a:r>
            <a:endParaRPr lang="en-US" altLang="ja-JP" sz="3600" dirty="0" smtClean="0"/>
          </a:p>
          <a:p>
            <a:r>
              <a:rPr kumimoji="1" lang="ja-JP" altLang="en-US" sz="3600" dirty="0" smtClean="0"/>
              <a:t>・市民、自治会、ＮＰＯ、ボランティア団体、企業が多様な地域貢献活動を通じ、地域社会の一員として、地域課題解決に向けまちづくりを進めることが大切</a:t>
            </a:r>
            <a:endParaRPr kumimoji="1" lang="ja-JP" altLang="en-US" sz="3600" dirty="0"/>
          </a:p>
        </p:txBody>
      </p:sp>
    </p:spTree>
    <p:extLst>
      <p:ext uri="{BB962C8B-B14F-4D97-AF65-F5344CB8AC3E}">
        <p14:creationId xmlns:p14="http://schemas.microsoft.com/office/powerpoint/2010/main" val="3133366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7088" y="3156536"/>
            <a:ext cx="101026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317088" y="306977"/>
            <a:ext cx="10745864" cy="1200329"/>
          </a:xfrm>
          <a:prstGeom prst="rect">
            <a:avLst/>
          </a:prstGeom>
          <a:noFill/>
        </p:spPr>
        <p:txBody>
          <a:bodyPr wrap="square" rtlCol="0">
            <a:spAutoFit/>
          </a:bodyPr>
          <a:lstStyle/>
          <a:p>
            <a:r>
              <a:rPr kumimoji="1" lang="ja-JP" altLang="en-US" sz="3600" dirty="0" smtClean="0">
                <a:solidFill>
                  <a:srgbClr val="0070C0"/>
                </a:solidFill>
              </a:rPr>
              <a:t>問：地域貢献している企業、事業所、団体・個人の状況及びその対応は</a:t>
            </a:r>
            <a:endParaRPr kumimoji="1" lang="ja-JP" altLang="en-US" sz="3600" dirty="0">
              <a:solidFill>
                <a:srgbClr val="0070C0"/>
              </a:solidFill>
            </a:endParaRPr>
          </a:p>
        </p:txBody>
      </p:sp>
      <p:sp>
        <p:nvSpPr>
          <p:cNvPr id="2" name="テキスト ボックス 1"/>
          <p:cNvSpPr txBox="1"/>
          <p:nvPr/>
        </p:nvSpPr>
        <p:spPr>
          <a:xfrm>
            <a:off x="1030309" y="1507306"/>
            <a:ext cx="10663708" cy="4524315"/>
          </a:xfrm>
          <a:prstGeom prst="rect">
            <a:avLst/>
          </a:prstGeom>
          <a:noFill/>
        </p:spPr>
        <p:txBody>
          <a:bodyPr wrap="square" rtlCol="0">
            <a:spAutoFit/>
          </a:bodyPr>
          <a:lstStyle/>
          <a:p>
            <a:r>
              <a:rPr kumimoji="1" lang="ja-JP" altLang="en-US" sz="3600" dirty="0" smtClean="0"/>
              <a:t>・自治会が地域</a:t>
            </a:r>
            <a:r>
              <a:rPr kumimoji="1" lang="ja-JP" altLang="en-US" sz="3600" dirty="0" smtClean="0"/>
              <a:t>の問題</a:t>
            </a:r>
            <a:r>
              <a:rPr kumimoji="1" lang="ja-JP" altLang="en-US" sz="3600" dirty="0" smtClean="0"/>
              <a:t>解決やコミュニティ活動、民生委員、消防団、市や団体の委嘱を受けた委員・相談員</a:t>
            </a:r>
            <a:endParaRPr kumimoji="1" lang="en-US" altLang="ja-JP" sz="3600" dirty="0" smtClean="0"/>
          </a:p>
          <a:p>
            <a:r>
              <a:rPr lang="ja-JP" altLang="en-US" sz="3600" dirty="0" smtClean="0"/>
              <a:t>・環境、福祉、子育てなどの分野でボランティアや非営利団体が活躍</a:t>
            </a:r>
            <a:endParaRPr lang="en-US" altLang="ja-JP" sz="3600" dirty="0" smtClean="0"/>
          </a:p>
          <a:p>
            <a:r>
              <a:rPr lang="ja-JP" altLang="en-US" sz="3600" dirty="0" smtClean="0"/>
              <a:t>・県や市、社会福祉協議会に登録のある団体</a:t>
            </a:r>
            <a:endParaRPr lang="en-US" altLang="ja-JP" sz="3600" dirty="0" smtClean="0"/>
          </a:p>
          <a:p>
            <a:r>
              <a:rPr kumimoji="1" lang="ja-JP" altLang="en-US" sz="3600" dirty="0" smtClean="0"/>
              <a:t>・市民清掃への参加や「ふるさと納税」も地域貢献</a:t>
            </a:r>
            <a:endParaRPr kumimoji="1" lang="en-US" altLang="ja-JP" sz="3600" dirty="0" smtClean="0"/>
          </a:p>
          <a:p>
            <a:r>
              <a:rPr lang="ja-JP" altLang="en-US" sz="3600" dirty="0" smtClean="0"/>
              <a:t>・顕著な功績のある団体や個人に対する表彰、地域貢献する団体や事業に対する財政的な支援</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18571</TotalTime>
  <Words>1260</Words>
  <Application>Microsoft Office PowerPoint</Application>
  <PresentationFormat>ワイド画面</PresentationFormat>
  <Paragraphs>94</Paragraphs>
  <Slides>16</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Arial</vt:lpstr>
      <vt:lpstr>Calibri</vt:lpstr>
      <vt:lpstr>Calibri Light</vt:lpstr>
      <vt:lpstr>Office テーマ</vt:lpstr>
      <vt:lpstr>第２４回市政報告会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３月議会の予定</vt:lpstr>
      <vt:lpstr>PowerPoint プレゼンテーション</vt:lpstr>
      <vt:lpstr>意見交換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hir_skzw@d1.dion.ne.jp</cp:lastModifiedBy>
  <cp:revision>1260</cp:revision>
  <dcterms:created xsi:type="dcterms:W3CDTF">2013-10-16T10:26:16Z</dcterms:created>
  <dcterms:modified xsi:type="dcterms:W3CDTF">2019-01-14T02:29:30Z</dcterms:modified>
</cp:coreProperties>
</file>