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69" r:id="rId3"/>
    <p:sldId id="433" r:id="rId4"/>
    <p:sldId id="434" r:id="rId5"/>
    <p:sldId id="438" r:id="rId6"/>
    <p:sldId id="432" r:id="rId7"/>
    <p:sldId id="431" r:id="rId8"/>
    <p:sldId id="435" r:id="rId9"/>
    <p:sldId id="436" r:id="rId10"/>
    <p:sldId id="437" r:id="rId11"/>
    <p:sldId id="296" r:id="rId12"/>
    <p:sldId id="403" r:id="rId13"/>
    <p:sldId id="419" r:id="rId14"/>
    <p:sldId id="334" r:id="rId15"/>
    <p:sldId id="410" r:id="rId16"/>
    <p:sldId id="413" r:id="rId17"/>
    <p:sldId id="417" r:id="rId18"/>
    <p:sldId id="266"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13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比率</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cat>
            <c:strRef>
              <c:f>Sheet1!$A$2:$A$9</c:f>
              <c:strCache>
                <c:ptCount val="8"/>
                <c:pt idx="0">
                  <c:v>市税</c:v>
                </c:pt>
                <c:pt idx="1">
                  <c:v>国庫支出金</c:v>
                </c:pt>
                <c:pt idx="2">
                  <c:v>県支出金</c:v>
                </c:pt>
                <c:pt idx="3">
                  <c:v>市債</c:v>
                </c:pt>
                <c:pt idx="4">
                  <c:v>繰入金</c:v>
                </c:pt>
                <c:pt idx="5">
                  <c:v>消費税分</c:v>
                </c:pt>
                <c:pt idx="6">
                  <c:v>地方交付税</c:v>
                </c:pt>
                <c:pt idx="7">
                  <c:v>その他</c:v>
                </c:pt>
              </c:strCache>
            </c:strRef>
          </c:cat>
          <c:val>
            <c:numRef>
              <c:f>Sheet1!$B$2:$B$9</c:f>
              <c:numCache>
                <c:formatCode>0.00%</c:formatCode>
                <c:ptCount val="8"/>
                <c:pt idx="0">
                  <c:v>0.438</c:v>
                </c:pt>
                <c:pt idx="1">
                  <c:v>0.16500000000000001</c:v>
                </c:pt>
                <c:pt idx="2">
                  <c:v>7.0000000000000007E-2</c:v>
                </c:pt>
                <c:pt idx="3">
                  <c:v>6.8000000000000005E-2</c:v>
                </c:pt>
                <c:pt idx="4">
                  <c:v>5.8000000000000003E-2</c:v>
                </c:pt>
                <c:pt idx="5">
                  <c:v>5.0999999999999997E-2</c:v>
                </c:pt>
                <c:pt idx="6">
                  <c:v>4.8000000000000001E-2</c:v>
                </c:pt>
                <c:pt idx="7">
                  <c:v>0.10199999999999999</c:v>
                </c:pt>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r"/>
      <c:layout>
        <c:manualLayout>
          <c:xMode val="edge"/>
          <c:yMode val="edge"/>
          <c:x val="0.81406397637795269"/>
          <c:y val="0.19472482808041169"/>
          <c:w val="0.17656102362204723"/>
          <c:h val="0.67198002756028374"/>
        </c:manualLayout>
      </c:layout>
      <c:overlay val="1"/>
      <c:spPr>
        <a:noFill/>
        <a:ln>
          <a:noFill/>
        </a:ln>
        <a:effectLst/>
      </c:spPr>
      <c:txPr>
        <a:bodyPr rot="0" spcFirstLastPara="1" vertOverflow="ellipsis" vert="horz" wrap="square" anchor="ctr" anchorCtr="1"/>
        <a:lstStyle/>
        <a:p>
          <a:pPr>
            <a:defRPr sz="171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explosion val="3"/>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cat>
            <c:strRef>
              <c:f>Sheet1!$A$2:$A$9</c:f>
              <c:strCache>
                <c:ptCount val="8"/>
                <c:pt idx="0">
                  <c:v>人件費</c:v>
                </c:pt>
                <c:pt idx="1">
                  <c:v>扶助費</c:v>
                </c:pt>
                <c:pt idx="2">
                  <c:v>補助費</c:v>
                </c:pt>
                <c:pt idx="3">
                  <c:v>公債費</c:v>
                </c:pt>
                <c:pt idx="4">
                  <c:v>積立金</c:v>
                </c:pt>
                <c:pt idx="5">
                  <c:v>繰り出し金</c:v>
                </c:pt>
                <c:pt idx="6">
                  <c:v>建設事業費</c:v>
                </c:pt>
                <c:pt idx="7">
                  <c:v>その他</c:v>
                </c:pt>
              </c:strCache>
            </c:strRef>
          </c:cat>
          <c:val>
            <c:numRef>
              <c:f>Sheet1!$B$2:$B$9</c:f>
              <c:numCache>
                <c:formatCode>0%</c:formatCode>
                <c:ptCount val="8"/>
                <c:pt idx="0">
                  <c:v>0.16</c:v>
                </c:pt>
                <c:pt idx="1">
                  <c:v>0.25</c:v>
                </c:pt>
                <c:pt idx="2">
                  <c:v>0.05</c:v>
                </c:pt>
                <c:pt idx="3">
                  <c:v>0.09</c:v>
                </c:pt>
                <c:pt idx="4" formatCode="0.00%">
                  <c:v>3.0000000000000001E-3</c:v>
                </c:pt>
                <c:pt idx="5" formatCode="0.00%">
                  <c:v>0.105</c:v>
                </c:pt>
                <c:pt idx="6">
                  <c:v>0.15</c:v>
                </c:pt>
                <c:pt idx="7">
                  <c:v>0.2</c:v>
                </c:pt>
              </c:numCache>
            </c:numRef>
          </c:val>
        </c:ser>
        <c:dLbls>
          <c:showLegendKey val="0"/>
          <c:showVal val="0"/>
          <c:showCatName val="0"/>
          <c:showSerName val="0"/>
          <c:showPercent val="0"/>
          <c:showBubbleSize val="0"/>
          <c:showLeaderLines val="1"/>
        </c:dLbls>
        <c:firstSliceAng val="0"/>
      </c:pieChart>
      <c:spPr>
        <a:solidFill>
          <a:schemeClr val="bg1"/>
        </a:solidFill>
        <a:ln>
          <a:noFill/>
        </a:ln>
        <a:effectLst/>
      </c:spPr>
    </c:plotArea>
    <c:legend>
      <c:legendPos val="r"/>
      <c:layout>
        <c:manualLayout>
          <c:xMode val="edge"/>
          <c:yMode val="edge"/>
          <c:x val="0.84461272986587244"/>
          <c:y val="0.17192283798098665"/>
          <c:w val="0.14761784545084891"/>
          <c:h val="0.50376569094226431"/>
        </c:manualLayout>
      </c:layout>
      <c:overlay val="1"/>
      <c:spPr>
        <a:noFill/>
        <a:ln>
          <a:noFill/>
        </a:ln>
        <a:effectLst/>
      </c:spPr>
      <c:txPr>
        <a:bodyPr rot="0" spcFirstLastPara="1" vertOverflow="ellipsis" vert="horz" wrap="square" anchor="ctr" anchorCtr="1"/>
        <a:lstStyle/>
        <a:p>
          <a:pPr>
            <a:defRPr sz="17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0.53684</cdr:x>
      <cdr:y>0.10636</cdr:y>
    </cdr:from>
    <cdr:to>
      <cdr:x>0.62556</cdr:x>
      <cdr:y>0.1936</cdr:y>
    </cdr:to>
    <cdr:sp macro="" textlink="">
      <cdr:nvSpPr>
        <cdr:cNvPr id="2" name="テキスト ボックス 1"/>
        <cdr:cNvSpPr txBox="1"/>
      </cdr:nvSpPr>
      <cdr:spPr>
        <a:xfrm xmlns:a="http://schemas.openxmlformats.org/drawingml/2006/main">
          <a:off x="5265173" y="629331"/>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16%</a:t>
          </a:r>
          <a:endParaRPr lang="ja-JP" altLang="en-US" sz="2800" dirty="0"/>
        </a:p>
      </cdr:txBody>
    </cdr:sp>
  </cdr:relSizeAnchor>
  <cdr:relSizeAnchor xmlns:cdr="http://schemas.openxmlformats.org/drawingml/2006/chartDrawing">
    <cdr:from>
      <cdr:x>0.63759</cdr:x>
      <cdr:y>0.45638</cdr:y>
    </cdr:from>
    <cdr:to>
      <cdr:x>0.72632</cdr:x>
      <cdr:y>0.54362</cdr:y>
    </cdr:to>
    <cdr:sp macro="" textlink="">
      <cdr:nvSpPr>
        <cdr:cNvPr id="3" name="テキスト ボックス 2"/>
        <cdr:cNvSpPr txBox="1"/>
      </cdr:nvSpPr>
      <cdr:spPr>
        <a:xfrm xmlns:a="http://schemas.openxmlformats.org/drawingml/2006/main">
          <a:off x="6253315" y="2700457"/>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25%</a:t>
          </a:r>
          <a:endParaRPr lang="ja-JP" altLang="en-US" sz="2800" dirty="0"/>
        </a:p>
      </cdr:txBody>
    </cdr:sp>
  </cdr:relSizeAnchor>
  <cdr:relSizeAnchor xmlns:cdr="http://schemas.openxmlformats.org/drawingml/2006/chartDrawing">
    <cdr:from>
      <cdr:x>0.53835</cdr:x>
      <cdr:y>0.68943</cdr:y>
    </cdr:from>
    <cdr:to>
      <cdr:x>0.62707</cdr:x>
      <cdr:y>0.77667</cdr:y>
    </cdr:to>
    <cdr:sp macro="" textlink="">
      <cdr:nvSpPr>
        <cdr:cNvPr id="4" name="テキスト ボックス 3"/>
        <cdr:cNvSpPr txBox="1"/>
      </cdr:nvSpPr>
      <cdr:spPr>
        <a:xfrm xmlns:a="http://schemas.openxmlformats.org/drawingml/2006/main">
          <a:off x="5279923" y="4079432"/>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a:t>5</a:t>
          </a:r>
          <a:r>
            <a:rPr lang="en-US" altLang="ja-JP" sz="2800" dirty="0" smtClean="0"/>
            <a:t>%</a:t>
          </a:r>
          <a:endParaRPr lang="ja-JP" altLang="en-US" sz="2800" dirty="0"/>
        </a:p>
      </cdr:txBody>
    </cdr:sp>
  </cdr:relSizeAnchor>
  <cdr:relSizeAnchor xmlns:cdr="http://schemas.openxmlformats.org/drawingml/2006/chartDrawing">
    <cdr:from>
      <cdr:x>0.44153</cdr:x>
      <cdr:y>0.74177</cdr:y>
    </cdr:from>
    <cdr:to>
      <cdr:x>0.53026</cdr:x>
      <cdr:y>0.82901</cdr:y>
    </cdr:to>
    <cdr:sp macro="" textlink="">
      <cdr:nvSpPr>
        <cdr:cNvPr id="5" name="テキスト ボックス 4"/>
        <cdr:cNvSpPr txBox="1"/>
      </cdr:nvSpPr>
      <cdr:spPr>
        <a:xfrm xmlns:a="http://schemas.openxmlformats.org/drawingml/2006/main">
          <a:off x="4330417" y="4389147"/>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a:t>9</a:t>
          </a:r>
          <a:r>
            <a:rPr lang="en-US" altLang="ja-JP" sz="2800" dirty="0" smtClean="0"/>
            <a:t>%</a:t>
          </a:r>
          <a:endParaRPr lang="ja-JP" altLang="en-US" sz="2800" dirty="0"/>
        </a:p>
      </cdr:txBody>
    </cdr:sp>
  </cdr:relSizeAnchor>
  <cdr:relSizeAnchor xmlns:cdr="http://schemas.openxmlformats.org/drawingml/2006/chartDrawing">
    <cdr:from>
      <cdr:x>0.35281</cdr:x>
      <cdr:y>0.65453</cdr:y>
    </cdr:from>
    <cdr:to>
      <cdr:x>0.44153</cdr:x>
      <cdr:y>0.74177</cdr:y>
    </cdr:to>
    <cdr:sp macro="" textlink="">
      <cdr:nvSpPr>
        <cdr:cNvPr id="6" name="テキスト ボックス 5"/>
        <cdr:cNvSpPr txBox="1"/>
      </cdr:nvSpPr>
      <cdr:spPr>
        <a:xfrm xmlns:a="http://schemas.openxmlformats.org/drawingml/2006/main">
          <a:off x="3460263" y="3872954"/>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11%</a:t>
          </a:r>
          <a:endParaRPr lang="ja-JP" altLang="en-US" sz="2800" dirty="0"/>
        </a:p>
      </cdr:txBody>
    </cdr:sp>
  </cdr:relSizeAnchor>
  <cdr:relSizeAnchor xmlns:cdr="http://schemas.openxmlformats.org/drawingml/2006/chartDrawing">
    <cdr:from>
      <cdr:x>0.25414</cdr:x>
      <cdr:y>0.41697</cdr:y>
    </cdr:from>
    <cdr:to>
      <cdr:x>0.34286</cdr:x>
      <cdr:y>0.50421</cdr:y>
    </cdr:to>
    <cdr:sp macro="" textlink="">
      <cdr:nvSpPr>
        <cdr:cNvPr id="7" name="テキスト ボックス 6"/>
        <cdr:cNvSpPr txBox="1"/>
      </cdr:nvSpPr>
      <cdr:spPr>
        <a:xfrm xmlns:a="http://schemas.openxmlformats.org/drawingml/2006/main">
          <a:off x="2492476" y="2467247"/>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15%</a:t>
          </a:r>
          <a:endParaRPr lang="ja-JP" altLang="en-US" sz="2800" dirty="0"/>
        </a:p>
      </cdr:txBody>
    </cdr:sp>
  </cdr:relSizeAnchor>
  <cdr:relSizeAnchor xmlns:cdr="http://schemas.openxmlformats.org/drawingml/2006/chartDrawing">
    <cdr:from>
      <cdr:x>0.30977</cdr:x>
      <cdr:y>0.19342</cdr:y>
    </cdr:from>
    <cdr:to>
      <cdr:x>0.3985</cdr:x>
      <cdr:y>0.28066</cdr:y>
    </cdr:to>
    <cdr:sp macro="" textlink="">
      <cdr:nvSpPr>
        <cdr:cNvPr id="8" name="テキスト ボックス 7"/>
        <cdr:cNvSpPr txBox="1"/>
      </cdr:nvSpPr>
      <cdr:spPr>
        <a:xfrm xmlns:a="http://schemas.openxmlformats.org/drawingml/2006/main">
          <a:off x="3038167" y="1144503"/>
          <a:ext cx="870154"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20%</a:t>
          </a:r>
          <a:endParaRPr lang="ja-JP" altLang="en-US" sz="2800" dirty="0"/>
        </a:p>
      </cdr:txBody>
    </cdr:sp>
  </cdr:relSizeAnchor>
  <cdr:relSizeAnchor xmlns:cdr="http://schemas.openxmlformats.org/drawingml/2006/chartDrawing">
    <cdr:from>
      <cdr:x>0.53835</cdr:x>
      <cdr:y>0.21104</cdr:y>
    </cdr:from>
    <cdr:to>
      <cdr:x>0.6797</cdr:x>
      <cdr:y>0.29828</cdr:y>
    </cdr:to>
    <cdr:sp macro="" textlink="">
      <cdr:nvSpPr>
        <cdr:cNvPr id="9" name="テキスト ボックス 8"/>
        <cdr:cNvSpPr txBox="1"/>
      </cdr:nvSpPr>
      <cdr:spPr>
        <a:xfrm xmlns:a="http://schemas.openxmlformats.org/drawingml/2006/main">
          <a:off x="5279922" y="1248764"/>
          <a:ext cx="1386348"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78</a:t>
          </a:r>
          <a:r>
            <a:rPr lang="ja-JP" altLang="en-US" sz="2800" dirty="0" smtClean="0"/>
            <a:t>億円</a:t>
          </a:r>
          <a:endParaRPr lang="ja-JP" altLang="en-US" sz="2800" dirty="0"/>
        </a:p>
      </cdr:txBody>
    </cdr:sp>
  </cdr:relSizeAnchor>
  <cdr:relSizeAnchor xmlns:cdr="http://schemas.openxmlformats.org/drawingml/2006/chartDrawing">
    <cdr:from>
      <cdr:x>0.63759</cdr:x>
      <cdr:y>0.56498</cdr:y>
    </cdr:from>
    <cdr:to>
      <cdr:x>0.81595</cdr:x>
      <cdr:y>0.65222</cdr:y>
    </cdr:to>
    <cdr:sp macro="" textlink="">
      <cdr:nvSpPr>
        <cdr:cNvPr id="10" name="テキスト ボックス 9"/>
        <cdr:cNvSpPr txBox="1"/>
      </cdr:nvSpPr>
      <cdr:spPr>
        <a:xfrm xmlns:a="http://schemas.openxmlformats.org/drawingml/2006/main">
          <a:off x="6253275" y="3343048"/>
          <a:ext cx="1749281" cy="516208"/>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smtClean="0"/>
            <a:t>120</a:t>
          </a:r>
          <a:r>
            <a:rPr lang="ja-JP" altLang="en-US" sz="2800" smtClean="0"/>
            <a:t>億円</a:t>
          </a:r>
          <a:endParaRPr lang="ja-JP" altLang="en-US" sz="2800" dirty="0"/>
        </a:p>
      </cdr:txBody>
    </cdr:sp>
  </cdr:relSizeAnchor>
  <cdr:relSizeAnchor xmlns:cdr="http://schemas.openxmlformats.org/drawingml/2006/chartDrawing">
    <cdr:from>
      <cdr:x>0.55338</cdr:x>
      <cdr:y>0.79927</cdr:y>
    </cdr:from>
    <cdr:to>
      <cdr:x>0.69173</cdr:x>
      <cdr:y>0.88651</cdr:y>
    </cdr:to>
    <cdr:sp macro="" textlink="">
      <cdr:nvSpPr>
        <cdr:cNvPr id="11" name="テキスト ボックス 10"/>
        <cdr:cNvSpPr txBox="1"/>
      </cdr:nvSpPr>
      <cdr:spPr>
        <a:xfrm xmlns:a="http://schemas.openxmlformats.org/drawingml/2006/main">
          <a:off x="5427406" y="4729384"/>
          <a:ext cx="1356850"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2</a:t>
          </a:r>
          <a:r>
            <a:rPr lang="en-US" altLang="ja-JP" sz="2800" dirty="0"/>
            <a:t>6</a:t>
          </a:r>
          <a:r>
            <a:rPr lang="ja-JP" altLang="en-US" sz="2800" dirty="0" smtClean="0"/>
            <a:t>億円</a:t>
          </a:r>
          <a:endParaRPr lang="ja-JP" altLang="en-US" sz="2800" dirty="0"/>
        </a:p>
      </cdr:txBody>
    </cdr:sp>
  </cdr:relSizeAnchor>
  <cdr:relSizeAnchor xmlns:cdr="http://schemas.openxmlformats.org/drawingml/2006/chartDrawing">
    <cdr:from>
      <cdr:x>0.43083</cdr:x>
      <cdr:y>0.87156</cdr:y>
    </cdr:from>
    <cdr:to>
      <cdr:x>0.56917</cdr:x>
      <cdr:y>0.95879</cdr:y>
    </cdr:to>
    <cdr:sp macro="" textlink="">
      <cdr:nvSpPr>
        <cdr:cNvPr id="12" name="テキスト ボックス 11"/>
        <cdr:cNvSpPr txBox="1"/>
      </cdr:nvSpPr>
      <cdr:spPr>
        <a:xfrm xmlns:a="http://schemas.openxmlformats.org/drawingml/2006/main">
          <a:off x="4225413" y="5157087"/>
          <a:ext cx="1356850"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4</a:t>
          </a:r>
          <a:r>
            <a:rPr lang="en-US" altLang="ja-JP" sz="2800" dirty="0"/>
            <a:t>3</a:t>
          </a:r>
          <a:r>
            <a:rPr lang="ja-JP" altLang="en-US" sz="2800" dirty="0" smtClean="0"/>
            <a:t>億円</a:t>
          </a:r>
          <a:endParaRPr lang="ja-JP" altLang="en-US" sz="2800" dirty="0"/>
        </a:p>
      </cdr:txBody>
    </cdr:sp>
  </cdr:relSizeAnchor>
  <cdr:relSizeAnchor xmlns:cdr="http://schemas.openxmlformats.org/drawingml/2006/chartDrawing">
    <cdr:from>
      <cdr:x>0.28797</cdr:x>
      <cdr:y>0.76936</cdr:y>
    </cdr:from>
    <cdr:to>
      <cdr:x>0.42632</cdr:x>
      <cdr:y>0.8566</cdr:y>
    </cdr:to>
    <cdr:sp macro="" textlink="">
      <cdr:nvSpPr>
        <cdr:cNvPr id="13" name="テキスト ボックス 12"/>
        <cdr:cNvSpPr txBox="1"/>
      </cdr:nvSpPr>
      <cdr:spPr>
        <a:xfrm xmlns:a="http://schemas.openxmlformats.org/drawingml/2006/main">
          <a:off x="2824316" y="4552404"/>
          <a:ext cx="1356850"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5</a:t>
          </a:r>
          <a:r>
            <a:rPr lang="en-US" altLang="ja-JP" sz="2800" dirty="0"/>
            <a:t>1</a:t>
          </a:r>
          <a:r>
            <a:rPr lang="ja-JP" altLang="en-US" sz="2800" dirty="0" smtClean="0"/>
            <a:t>億円</a:t>
          </a:r>
          <a:endParaRPr lang="ja-JP" altLang="en-US" sz="2800" dirty="0"/>
        </a:p>
      </cdr:txBody>
    </cdr:sp>
  </cdr:relSizeAnchor>
  <cdr:relSizeAnchor xmlns:cdr="http://schemas.openxmlformats.org/drawingml/2006/chartDrawing">
    <cdr:from>
      <cdr:x>0.22355</cdr:x>
      <cdr:y>0.53507</cdr:y>
    </cdr:from>
    <cdr:to>
      <cdr:x>0.3619</cdr:x>
      <cdr:y>0.62231</cdr:y>
    </cdr:to>
    <cdr:sp macro="" textlink="">
      <cdr:nvSpPr>
        <cdr:cNvPr id="14" name="テキスト ボックス 13"/>
        <cdr:cNvSpPr txBox="1"/>
      </cdr:nvSpPr>
      <cdr:spPr>
        <a:xfrm xmlns:a="http://schemas.openxmlformats.org/drawingml/2006/main">
          <a:off x="2192524" y="3166055"/>
          <a:ext cx="1356850" cy="516194"/>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wrap="square" rtlCol="0"/>
        <a:lstStyle xmlns:a="http://schemas.openxmlformats.org/drawingml/2006/main"/>
        <a:p xmlns:a="http://schemas.openxmlformats.org/drawingml/2006/main">
          <a:r>
            <a:rPr lang="en-US" altLang="ja-JP" sz="2800" dirty="0" smtClean="0"/>
            <a:t>71</a:t>
          </a:r>
          <a:r>
            <a:rPr lang="ja-JP" altLang="en-US" sz="2800" dirty="0" smtClean="0"/>
            <a:t>億円</a:t>
          </a:r>
          <a:endParaRPr lang="ja-JP" altLang="en-US" sz="28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2019/4/27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1417080-ECDD-4669-80EB-C5EE2A90EE6B}" type="slidenum">
              <a:rPr kumimoji="1" lang="ja-JP" altLang="en-US" smtClean="0"/>
              <a:t>2</a:t>
            </a:fld>
            <a:endParaRPr kumimoji="1" lang="ja-JP" altLang="en-US"/>
          </a:p>
        </p:txBody>
      </p:sp>
    </p:spTree>
    <p:extLst>
      <p:ext uri="{BB962C8B-B14F-4D97-AF65-F5344CB8AC3E}">
        <p14:creationId xmlns:p14="http://schemas.microsoft.com/office/powerpoint/2010/main" val="15789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2019/4/27</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2019/4/27</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第２５回市政報告会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kumimoji="1" lang="ja-JP" altLang="en-US" sz="3600" dirty="0" smtClean="0"/>
              <a:t>平成３１年４月２７日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287886" y="193183"/>
            <a:ext cx="9903855" cy="769441"/>
          </a:xfrm>
          <a:prstGeom prst="rect">
            <a:avLst/>
          </a:prstGeom>
          <a:noFill/>
        </p:spPr>
        <p:txBody>
          <a:bodyPr wrap="square" rtlCol="0">
            <a:spAutoFit/>
          </a:bodyPr>
          <a:lstStyle/>
          <a:p>
            <a:r>
              <a:rPr kumimoji="1" lang="ja-JP" altLang="en-US" sz="4400" dirty="0" smtClean="0">
                <a:solidFill>
                  <a:srgbClr val="FF0000"/>
                </a:solidFill>
              </a:rPr>
              <a:t>防災備蓄倉庫及びマンホールトイレ整備</a:t>
            </a:r>
            <a:endParaRPr kumimoji="1" lang="ja-JP" altLang="en-US" sz="4400" dirty="0">
              <a:solidFill>
                <a:srgbClr val="FF0000"/>
              </a:solidFill>
            </a:endParaRPr>
          </a:p>
        </p:txBody>
      </p:sp>
      <p:sp>
        <p:nvSpPr>
          <p:cNvPr id="2" name="テキスト ボックス 1"/>
          <p:cNvSpPr txBox="1"/>
          <p:nvPr/>
        </p:nvSpPr>
        <p:spPr>
          <a:xfrm>
            <a:off x="850005" y="1352283"/>
            <a:ext cx="6143223" cy="4524315"/>
          </a:xfrm>
          <a:prstGeom prst="rect">
            <a:avLst/>
          </a:prstGeom>
          <a:noFill/>
        </p:spPr>
        <p:txBody>
          <a:bodyPr wrap="square" rtlCol="0">
            <a:spAutoFit/>
          </a:bodyPr>
          <a:lstStyle/>
          <a:p>
            <a:r>
              <a:rPr kumimoji="1" lang="ja-JP" altLang="en-US" sz="3600" dirty="0" smtClean="0"/>
              <a:t>・避難者に</a:t>
            </a:r>
            <a:r>
              <a:rPr lang="ja-JP" altLang="en-US" sz="3600" dirty="0"/>
              <a:t>必要</a:t>
            </a:r>
            <a:r>
              <a:rPr lang="ja-JP" altLang="en-US" sz="3600" dirty="0" smtClean="0"/>
              <a:t>な物資を備蓄するため、鵜沼旭町に</a:t>
            </a:r>
            <a:r>
              <a:rPr lang="ja-JP" altLang="en-US" sz="3600" dirty="0" smtClean="0">
                <a:solidFill>
                  <a:srgbClr val="FF0000"/>
                </a:solidFill>
              </a:rPr>
              <a:t>防災備蓄倉庫１棟</a:t>
            </a:r>
            <a:r>
              <a:rPr lang="ja-JP" altLang="en-US" sz="3600" dirty="0" smtClean="0"/>
              <a:t>、一次避難所に</a:t>
            </a:r>
            <a:r>
              <a:rPr lang="ja-JP" altLang="en-US" sz="3600" dirty="0" smtClean="0">
                <a:solidFill>
                  <a:srgbClr val="FF0000"/>
                </a:solidFill>
              </a:rPr>
              <a:t>コンテナ式備蓄倉庫７基</a:t>
            </a:r>
            <a:r>
              <a:rPr lang="ja-JP" altLang="en-US" sz="3600" dirty="0" smtClean="0"/>
              <a:t>を整備</a:t>
            </a:r>
            <a:endParaRPr lang="en-US" altLang="ja-JP" sz="3600" dirty="0" smtClean="0"/>
          </a:p>
          <a:p>
            <a:r>
              <a:rPr kumimoji="1" lang="ja-JP" altLang="en-US" sz="3600" dirty="0" smtClean="0"/>
              <a:t>・一次避難所となっている市内小中学校１８校のうち、下水道が接続されている</a:t>
            </a:r>
            <a:r>
              <a:rPr kumimoji="1" lang="ja-JP" altLang="en-US" sz="3600" dirty="0" smtClean="0">
                <a:solidFill>
                  <a:srgbClr val="FF0000"/>
                </a:solidFill>
              </a:rPr>
              <a:t>１４校にマンホールトイレ</a:t>
            </a:r>
            <a:r>
              <a:rPr kumimoji="1" lang="ja-JP" altLang="en-US" sz="3600" dirty="0" smtClean="0"/>
              <a:t>の設置工事</a:t>
            </a:r>
            <a:endParaRPr kumimoji="1" lang="ja-JP" altLang="en-US" sz="3600"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6961030" y="1667815"/>
            <a:ext cx="4906849" cy="4275785"/>
          </a:xfrm>
          <a:prstGeom prst="rect">
            <a:avLst/>
          </a:prstGeom>
        </p:spPr>
      </p:pic>
    </p:spTree>
    <p:extLst>
      <p:ext uri="{BB962C8B-B14F-4D97-AF65-F5344CB8AC3E}">
        <p14:creationId xmlns:p14="http://schemas.microsoft.com/office/powerpoint/2010/main" val="4145190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1558344" y="679250"/>
            <a:ext cx="8972004" cy="646331"/>
          </a:xfrm>
          <a:prstGeom prst="rect">
            <a:avLst/>
          </a:prstGeom>
          <a:noFill/>
        </p:spPr>
        <p:txBody>
          <a:bodyPr wrap="square" rtlCol="0">
            <a:spAutoFit/>
          </a:bodyPr>
          <a:lstStyle/>
          <a:p>
            <a:r>
              <a:rPr lang="ja-JP" altLang="en-US" sz="3600" dirty="0" smtClean="0">
                <a:solidFill>
                  <a:srgbClr val="FF0000"/>
                </a:solidFill>
              </a:rPr>
              <a:t>入札における総合評価落札方式の現状は</a:t>
            </a:r>
            <a:r>
              <a:rPr lang="ja-JP" altLang="en-US" sz="3600" dirty="0" smtClean="0"/>
              <a:t>　</a:t>
            </a:r>
            <a:endParaRPr kumimoji="1" lang="en-US" altLang="ja-JP" sz="3600" dirty="0" smtClean="0"/>
          </a:p>
        </p:txBody>
      </p:sp>
      <p:sp>
        <p:nvSpPr>
          <p:cNvPr id="5" name="テキスト ボックス 4"/>
          <p:cNvSpPr txBox="1"/>
          <p:nvPr/>
        </p:nvSpPr>
        <p:spPr>
          <a:xfrm>
            <a:off x="213509" y="4263637"/>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213509" y="1331589"/>
            <a:ext cx="10926716" cy="646331"/>
          </a:xfrm>
          <a:prstGeom prst="rect">
            <a:avLst/>
          </a:prstGeom>
          <a:noFill/>
        </p:spPr>
        <p:txBody>
          <a:bodyPr wrap="square" rtlCol="0">
            <a:spAutoFit/>
          </a:bodyPr>
          <a:lstStyle/>
          <a:p>
            <a:r>
              <a:rPr kumimoji="1" lang="ja-JP" altLang="en-US" sz="3600" dirty="0" smtClean="0">
                <a:solidFill>
                  <a:srgbClr val="0070C0"/>
                </a:solidFill>
              </a:rPr>
              <a:t>問：総合評価落札方式の利点及び欠点は何か</a:t>
            </a:r>
            <a:endParaRPr kumimoji="1" lang="ja-JP" altLang="en-US" sz="3600" dirty="0">
              <a:solidFill>
                <a:srgbClr val="0070C0"/>
              </a:solidFill>
            </a:endParaRPr>
          </a:p>
        </p:txBody>
      </p:sp>
      <p:sp>
        <p:nvSpPr>
          <p:cNvPr id="4" name="テキスト ボックス 3"/>
          <p:cNvSpPr txBox="1"/>
          <p:nvPr/>
        </p:nvSpPr>
        <p:spPr>
          <a:xfrm>
            <a:off x="1313645" y="2333685"/>
            <a:ext cx="9826580" cy="3970318"/>
          </a:xfrm>
          <a:prstGeom prst="rect">
            <a:avLst/>
          </a:prstGeom>
          <a:noFill/>
        </p:spPr>
        <p:txBody>
          <a:bodyPr wrap="square" rtlCol="0">
            <a:spAutoFit/>
          </a:bodyPr>
          <a:lstStyle/>
          <a:p>
            <a:r>
              <a:rPr kumimoji="1" lang="ja-JP" altLang="en-US" sz="3600" dirty="0" smtClean="0"/>
              <a:t>・利点</a:t>
            </a:r>
            <a:endParaRPr kumimoji="1" lang="en-US" altLang="ja-JP" sz="3600" dirty="0" smtClean="0"/>
          </a:p>
          <a:p>
            <a:r>
              <a:rPr kumimoji="1" lang="ja-JP" altLang="en-US" sz="3600" dirty="0" smtClean="0"/>
              <a:t>工事品質の確保、企業の育成・技術力向上</a:t>
            </a:r>
            <a:endParaRPr kumimoji="1" lang="en-US" altLang="ja-JP" sz="3600" dirty="0" smtClean="0"/>
          </a:p>
          <a:p>
            <a:r>
              <a:rPr lang="ja-JP" altLang="en-US" sz="3600" dirty="0" smtClean="0"/>
              <a:t>不適格業者の排除、過度の価格競争の防止</a:t>
            </a:r>
            <a:endParaRPr lang="en-US" altLang="ja-JP" sz="3600" dirty="0" smtClean="0"/>
          </a:p>
          <a:p>
            <a:endParaRPr kumimoji="1" lang="en-US" altLang="ja-JP" sz="3600" dirty="0"/>
          </a:p>
          <a:p>
            <a:r>
              <a:rPr lang="ja-JP" altLang="en-US" sz="3600" dirty="0" smtClean="0"/>
              <a:t>・欠点</a:t>
            </a:r>
            <a:endParaRPr lang="en-US" altLang="ja-JP" sz="3600" dirty="0" smtClean="0"/>
          </a:p>
          <a:p>
            <a:r>
              <a:rPr kumimoji="1" lang="ja-JP" altLang="en-US" sz="3600" dirty="0" smtClean="0"/>
              <a:t>資料作成による業者の事務負担増</a:t>
            </a:r>
            <a:endParaRPr kumimoji="1" lang="en-US" altLang="ja-JP" sz="3600" dirty="0" smtClean="0"/>
          </a:p>
          <a:p>
            <a:r>
              <a:rPr lang="ja-JP" altLang="en-US" sz="3600" dirty="0" smtClean="0"/>
              <a:t>学識経験者の意見聴取による契約までの時間増</a:t>
            </a:r>
            <a:endParaRPr kumimoji="1" lang="ja-JP" altLang="en-US" sz="3600" dirty="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56829" y="3050941"/>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419704" y="230911"/>
            <a:ext cx="10862189" cy="646331"/>
          </a:xfrm>
          <a:prstGeom prst="rect">
            <a:avLst/>
          </a:prstGeom>
          <a:noFill/>
        </p:spPr>
        <p:txBody>
          <a:bodyPr wrap="square" rtlCol="0">
            <a:spAutoFit/>
          </a:bodyPr>
          <a:lstStyle/>
          <a:p>
            <a:r>
              <a:rPr kumimoji="1" lang="ja-JP" altLang="en-US" sz="3600" dirty="0" smtClean="0">
                <a:solidFill>
                  <a:srgbClr val="0070C0"/>
                </a:solidFill>
              </a:rPr>
              <a:t>問：評価項目及び内容にはどのようなものがあるか</a:t>
            </a:r>
            <a:endParaRPr kumimoji="1" lang="ja-JP" altLang="en-US" sz="3600" dirty="0">
              <a:solidFill>
                <a:srgbClr val="0070C0"/>
              </a:solidFill>
            </a:endParaRPr>
          </a:p>
        </p:txBody>
      </p:sp>
      <p:sp>
        <p:nvSpPr>
          <p:cNvPr id="4" name="テキスト ボックス 3"/>
          <p:cNvSpPr txBox="1"/>
          <p:nvPr/>
        </p:nvSpPr>
        <p:spPr>
          <a:xfrm>
            <a:off x="1004552" y="1232232"/>
            <a:ext cx="10277341" cy="5355312"/>
          </a:xfrm>
          <a:prstGeom prst="rect">
            <a:avLst/>
          </a:prstGeom>
          <a:noFill/>
        </p:spPr>
        <p:txBody>
          <a:bodyPr wrap="square" rtlCol="0">
            <a:spAutoFit/>
          </a:bodyPr>
          <a:lstStyle/>
          <a:p>
            <a:r>
              <a:rPr kumimoji="1" lang="ja-JP" altLang="en-US" sz="3600" dirty="0" smtClean="0"/>
              <a:t>・施工能力</a:t>
            </a:r>
            <a:endParaRPr kumimoji="1" lang="en-US" altLang="ja-JP" sz="3600" dirty="0" smtClean="0"/>
          </a:p>
          <a:p>
            <a:r>
              <a:rPr lang="ja-JP" altLang="en-US" sz="3600" dirty="0" smtClean="0"/>
              <a:t>工程管理：労働安全衛生分野の表彰など</a:t>
            </a:r>
            <a:endParaRPr lang="en-US" altLang="ja-JP" sz="3600" dirty="0" smtClean="0"/>
          </a:p>
          <a:p>
            <a:r>
              <a:rPr lang="ja-JP" altLang="en-US" sz="3600" dirty="0" smtClean="0"/>
              <a:t>品質管理：</a:t>
            </a:r>
            <a:r>
              <a:rPr lang="en-US" altLang="ja-JP" sz="3600" dirty="0" smtClean="0"/>
              <a:t>ISO</a:t>
            </a:r>
            <a:r>
              <a:rPr lang="ja-JP" altLang="en-US" sz="3600" dirty="0" smtClean="0"/>
              <a:t>の取得</a:t>
            </a:r>
            <a:endParaRPr lang="en-US" altLang="ja-JP" sz="3600" dirty="0"/>
          </a:p>
          <a:p>
            <a:r>
              <a:rPr lang="ja-JP" altLang="en-US" sz="3600" dirty="0" smtClean="0"/>
              <a:t>・企業能力</a:t>
            </a:r>
            <a:endParaRPr lang="en-US" altLang="ja-JP" sz="3600" dirty="0" smtClean="0"/>
          </a:p>
          <a:p>
            <a:r>
              <a:rPr kumimoji="1" lang="ja-JP" altLang="en-US" sz="3600" dirty="0" smtClean="0"/>
              <a:t>工事成績評定点が高い、</a:t>
            </a:r>
            <a:r>
              <a:rPr lang="ja-JP" altLang="en-US" sz="3600" dirty="0" smtClean="0"/>
              <a:t>同種工事の施工実績</a:t>
            </a:r>
            <a:endParaRPr lang="en-US" altLang="ja-JP" sz="3600" dirty="0" smtClean="0"/>
          </a:p>
          <a:p>
            <a:r>
              <a:rPr kumimoji="1" lang="ja-JP" altLang="en-US" sz="3600" dirty="0" smtClean="0"/>
              <a:t>・配置予定技術者の能力</a:t>
            </a:r>
            <a:endParaRPr kumimoji="1" lang="en-US" altLang="ja-JP" sz="3600" dirty="0" smtClean="0"/>
          </a:p>
          <a:p>
            <a:r>
              <a:rPr lang="ja-JP" altLang="en-US" sz="3600" dirty="0" smtClean="0"/>
              <a:t>技術者として同様の工事実績、技術者の保有資格</a:t>
            </a:r>
            <a:endParaRPr lang="en-US" altLang="ja-JP" sz="3600" dirty="0"/>
          </a:p>
          <a:p>
            <a:r>
              <a:rPr lang="ja-JP" altLang="en-US" sz="3600" dirty="0" smtClean="0"/>
              <a:t>・地域要件</a:t>
            </a:r>
            <a:endParaRPr lang="en-US" altLang="ja-JP" sz="3600" dirty="0" smtClean="0"/>
          </a:p>
          <a:p>
            <a:r>
              <a:rPr kumimoji="1" lang="ja-JP" altLang="en-US" sz="3600" dirty="0" smtClean="0"/>
              <a:t>市との災害協定への参加、ボランティア活動の実績</a:t>
            </a:r>
            <a:endParaRPr kumimoji="1" lang="en-US" altLang="ja-JP" sz="3600" dirty="0"/>
          </a:p>
          <a:p>
            <a:endParaRPr kumimoji="1" lang="ja-JP" altLang="en-US"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34851" y="347729"/>
            <a:ext cx="11127346" cy="646331"/>
          </a:xfrm>
          <a:prstGeom prst="rect">
            <a:avLst/>
          </a:prstGeom>
          <a:noFill/>
        </p:spPr>
        <p:txBody>
          <a:bodyPr wrap="square" rtlCol="0">
            <a:spAutoFit/>
          </a:bodyPr>
          <a:lstStyle/>
          <a:p>
            <a:r>
              <a:rPr kumimoji="1" lang="ja-JP" altLang="en-US" sz="3600" dirty="0" smtClean="0">
                <a:solidFill>
                  <a:srgbClr val="0070C0"/>
                </a:solidFill>
              </a:rPr>
              <a:t>問：重要度の判定にはどのような考え方が必要か</a:t>
            </a:r>
            <a:endParaRPr kumimoji="1" lang="ja-JP" altLang="en-US" sz="3600" dirty="0">
              <a:solidFill>
                <a:srgbClr val="0070C0"/>
              </a:solidFill>
            </a:endParaRPr>
          </a:p>
        </p:txBody>
      </p:sp>
      <p:sp>
        <p:nvSpPr>
          <p:cNvPr id="3" name="テキスト ボックス 2"/>
          <p:cNvSpPr txBox="1"/>
          <p:nvPr/>
        </p:nvSpPr>
        <p:spPr>
          <a:xfrm>
            <a:off x="334851" y="3361386"/>
            <a:ext cx="78561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390918" y="2807388"/>
            <a:ext cx="7675809" cy="1754326"/>
          </a:xfrm>
          <a:prstGeom prst="rect">
            <a:avLst/>
          </a:prstGeom>
          <a:noFill/>
        </p:spPr>
        <p:txBody>
          <a:bodyPr wrap="square" rtlCol="0">
            <a:spAutoFit/>
          </a:bodyPr>
          <a:lstStyle/>
          <a:p>
            <a:r>
              <a:rPr kumimoji="1" lang="ja-JP" altLang="en-US" sz="3600" dirty="0" smtClean="0"/>
              <a:t>・総合的に優れた者と契約すること</a:t>
            </a:r>
            <a:endParaRPr kumimoji="1" lang="en-US" altLang="ja-JP" sz="3600" dirty="0" smtClean="0"/>
          </a:p>
          <a:p>
            <a:r>
              <a:rPr lang="ja-JP" altLang="en-US" sz="3600" dirty="0" smtClean="0"/>
              <a:t>・工事品質の確保が重要</a:t>
            </a:r>
            <a:endParaRPr lang="en-US" altLang="ja-JP" sz="3600" dirty="0" smtClean="0"/>
          </a:p>
          <a:p>
            <a:r>
              <a:rPr kumimoji="1" lang="ja-JP" altLang="en-US" sz="3600" dirty="0" smtClean="0"/>
              <a:t>・同種工事の施工実績に高い評価点</a:t>
            </a:r>
            <a:endParaRPr kumimoji="1" lang="ja-JP" altLang="en-US" sz="3600" dirty="0"/>
          </a:p>
        </p:txBody>
      </p:sp>
    </p:spTree>
    <p:extLst>
      <p:ext uri="{BB962C8B-B14F-4D97-AF65-F5344CB8AC3E}">
        <p14:creationId xmlns:p14="http://schemas.microsoft.com/office/powerpoint/2010/main" val="10365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7088" y="3156536"/>
            <a:ext cx="101026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317088" y="306977"/>
            <a:ext cx="10745864" cy="646331"/>
          </a:xfrm>
          <a:prstGeom prst="rect">
            <a:avLst/>
          </a:prstGeom>
          <a:noFill/>
        </p:spPr>
        <p:txBody>
          <a:bodyPr wrap="square" rtlCol="0">
            <a:spAutoFit/>
          </a:bodyPr>
          <a:lstStyle/>
          <a:p>
            <a:r>
              <a:rPr kumimoji="1" lang="ja-JP" altLang="en-US" sz="3600" dirty="0" smtClean="0">
                <a:solidFill>
                  <a:srgbClr val="0070C0"/>
                </a:solidFill>
              </a:rPr>
              <a:t>問：総合評価落札方式で契約する際の手順は</a:t>
            </a:r>
            <a:endParaRPr kumimoji="1" lang="ja-JP" altLang="en-US" sz="3600" dirty="0">
              <a:solidFill>
                <a:srgbClr val="0070C0"/>
              </a:solidFill>
            </a:endParaRPr>
          </a:p>
        </p:txBody>
      </p:sp>
      <p:sp>
        <p:nvSpPr>
          <p:cNvPr id="2" name="テキスト ボックス 1"/>
          <p:cNvSpPr txBox="1"/>
          <p:nvPr/>
        </p:nvSpPr>
        <p:spPr>
          <a:xfrm>
            <a:off x="1185687" y="1771541"/>
            <a:ext cx="10624238" cy="3416320"/>
          </a:xfrm>
          <a:prstGeom prst="rect">
            <a:avLst/>
          </a:prstGeom>
          <a:noFill/>
        </p:spPr>
        <p:txBody>
          <a:bodyPr wrap="square" rtlCol="0">
            <a:spAutoFit/>
          </a:bodyPr>
          <a:lstStyle/>
          <a:p>
            <a:r>
              <a:rPr kumimoji="1" lang="ja-JP" altLang="en-US" sz="3600" dirty="0" smtClean="0"/>
              <a:t>・評価項目案を作成し指名業者審査委員会で決定</a:t>
            </a:r>
            <a:endParaRPr kumimoji="1" lang="en-US" altLang="ja-JP" sz="3600" dirty="0" smtClean="0"/>
          </a:p>
          <a:p>
            <a:r>
              <a:rPr lang="ja-JP" altLang="en-US" sz="3600" dirty="0" smtClean="0"/>
              <a:t>・２人以上の学識経験者から意見聴取</a:t>
            </a:r>
            <a:endParaRPr lang="en-US" altLang="ja-JP" sz="3600" dirty="0" smtClean="0"/>
          </a:p>
          <a:p>
            <a:r>
              <a:rPr kumimoji="1" lang="ja-JP" altLang="en-US" sz="3600" dirty="0" smtClean="0"/>
              <a:t>・入札公告、指名通知の実施</a:t>
            </a:r>
            <a:endParaRPr kumimoji="1" lang="en-US" altLang="ja-JP" sz="3600" dirty="0" smtClean="0"/>
          </a:p>
          <a:p>
            <a:r>
              <a:rPr kumimoji="1" lang="ja-JP" altLang="en-US" sz="3600" dirty="0" smtClean="0"/>
              <a:t>・参加意思のある業者による必要な資料の作成、提出</a:t>
            </a:r>
            <a:endParaRPr kumimoji="1" lang="en-US" altLang="ja-JP" sz="3600" dirty="0" smtClean="0"/>
          </a:p>
          <a:p>
            <a:r>
              <a:rPr lang="ja-JP" altLang="en-US" sz="3600" dirty="0" smtClean="0"/>
              <a:t>・資料の確認、評価値を算出し落札候補者を決定</a:t>
            </a:r>
            <a:endParaRPr lang="en-US" altLang="ja-JP" sz="3600" dirty="0" smtClean="0"/>
          </a:p>
          <a:p>
            <a:r>
              <a:rPr kumimoji="1" lang="ja-JP" altLang="en-US" sz="3600" dirty="0" smtClean="0"/>
              <a:t>・学識経験者に結果を報告、問題なければ契約</a:t>
            </a:r>
            <a:endParaRPr kumimoji="1" lang="ja-JP" altLang="en-US" sz="3600" dirty="0"/>
          </a:p>
        </p:txBody>
      </p:sp>
    </p:spTree>
    <p:extLst>
      <p:ext uri="{BB962C8B-B14F-4D97-AF65-F5344CB8AC3E}">
        <p14:creationId xmlns:p14="http://schemas.microsoft.com/office/powerpoint/2010/main" val="134983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62599" y="901860"/>
            <a:ext cx="10496282" cy="646331"/>
          </a:xfrm>
          <a:prstGeom prst="rect">
            <a:avLst/>
          </a:prstGeom>
          <a:noFill/>
        </p:spPr>
        <p:txBody>
          <a:bodyPr wrap="square" rtlCol="0">
            <a:spAutoFit/>
          </a:bodyPr>
          <a:lstStyle/>
          <a:p>
            <a:r>
              <a:rPr kumimoji="1" lang="ja-JP" altLang="en-US" sz="3600" dirty="0" smtClean="0">
                <a:solidFill>
                  <a:srgbClr val="0070C0"/>
                </a:solidFill>
              </a:rPr>
              <a:t>問：災害情報の提供はどのようにしているか</a:t>
            </a:r>
            <a:endParaRPr kumimoji="1" lang="ja-JP" altLang="en-US" sz="3600" dirty="0">
              <a:solidFill>
                <a:srgbClr val="0070C0"/>
              </a:solidFill>
            </a:endParaRPr>
          </a:p>
        </p:txBody>
      </p:sp>
      <p:sp>
        <p:nvSpPr>
          <p:cNvPr id="3" name="テキスト ボックス 2"/>
          <p:cNvSpPr txBox="1"/>
          <p:nvPr/>
        </p:nvSpPr>
        <p:spPr>
          <a:xfrm>
            <a:off x="181133" y="3128994"/>
            <a:ext cx="92645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462599" y="162232"/>
            <a:ext cx="11248867" cy="646331"/>
          </a:xfrm>
          <a:prstGeom prst="rect">
            <a:avLst/>
          </a:prstGeom>
          <a:noFill/>
        </p:spPr>
        <p:txBody>
          <a:bodyPr wrap="square" rtlCol="0">
            <a:spAutoFit/>
          </a:bodyPr>
          <a:lstStyle/>
          <a:p>
            <a:r>
              <a:rPr kumimoji="1" lang="ja-JP" altLang="en-US" sz="3600" dirty="0" smtClean="0">
                <a:solidFill>
                  <a:srgbClr val="FF0000"/>
                </a:solidFill>
              </a:rPr>
              <a:t>災害情報の提供並びに避難勧告・避難指示の理解・促進</a:t>
            </a:r>
            <a:endParaRPr kumimoji="1" lang="ja-JP" altLang="en-US" sz="3600" dirty="0">
              <a:solidFill>
                <a:srgbClr val="FF0000"/>
              </a:solidFill>
            </a:endParaRPr>
          </a:p>
        </p:txBody>
      </p:sp>
      <p:sp>
        <p:nvSpPr>
          <p:cNvPr id="6" name="テキスト ボックス 5"/>
          <p:cNvSpPr txBox="1"/>
          <p:nvPr/>
        </p:nvSpPr>
        <p:spPr>
          <a:xfrm>
            <a:off x="1107583" y="2189408"/>
            <a:ext cx="10972800" cy="2862322"/>
          </a:xfrm>
          <a:prstGeom prst="rect">
            <a:avLst/>
          </a:prstGeom>
          <a:noFill/>
        </p:spPr>
        <p:txBody>
          <a:bodyPr wrap="square" rtlCol="0">
            <a:spAutoFit/>
          </a:bodyPr>
          <a:lstStyle/>
          <a:p>
            <a:r>
              <a:rPr kumimoji="1" lang="ja-JP" altLang="en-US" sz="3600" dirty="0" smtClean="0"/>
              <a:t>・避難の情報、被害の情報、生活に関係する情報がある</a:t>
            </a:r>
            <a:endParaRPr kumimoji="1" lang="en-US" altLang="ja-JP" sz="3600" dirty="0" smtClean="0"/>
          </a:p>
          <a:p>
            <a:r>
              <a:rPr lang="ja-JP" altLang="en-US" sz="3600" dirty="0" smtClean="0"/>
              <a:t>・被害の情報は、災害発生後、区間を区切って収集し、ウェブサイトや報道機関を通じて提供</a:t>
            </a:r>
            <a:endParaRPr lang="en-US" altLang="ja-JP" sz="3600" dirty="0" smtClean="0"/>
          </a:p>
          <a:p>
            <a:r>
              <a:rPr kumimoji="1" lang="ja-JP" altLang="en-US" sz="3600" dirty="0" smtClean="0"/>
              <a:t>・生活に関する情報は、情報の内容、周知すべき時期などにより防災無線、防災情報メール、広報車、号外など</a:t>
            </a:r>
            <a:endParaRPr kumimoji="1" lang="ja-JP" altLang="en-US" sz="3600" dirty="0"/>
          </a:p>
        </p:txBody>
      </p:sp>
    </p:spTree>
    <p:extLst>
      <p:ext uri="{BB962C8B-B14F-4D97-AF65-F5344CB8AC3E}">
        <p14:creationId xmlns:p14="http://schemas.microsoft.com/office/powerpoint/2010/main" val="1010526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611744" y="756175"/>
            <a:ext cx="11430001" cy="646331"/>
          </a:xfrm>
          <a:prstGeom prst="rect">
            <a:avLst/>
          </a:prstGeom>
          <a:noFill/>
        </p:spPr>
        <p:txBody>
          <a:bodyPr wrap="square" rtlCol="0">
            <a:spAutoFit/>
          </a:bodyPr>
          <a:lstStyle/>
          <a:p>
            <a:r>
              <a:rPr kumimoji="1" lang="ja-JP" altLang="en-US" sz="3600" dirty="0" smtClean="0">
                <a:solidFill>
                  <a:srgbClr val="0070C0"/>
                </a:solidFill>
              </a:rPr>
              <a:t>問：防災意識の啓発をどの</a:t>
            </a:r>
            <a:r>
              <a:rPr lang="ja-JP" altLang="en-US" sz="3600" dirty="0" smtClean="0">
                <a:solidFill>
                  <a:srgbClr val="0070C0"/>
                </a:solidFill>
              </a:rPr>
              <a:t>ようにしていくか</a:t>
            </a:r>
            <a:endParaRPr kumimoji="1" lang="ja-JP" altLang="en-US" sz="3600" dirty="0">
              <a:solidFill>
                <a:srgbClr val="0070C0"/>
              </a:solidFill>
            </a:endParaRPr>
          </a:p>
        </p:txBody>
      </p:sp>
      <p:sp>
        <p:nvSpPr>
          <p:cNvPr id="4" name="テキスト ボックス 3"/>
          <p:cNvSpPr txBox="1"/>
          <p:nvPr/>
        </p:nvSpPr>
        <p:spPr>
          <a:xfrm>
            <a:off x="238258" y="3895496"/>
            <a:ext cx="933720"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2" name="テキスト ボックス 1"/>
          <p:cNvSpPr txBox="1"/>
          <p:nvPr/>
        </p:nvSpPr>
        <p:spPr>
          <a:xfrm>
            <a:off x="1030309" y="1679504"/>
            <a:ext cx="11449318" cy="5078313"/>
          </a:xfrm>
          <a:prstGeom prst="rect">
            <a:avLst/>
          </a:prstGeom>
          <a:noFill/>
        </p:spPr>
        <p:txBody>
          <a:bodyPr wrap="square" rtlCol="0">
            <a:spAutoFit/>
          </a:bodyPr>
          <a:lstStyle/>
          <a:p>
            <a:r>
              <a:rPr kumimoji="1" lang="ja-JP" altLang="en-US" sz="3600" dirty="0" smtClean="0"/>
              <a:t>・全市民に対し</a:t>
            </a:r>
            <a:endParaRPr kumimoji="1" lang="en-US" altLang="ja-JP" sz="3600" dirty="0" smtClean="0"/>
          </a:p>
          <a:p>
            <a:r>
              <a:rPr lang="ja-JP" altLang="en-US" sz="3600" dirty="0" smtClean="0"/>
              <a:t>総合防災訓練、地域防災訓練、防災人づくり講座の開催、防災啓発記事の掲載</a:t>
            </a:r>
            <a:endParaRPr lang="en-US" altLang="ja-JP" sz="3600" dirty="0" smtClean="0"/>
          </a:p>
          <a:p>
            <a:r>
              <a:rPr kumimoji="1" lang="ja-JP" altLang="en-US" sz="3600" dirty="0" smtClean="0"/>
              <a:t>・自治会長に対し</a:t>
            </a:r>
            <a:endParaRPr kumimoji="1" lang="en-US" altLang="ja-JP" sz="3600" dirty="0" smtClean="0"/>
          </a:p>
          <a:p>
            <a:r>
              <a:rPr lang="ja-JP" altLang="en-US" sz="3600" dirty="0" smtClean="0"/>
              <a:t>「自主防災てびき」の配布、自治会長大会での防災講話、自主防災訓練や出前講座への講師派遣</a:t>
            </a:r>
            <a:endParaRPr lang="en-US" altLang="ja-JP" sz="3600" dirty="0" smtClean="0"/>
          </a:p>
          <a:p>
            <a:r>
              <a:rPr lang="ja-JP" altLang="en-US" sz="3600" dirty="0" smtClean="0"/>
              <a:t>地区防災計画作成マニュアルの配布</a:t>
            </a:r>
            <a:endParaRPr lang="en-US" altLang="ja-JP" sz="3600" dirty="0" smtClean="0"/>
          </a:p>
          <a:p>
            <a:r>
              <a:rPr lang="ja-JP" altLang="en-US" sz="3600" dirty="0" smtClean="0"/>
              <a:t>・児童に対し</a:t>
            </a:r>
            <a:endParaRPr lang="en-US" altLang="ja-JP" sz="3600" dirty="0" smtClean="0"/>
          </a:p>
          <a:p>
            <a:r>
              <a:rPr lang="ja-JP" altLang="en-US" sz="3600" dirty="0" smtClean="0"/>
              <a:t>防災教室、防災キャンプ」</a:t>
            </a:r>
            <a:endParaRPr lang="en-US" altLang="ja-JP" sz="3600" dirty="0" smtClean="0"/>
          </a:p>
        </p:txBody>
      </p:sp>
    </p:spTree>
    <p:extLst>
      <p:ext uri="{BB962C8B-B14F-4D97-AF65-F5344CB8AC3E}">
        <p14:creationId xmlns:p14="http://schemas.microsoft.com/office/powerpoint/2010/main" val="60779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08338" y="219149"/>
            <a:ext cx="10750328" cy="646331"/>
          </a:xfrm>
          <a:prstGeom prst="rect">
            <a:avLst/>
          </a:prstGeom>
          <a:noFill/>
        </p:spPr>
        <p:txBody>
          <a:bodyPr wrap="square" rtlCol="0">
            <a:spAutoFit/>
          </a:bodyPr>
          <a:lstStyle/>
          <a:p>
            <a:r>
              <a:rPr kumimoji="1" lang="ja-JP" altLang="en-US" sz="3600" dirty="0" smtClean="0">
                <a:solidFill>
                  <a:srgbClr val="0070C0"/>
                </a:solidFill>
              </a:rPr>
              <a:t>問：避難勧告・避難指示の理解促進・伝達をどうするか</a:t>
            </a:r>
            <a:endParaRPr kumimoji="1" lang="ja-JP" altLang="en-US" sz="3600" dirty="0">
              <a:solidFill>
                <a:srgbClr val="0070C0"/>
              </a:solidFill>
            </a:endParaRPr>
          </a:p>
        </p:txBody>
      </p:sp>
      <p:sp>
        <p:nvSpPr>
          <p:cNvPr id="3" name="テキスト ボックス 2"/>
          <p:cNvSpPr txBox="1"/>
          <p:nvPr/>
        </p:nvSpPr>
        <p:spPr>
          <a:xfrm>
            <a:off x="296214" y="3212601"/>
            <a:ext cx="82424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1223493" y="2034862"/>
            <a:ext cx="10878355" cy="4524315"/>
          </a:xfrm>
          <a:prstGeom prst="rect">
            <a:avLst/>
          </a:prstGeom>
          <a:noFill/>
        </p:spPr>
        <p:txBody>
          <a:bodyPr wrap="square" rtlCol="0">
            <a:spAutoFit/>
          </a:bodyPr>
          <a:lstStyle/>
          <a:p>
            <a:r>
              <a:rPr kumimoji="1" lang="ja-JP" altLang="en-US" sz="3600" dirty="0" smtClean="0"/>
              <a:t>・避難準備、高齢者等避難開始</a:t>
            </a:r>
            <a:endParaRPr kumimoji="1" lang="en-US" altLang="ja-JP" sz="3600" dirty="0" smtClean="0"/>
          </a:p>
          <a:p>
            <a:r>
              <a:rPr lang="ja-JP" altLang="en-US" sz="3600" dirty="0"/>
              <a:t>避難</a:t>
            </a:r>
            <a:r>
              <a:rPr lang="ja-JP" altLang="en-US" sz="3600" dirty="0" smtClean="0"/>
              <a:t>に時間がかかる者は避難開始、以外は避難準備</a:t>
            </a:r>
            <a:endParaRPr lang="en-US" altLang="ja-JP" sz="3600" dirty="0" smtClean="0"/>
          </a:p>
          <a:p>
            <a:r>
              <a:rPr kumimoji="1" lang="ja-JP" altLang="en-US" sz="3600" dirty="0" smtClean="0"/>
              <a:t>・避難勧告</a:t>
            </a:r>
            <a:endParaRPr kumimoji="1" lang="en-US" altLang="ja-JP" sz="3600" dirty="0" smtClean="0"/>
          </a:p>
          <a:p>
            <a:r>
              <a:rPr lang="ja-JP" altLang="en-US" sz="3600" dirty="0" smtClean="0"/>
              <a:t>人的被害の発生が予想される場合に避難を勧告</a:t>
            </a:r>
            <a:endParaRPr lang="en-US" altLang="ja-JP" sz="3600" dirty="0" smtClean="0"/>
          </a:p>
          <a:p>
            <a:r>
              <a:rPr kumimoji="1" lang="ja-JP" altLang="en-US" sz="3600" dirty="0" smtClean="0"/>
              <a:t>・避難指示（緊急）</a:t>
            </a:r>
            <a:endParaRPr lang="en-US" altLang="ja-JP" sz="3600" dirty="0" smtClean="0"/>
          </a:p>
          <a:p>
            <a:r>
              <a:rPr kumimoji="1" lang="ja-JP" altLang="en-US" sz="3600" dirty="0" smtClean="0"/>
              <a:t>人的被害の可能性が非常</a:t>
            </a:r>
            <a:r>
              <a:rPr lang="ja-JP" altLang="en-US" sz="3600" dirty="0" smtClean="0"/>
              <a:t>に高まった場合に避難を指示</a:t>
            </a:r>
            <a:endParaRPr lang="en-US" altLang="ja-JP" sz="3600" dirty="0" smtClean="0"/>
          </a:p>
          <a:p>
            <a:r>
              <a:rPr kumimoji="1" lang="ja-JP" altLang="en-US" sz="3600" dirty="0" smtClean="0"/>
              <a:t>・情報伝達は防災無線、テレビ・ラジオ防災情報メール、緊急速報メール、広報車</a:t>
            </a:r>
            <a:endParaRPr kumimoji="1" lang="ja-JP" altLang="en-US" sz="3600" dirty="0"/>
          </a:p>
        </p:txBody>
      </p:sp>
      <p:sp>
        <p:nvSpPr>
          <p:cNvPr id="5" name="テキスト ボックス 4"/>
          <p:cNvSpPr txBox="1"/>
          <p:nvPr/>
        </p:nvSpPr>
        <p:spPr>
          <a:xfrm>
            <a:off x="1210614" y="1068946"/>
            <a:ext cx="9337183" cy="646331"/>
          </a:xfrm>
          <a:prstGeom prst="rect">
            <a:avLst/>
          </a:prstGeom>
          <a:noFill/>
        </p:spPr>
        <p:txBody>
          <a:bodyPr wrap="square" rtlCol="0">
            <a:spAutoFit/>
          </a:bodyPr>
          <a:lstStyle/>
          <a:p>
            <a:r>
              <a:rPr kumimoji="1" lang="ja-JP" altLang="en-US" sz="3600" dirty="0" smtClean="0"/>
              <a:t>災害対策基本法第６０条：市長からの避難</a:t>
            </a:r>
            <a:r>
              <a:rPr lang="ja-JP" altLang="en-US" sz="3600" dirty="0" smtClean="0"/>
              <a:t>指示</a:t>
            </a:r>
            <a:endParaRPr kumimoji="1" lang="ja-JP" altLang="en-US" sz="3600" dirty="0"/>
          </a:p>
        </p:txBody>
      </p:sp>
    </p:spTree>
    <p:extLst>
      <p:ext uri="{BB962C8B-B14F-4D97-AF65-F5344CB8AC3E}">
        <p14:creationId xmlns:p14="http://schemas.microsoft.com/office/powerpoint/2010/main" val="318182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a:bodyPr>
          <a:lstStyle/>
          <a:p>
            <a:r>
              <a:rPr lang="ja-JP" altLang="en-US" dirty="0">
                <a:solidFill>
                  <a:srgbClr val="0070C0"/>
                </a:solidFill>
              </a:rPr>
              <a:t>６</a:t>
            </a:r>
            <a:r>
              <a:rPr kumimoji="1" lang="ja-JP" altLang="en-US" dirty="0" smtClean="0">
                <a:solidFill>
                  <a:srgbClr val="0070C0"/>
                </a:solidFill>
              </a:rPr>
              <a:t>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６月５日（水）</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a:t>６</a:t>
            </a:r>
            <a:r>
              <a:rPr lang="ja-JP" altLang="en-US" sz="3900" dirty="0" smtClean="0"/>
              <a:t>月１８日（火）、１９日（水）</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民生：６月２４日（月）、経済教育：２４日（月）</a:t>
            </a:r>
            <a:endParaRPr lang="en-US" altLang="ja-JP" sz="3900" dirty="0" smtClean="0"/>
          </a:p>
          <a:p>
            <a:pPr marL="0" indent="0">
              <a:buNone/>
            </a:pPr>
            <a:r>
              <a:rPr lang="ja-JP" altLang="en-US" sz="3900" dirty="0"/>
              <a:t>　</a:t>
            </a:r>
            <a:r>
              <a:rPr lang="ja-JP" altLang="en-US" sz="3900" dirty="0" smtClean="0"/>
              <a:t>建設水道：２５日（火）、総務：２５日（水）</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６月２８日（金）</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929939" y="297945"/>
            <a:ext cx="7463312" cy="769441"/>
          </a:xfrm>
          <a:prstGeom prst="rect">
            <a:avLst/>
          </a:prstGeom>
          <a:noFill/>
        </p:spPr>
        <p:txBody>
          <a:bodyPr wrap="square" rtlCol="0">
            <a:spAutoFit/>
          </a:bodyPr>
          <a:lstStyle/>
          <a:p>
            <a:r>
              <a:rPr lang="ja-JP" altLang="en-US" sz="4400" dirty="0" smtClean="0">
                <a:solidFill>
                  <a:srgbClr val="FF0000"/>
                </a:solidFill>
              </a:rPr>
              <a:t>平成３１年度一般会計予算</a:t>
            </a:r>
            <a:endParaRPr kumimoji="1" lang="ja-JP" altLang="en-US" sz="4400" dirty="0">
              <a:solidFill>
                <a:srgbClr val="FF0000"/>
              </a:solidFill>
            </a:endParaRPr>
          </a:p>
        </p:txBody>
      </p:sp>
      <p:sp>
        <p:nvSpPr>
          <p:cNvPr id="3" name="テキスト ボックス 2"/>
          <p:cNvSpPr txBox="1"/>
          <p:nvPr/>
        </p:nvSpPr>
        <p:spPr>
          <a:xfrm>
            <a:off x="746974" y="1197272"/>
            <a:ext cx="8268236" cy="1200329"/>
          </a:xfrm>
          <a:prstGeom prst="rect">
            <a:avLst/>
          </a:prstGeom>
          <a:noFill/>
        </p:spPr>
        <p:txBody>
          <a:bodyPr wrap="square" rtlCol="0">
            <a:spAutoFit/>
          </a:bodyPr>
          <a:lstStyle/>
          <a:p>
            <a:r>
              <a:rPr kumimoji="1" lang="ja-JP" altLang="en-US" sz="3600" dirty="0" smtClean="0"/>
              <a:t>予算額：約４８８億８</a:t>
            </a:r>
            <a:r>
              <a:rPr kumimoji="1" lang="en-US" altLang="ja-JP" sz="3600" dirty="0" smtClean="0"/>
              <a:t>,</a:t>
            </a:r>
            <a:r>
              <a:rPr kumimoji="1" lang="ja-JP" altLang="en-US" sz="3600" dirty="0" smtClean="0"/>
              <a:t>０００万円</a:t>
            </a:r>
            <a:endParaRPr kumimoji="1" lang="en-US" altLang="ja-JP" sz="3600" dirty="0" smtClean="0"/>
          </a:p>
          <a:p>
            <a:r>
              <a:rPr lang="ja-JP" altLang="en-US" sz="3600" dirty="0" smtClean="0"/>
              <a:t>前年度に比し４２憶８千万円、９、６％増</a:t>
            </a:r>
            <a:endParaRPr lang="en-US" altLang="ja-JP" sz="3600" dirty="0" smtClean="0"/>
          </a:p>
        </p:txBody>
      </p:sp>
      <p:sp>
        <p:nvSpPr>
          <p:cNvPr id="2" name="テキスト ボックス 1"/>
          <p:cNvSpPr txBox="1"/>
          <p:nvPr/>
        </p:nvSpPr>
        <p:spPr>
          <a:xfrm>
            <a:off x="746974" y="2583828"/>
            <a:ext cx="10934164" cy="1754326"/>
          </a:xfrm>
          <a:prstGeom prst="rect">
            <a:avLst/>
          </a:prstGeom>
          <a:noFill/>
        </p:spPr>
        <p:txBody>
          <a:bodyPr wrap="square" rtlCol="0">
            <a:spAutoFit/>
          </a:bodyPr>
          <a:lstStyle/>
          <a:p>
            <a:r>
              <a:rPr kumimoji="1" lang="ja-JP" altLang="en-US" sz="3600" dirty="0" smtClean="0"/>
              <a:t>・クリーンセンター基幹的設備改良事業</a:t>
            </a:r>
            <a:endParaRPr kumimoji="1" lang="en-US" altLang="ja-JP" sz="3600" dirty="0" smtClean="0"/>
          </a:p>
          <a:p>
            <a:r>
              <a:rPr lang="ja-JP" altLang="en-US" sz="3600" dirty="0" smtClean="0"/>
              <a:t>・幼児教育・保育の無償化</a:t>
            </a:r>
            <a:endParaRPr lang="en-US" altLang="ja-JP" sz="3600" dirty="0" smtClean="0"/>
          </a:p>
          <a:p>
            <a:r>
              <a:rPr kumimoji="1" lang="ja-JP" altLang="en-US" sz="3600" dirty="0" smtClean="0"/>
              <a:t>・プレミヤム付き商品券事業などにより過去最大規模</a:t>
            </a:r>
            <a:endParaRPr kumimoji="1" lang="ja-JP" altLang="en-US" sz="3600" dirty="0"/>
          </a:p>
        </p:txBody>
      </p:sp>
      <p:sp>
        <p:nvSpPr>
          <p:cNvPr id="5" name="テキスト ボックス 4"/>
          <p:cNvSpPr txBox="1"/>
          <p:nvPr/>
        </p:nvSpPr>
        <p:spPr>
          <a:xfrm>
            <a:off x="746974" y="4549676"/>
            <a:ext cx="10934164" cy="1754326"/>
          </a:xfrm>
          <a:prstGeom prst="rect">
            <a:avLst/>
          </a:prstGeom>
          <a:noFill/>
        </p:spPr>
        <p:txBody>
          <a:bodyPr wrap="square" rtlCol="0">
            <a:spAutoFit/>
          </a:bodyPr>
          <a:lstStyle/>
          <a:p>
            <a:r>
              <a:rPr kumimoji="1" lang="ja-JP" altLang="en-US" sz="3600" dirty="0" smtClean="0"/>
              <a:t>１０年先、２０年先の人口規模や年齢構成、社会情勢の変化を見据えての「地域のつながりづくり」、「将来の安心な暮らしの基盤づくり」の充実、強化をしていく</a:t>
            </a:r>
            <a:endParaRPr kumimoji="1" lang="ja-JP" altLang="en-US" sz="3600" dirty="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438867" y="0"/>
            <a:ext cx="4507605" cy="769441"/>
          </a:xfrm>
          <a:prstGeom prst="rect">
            <a:avLst/>
          </a:prstGeom>
          <a:noFill/>
        </p:spPr>
        <p:txBody>
          <a:bodyPr wrap="square" rtlCol="0">
            <a:spAutoFit/>
          </a:bodyPr>
          <a:lstStyle/>
          <a:p>
            <a:r>
              <a:rPr kumimoji="1" lang="ja-JP" altLang="en-US" sz="4400" dirty="0" smtClean="0">
                <a:solidFill>
                  <a:srgbClr val="FF0000"/>
                </a:solidFill>
              </a:rPr>
              <a:t>年間の収入内訳</a:t>
            </a:r>
            <a:endParaRPr kumimoji="1" lang="ja-JP" altLang="en-US" sz="4400" dirty="0">
              <a:solidFill>
                <a:srgbClr val="FF0000"/>
              </a:solidFill>
            </a:endParaRPr>
          </a:p>
        </p:txBody>
      </p:sp>
      <p:graphicFrame>
        <p:nvGraphicFramePr>
          <p:cNvPr id="10" name="グラフ 9"/>
          <p:cNvGraphicFramePr/>
          <p:nvPr>
            <p:extLst>
              <p:ext uri="{D42A27DB-BD31-4B8C-83A1-F6EECF244321}">
                <p14:modId xmlns:p14="http://schemas.microsoft.com/office/powerpoint/2010/main" val="3155709990"/>
              </p:ext>
            </p:extLst>
          </p:nvPr>
        </p:nvGraphicFramePr>
        <p:xfrm>
          <a:off x="1194619" y="719666"/>
          <a:ext cx="10161639" cy="5902360"/>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p:cNvSpPr txBox="1"/>
          <p:nvPr/>
        </p:nvSpPr>
        <p:spPr>
          <a:xfrm>
            <a:off x="7079226" y="2907602"/>
            <a:ext cx="973393" cy="523220"/>
          </a:xfrm>
          <a:prstGeom prst="rect">
            <a:avLst/>
          </a:prstGeom>
          <a:solidFill>
            <a:schemeClr val="bg1"/>
          </a:solidFill>
        </p:spPr>
        <p:txBody>
          <a:bodyPr wrap="square" rtlCol="0">
            <a:spAutoFit/>
          </a:bodyPr>
          <a:lstStyle/>
          <a:p>
            <a:r>
              <a:rPr kumimoji="1" lang="en-US" altLang="ja-JP" sz="2800" dirty="0" smtClean="0"/>
              <a:t>44</a:t>
            </a:r>
            <a:r>
              <a:rPr kumimoji="1" lang="ja-JP" altLang="en-US" sz="2800" dirty="0" smtClean="0"/>
              <a:t>％</a:t>
            </a:r>
            <a:endParaRPr kumimoji="1" lang="ja-JP" altLang="en-US" sz="2800" dirty="0"/>
          </a:p>
        </p:txBody>
      </p:sp>
      <p:sp>
        <p:nvSpPr>
          <p:cNvPr id="12" name="テキスト ボックス 11"/>
          <p:cNvSpPr txBox="1"/>
          <p:nvPr/>
        </p:nvSpPr>
        <p:spPr>
          <a:xfrm>
            <a:off x="4682404" y="4448541"/>
            <a:ext cx="781664" cy="523220"/>
          </a:xfrm>
          <a:prstGeom prst="rect">
            <a:avLst/>
          </a:prstGeom>
          <a:solidFill>
            <a:schemeClr val="bg1"/>
          </a:solidFill>
        </p:spPr>
        <p:txBody>
          <a:bodyPr wrap="square" rtlCol="0">
            <a:spAutoFit/>
          </a:bodyPr>
          <a:lstStyle/>
          <a:p>
            <a:r>
              <a:rPr kumimoji="1" lang="en-US" altLang="ja-JP" sz="2800" dirty="0" smtClean="0"/>
              <a:t>7</a:t>
            </a:r>
            <a:r>
              <a:rPr kumimoji="1" lang="ja-JP" altLang="en-US" sz="2800" dirty="0" smtClean="0"/>
              <a:t>％</a:t>
            </a:r>
            <a:endParaRPr kumimoji="1" lang="ja-JP" altLang="en-US" sz="2800" dirty="0"/>
          </a:p>
        </p:txBody>
      </p:sp>
      <p:sp>
        <p:nvSpPr>
          <p:cNvPr id="13" name="テキスト ボックス 12"/>
          <p:cNvSpPr txBox="1"/>
          <p:nvPr/>
        </p:nvSpPr>
        <p:spPr>
          <a:xfrm>
            <a:off x="5545393" y="5019945"/>
            <a:ext cx="973393" cy="523220"/>
          </a:xfrm>
          <a:prstGeom prst="rect">
            <a:avLst/>
          </a:prstGeom>
          <a:solidFill>
            <a:schemeClr val="bg1"/>
          </a:solidFill>
        </p:spPr>
        <p:txBody>
          <a:bodyPr wrap="square" rtlCol="0">
            <a:spAutoFit/>
          </a:bodyPr>
          <a:lstStyle/>
          <a:p>
            <a:r>
              <a:rPr kumimoji="1" lang="en-US" altLang="ja-JP" sz="2800" dirty="0" smtClean="0"/>
              <a:t>17</a:t>
            </a:r>
            <a:r>
              <a:rPr kumimoji="1" lang="ja-JP" altLang="en-US" sz="2800" dirty="0" smtClean="0"/>
              <a:t>％</a:t>
            </a:r>
            <a:endParaRPr kumimoji="1" lang="ja-JP" altLang="en-US" sz="2800" dirty="0"/>
          </a:p>
        </p:txBody>
      </p:sp>
      <p:sp>
        <p:nvSpPr>
          <p:cNvPr id="14" name="テキスト ボックス 13"/>
          <p:cNvSpPr txBox="1"/>
          <p:nvPr/>
        </p:nvSpPr>
        <p:spPr>
          <a:xfrm>
            <a:off x="4634474" y="3781534"/>
            <a:ext cx="781664" cy="523220"/>
          </a:xfrm>
          <a:prstGeom prst="rect">
            <a:avLst/>
          </a:prstGeom>
          <a:solidFill>
            <a:schemeClr val="bg1"/>
          </a:solidFill>
        </p:spPr>
        <p:txBody>
          <a:bodyPr wrap="square" rtlCol="0">
            <a:spAutoFit/>
          </a:bodyPr>
          <a:lstStyle/>
          <a:p>
            <a:r>
              <a:rPr kumimoji="1" lang="en-US" altLang="ja-JP" sz="2800" dirty="0" smtClean="0"/>
              <a:t>7</a:t>
            </a:r>
            <a:r>
              <a:rPr kumimoji="1" lang="ja-JP" altLang="en-US" sz="2800" dirty="0" smtClean="0"/>
              <a:t>％</a:t>
            </a:r>
            <a:endParaRPr kumimoji="1" lang="ja-JP" altLang="en-US" sz="2800" dirty="0"/>
          </a:p>
        </p:txBody>
      </p:sp>
      <p:sp>
        <p:nvSpPr>
          <p:cNvPr id="15" name="テキスト ボックス 14"/>
          <p:cNvSpPr txBox="1"/>
          <p:nvPr/>
        </p:nvSpPr>
        <p:spPr>
          <a:xfrm>
            <a:off x="4376167" y="3160091"/>
            <a:ext cx="781663" cy="523220"/>
          </a:xfrm>
          <a:prstGeom prst="rect">
            <a:avLst/>
          </a:prstGeom>
          <a:solidFill>
            <a:schemeClr val="bg1"/>
          </a:solidFill>
        </p:spPr>
        <p:txBody>
          <a:bodyPr wrap="square" rtlCol="0">
            <a:spAutoFit/>
          </a:bodyPr>
          <a:lstStyle/>
          <a:p>
            <a:r>
              <a:rPr kumimoji="1" lang="en-US" altLang="ja-JP" sz="2800" dirty="0" smtClean="0"/>
              <a:t>6</a:t>
            </a:r>
            <a:r>
              <a:rPr kumimoji="1" lang="ja-JP" altLang="en-US" sz="2800" dirty="0" smtClean="0"/>
              <a:t>％</a:t>
            </a:r>
            <a:endParaRPr kumimoji="1" lang="ja-JP" altLang="en-US" sz="2800" dirty="0"/>
          </a:p>
        </p:txBody>
      </p:sp>
      <p:sp>
        <p:nvSpPr>
          <p:cNvPr id="16" name="テキスト ボックス 15"/>
          <p:cNvSpPr txBox="1"/>
          <p:nvPr/>
        </p:nvSpPr>
        <p:spPr>
          <a:xfrm>
            <a:off x="3941089" y="2424097"/>
            <a:ext cx="781664" cy="523220"/>
          </a:xfrm>
          <a:prstGeom prst="rect">
            <a:avLst/>
          </a:prstGeom>
          <a:solidFill>
            <a:schemeClr val="bg1"/>
          </a:solidFill>
        </p:spPr>
        <p:txBody>
          <a:bodyPr wrap="square" rtlCol="0">
            <a:spAutoFit/>
          </a:bodyPr>
          <a:lstStyle/>
          <a:p>
            <a:r>
              <a:rPr kumimoji="1" lang="en-US" altLang="ja-JP" sz="2800" dirty="0" smtClean="0"/>
              <a:t>5</a:t>
            </a:r>
            <a:r>
              <a:rPr kumimoji="1" lang="ja-JP" altLang="en-US" sz="2800" dirty="0" smtClean="0"/>
              <a:t>％</a:t>
            </a:r>
            <a:endParaRPr kumimoji="1" lang="ja-JP" altLang="en-US" sz="2800" dirty="0"/>
          </a:p>
        </p:txBody>
      </p:sp>
      <p:sp>
        <p:nvSpPr>
          <p:cNvPr id="17" name="テキスト ボックス 16"/>
          <p:cNvSpPr txBox="1"/>
          <p:nvPr/>
        </p:nvSpPr>
        <p:spPr>
          <a:xfrm>
            <a:off x="4107426" y="1716788"/>
            <a:ext cx="781664" cy="523220"/>
          </a:xfrm>
          <a:prstGeom prst="rect">
            <a:avLst/>
          </a:prstGeom>
          <a:solidFill>
            <a:schemeClr val="bg1"/>
          </a:solidFill>
        </p:spPr>
        <p:txBody>
          <a:bodyPr wrap="square" rtlCol="0">
            <a:spAutoFit/>
          </a:bodyPr>
          <a:lstStyle/>
          <a:p>
            <a:r>
              <a:rPr kumimoji="1" lang="en-US" altLang="ja-JP" sz="2800" dirty="0" smtClean="0"/>
              <a:t>5</a:t>
            </a:r>
            <a:r>
              <a:rPr kumimoji="1" lang="ja-JP" altLang="en-US" sz="2800" dirty="0" smtClean="0"/>
              <a:t>％</a:t>
            </a:r>
            <a:endParaRPr kumimoji="1" lang="ja-JP" altLang="en-US" sz="2800" dirty="0"/>
          </a:p>
        </p:txBody>
      </p:sp>
      <p:sp>
        <p:nvSpPr>
          <p:cNvPr id="18" name="テキスト ボックス 17"/>
          <p:cNvSpPr txBox="1"/>
          <p:nvPr/>
        </p:nvSpPr>
        <p:spPr>
          <a:xfrm>
            <a:off x="5058697" y="1375610"/>
            <a:ext cx="973393" cy="523220"/>
          </a:xfrm>
          <a:prstGeom prst="rect">
            <a:avLst/>
          </a:prstGeom>
          <a:solidFill>
            <a:schemeClr val="bg1"/>
          </a:solidFill>
        </p:spPr>
        <p:txBody>
          <a:bodyPr wrap="square" rtlCol="0">
            <a:spAutoFit/>
          </a:bodyPr>
          <a:lstStyle/>
          <a:p>
            <a:r>
              <a:rPr kumimoji="1" lang="en-US" altLang="ja-JP" sz="2800" dirty="0" smtClean="0"/>
              <a:t>10</a:t>
            </a:r>
            <a:r>
              <a:rPr kumimoji="1" lang="ja-JP" altLang="en-US" sz="2800" dirty="0" smtClean="0"/>
              <a:t>％</a:t>
            </a:r>
            <a:endParaRPr kumimoji="1" lang="ja-JP" altLang="en-US" sz="2800" dirty="0"/>
          </a:p>
        </p:txBody>
      </p:sp>
      <p:sp>
        <p:nvSpPr>
          <p:cNvPr id="19" name="テキスト ボックス 18"/>
          <p:cNvSpPr txBox="1"/>
          <p:nvPr/>
        </p:nvSpPr>
        <p:spPr>
          <a:xfrm>
            <a:off x="7108098" y="3519924"/>
            <a:ext cx="1489587" cy="523220"/>
          </a:xfrm>
          <a:prstGeom prst="rect">
            <a:avLst/>
          </a:prstGeom>
          <a:solidFill>
            <a:schemeClr val="bg1"/>
          </a:solidFill>
        </p:spPr>
        <p:txBody>
          <a:bodyPr wrap="square" rtlCol="0">
            <a:spAutoFit/>
          </a:bodyPr>
          <a:lstStyle/>
          <a:p>
            <a:r>
              <a:rPr lang="en-US" altLang="ja-JP" sz="2800" dirty="0" smtClean="0"/>
              <a:t>214</a:t>
            </a:r>
            <a:r>
              <a:rPr lang="ja-JP" altLang="en-US" sz="2800" dirty="0" smtClean="0"/>
              <a:t>億円</a:t>
            </a:r>
            <a:endParaRPr kumimoji="1" lang="ja-JP" altLang="en-US" sz="2800" dirty="0"/>
          </a:p>
        </p:txBody>
      </p:sp>
      <p:sp>
        <p:nvSpPr>
          <p:cNvPr id="20" name="テキスト ボックス 19"/>
          <p:cNvSpPr txBox="1"/>
          <p:nvPr/>
        </p:nvSpPr>
        <p:spPr>
          <a:xfrm>
            <a:off x="5545393" y="5655709"/>
            <a:ext cx="1393932" cy="523220"/>
          </a:xfrm>
          <a:prstGeom prst="rect">
            <a:avLst/>
          </a:prstGeom>
          <a:solidFill>
            <a:schemeClr val="bg1"/>
          </a:solidFill>
        </p:spPr>
        <p:txBody>
          <a:bodyPr wrap="square" rtlCol="0">
            <a:spAutoFit/>
          </a:bodyPr>
          <a:lstStyle/>
          <a:p>
            <a:r>
              <a:rPr lang="en-US" altLang="ja-JP" sz="2800" dirty="0" smtClean="0"/>
              <a:t>8</a:t>
            </a:r>
            <a:r>
              <a:rPr lang="en-US" altLang="ja-JP" sz="2800" dirty="0"/>
              <a:t>0</a:t>
            </a:r>
            <a:r>
              <a:rPr lang="ja-JP" altLang="en-US" sz="2800" dirty="0" smtClean="0"/>
              <a:t>億円</a:t>
            </a:r>
            <a:endParaRPr kumimoji="1" lang="ja-JP" altLang="en-US" sz="2800" dirty="0"/>
          </a:p>
        </p:txBody>
      </p:sp>
      <p:sp>
        <p:nvSpPr>
          <p:cNvPr id="21" name="テキスト ボックス 20"/>
          <p:cNvSpPr txBox="1"/>
          <p:nvPr/>
        </p:nvSpPr>
        <p:spPr>
          <a:xfrm>
            <a:off x="3926340" y="5012063"/>
            <a:ext cx="1393932" cy="523220"/>
          </a:xfrm>
          <a:prstGeom prst="rect">
            <a:avLst/>
          </a:prstGeom>
          <a:solidFill>
            <a:schemeClr val="bg1"/>
          </a:solidFill>
        </p:spPr>
        <p:txBody>
          <a:bodyPr wrap="square" rtlCol="0">
            <a:spAutoFit/>
          </a:bodyPr>
          <a:lstStyle/>
          <a:p>
            <a:r>
              <a:rPr lang="en-US" altLang="ja-JP" sz="2800" dirty="0" smtClean="0"/>
              <a:t>3</a:t>
            </a:r>
            <a:r>
              <a:rPr lang="en-US" altLang="ja-JP" sz="2800" dirty="0"/>
              <a:t>4</a:t>
            </a:r>
            <a:r>
              <a:rPr lang="ja-JP" altLang="en-US" sz="2800" dirty="0" smtClean="0"/>
              <a:t>億円</a:t>
            </a:r>
            <a:endParaRPr kumimoji="1" lang="ja-JP" altLang="en-US" sz="2800" dirty="0"/>
          </a:p>
        </p:txBody>
      </p:sp>
      <p:sp>
        <p:nvSpPr>
          <p:cNvPr id="22" name="テキスト ボックス 21"/>
          <p:cNvSpPr txBox="1"/>
          <p:nvPr/>
        </p:nvSpPr>
        <p:spPr>
          <a:xfrm>
            <a:off x="3244123" y="4118654"/>
            <a:ext cx="1393932" cy="523220"/>
          </a:xfrm>
          <a:prstGeom prst="rect">
            <a:avLst/>
          </a:prstGeom>
          <a:solidFill>
            <a:schemeClr val="bg1"/>
          </a:solidFill>
        </p:spPr>
        <p:txBody>
          <a:bodyPr wrap="square" rtlCol="0">
            <a:spAutoFit/>
          </a:bodyPr>
          <a:lstStyle/>
          <a:p>
            <a:r>
              <a:rPr lang="en-US" altLang="ja-JP" sz="2800" dirty="0" smtClean="0"/>
              <a:t>33</a:t>
            </a:r>
            <a:r>
              <a:rPr lang="ja-JP" altLang="en-US" sz="2800" dirty="0" smtClean="0"/>
              <a:t>億円</a:t>
            </a:r>
            <a:endParaRPr kumimoji="1" lang="ja-JP" altLang="en-US" sz="2800" dirty="0"/>
          </a:p>
        </p:txBody>
      </p:sp>
      <p:sp>
        <p:nvSpPr>
          <p:cNvPr id="23" name="テキスト ボックス 22"/>
          <p:cNvSpPr txBox="1"/>
          <p:nvPr/>
        </p:nvSpPr>
        <p:spPr>
          <a:xfrm>
            <a:off x="2927136" y="3130600"/>
            <a:ext cx="1393932" cy="523220"/>
          </a:xfrm>
          <a:prstGeom prst="rect">
            <a:avLst/>
          </a:prstGeom>
          <a:solidFill>
            <a:schemeClr val="bg1"/>
          </a:solidFill>
        </p:spPr>
        <p:txBody>
          <a:bodyPr wrap="square" rtlCol="0">
            <a:spAutoFit/>
          </a:bodyPr>
          <a:lstStyle/>
          <a:p>
            <a:r>
              <a:rPr lang="en-US" altLang="ja-JP" sz="2800" dirty="0" smtClean="0"/>
              <a:t>2</a:t>
            </a:r>
            <a:r>
              <a:rPr lang="en-US" altLang="ja-JP" sz="2800" dirty="0"/>
              <a:t>8</a:t>
            </a:r>
            <a:r>
              <a:rPr lang="ja-JP" altLang="en-US" sz="2800" dirty="0" smtClean="0"/>
              <a:t>億円</a:t>
            </a:r>
            <a:endParaRPr kumimoji="1" lang="ja-JP" altLang="en-US" sz="2800" dirty="0"/>
          </a:p>
        </p:txBody>
      </p:sp>
    </p:spTree>
    <p:extLst>
      <p:ext uri="{BB962C8B-B14F-4D97-AF65-F5344CB8AC3E}">
        <p14:creationId xmlns:p14="http://schemas.microsoft.com/office/powerpoint/2010/main" val="364697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475635" y="0"/>
            <a:ext cx="4275786" cy="769441"/>
          </a:xfrm>
          <a:prstGeom prst="rect">
            <a:avLst/>
          </a:prstGeom>
          <a:noFill/>
        </p:spPr>
        <p:txBody>
          <a:bodyPr wrap="square" rtlCol="0">
            <a:spAutoFit/>
          </a:bodyPr>
          <a:lstStyle/>
          <a:p>
            <a:r>
              <a:rPr kumimoji="1" lang="ja-JP" altLang="en-US" sz="4400" dirty="0" smtClean="0">
                <a:solidFill>
                  <a:srgbClr val="FF0000"/>
                </a:solidFill>
              </a:rPr>
              <a:t>年間の支出内訳</a:t>
            </a:r>
            <a:endParaRPr kumimoji="1" lang="ja-JP" altLang="en-US" sz="4400" dirty="0">
              <a:solidFill>
                <a:srgbClr val="FF0000"/>
              </a:solidFill>
            </a:endParaRPr>
          </a:p>
        </p:txBody>
      </p:sp>
      <p:graphicFrame>
        <p:nvGraphicFramePr>
          <p:cNvPr id="10" name="グラフ 9"/>
          <p:cNvGraphicFramePr/>
          <p:nvPr>
            <p:extLst>
              <p:ext uri="{D42A27DB-BD31-4B8C-83A1-F6EECF244321}">
                <p14:modId xmlns:p14="http://schemas.microsoft.com/office/powerpoint/2010/main" val="2362913492"/>
              </p:ext>
            </p:extLst>
          </p:nvPr>
        </p:nvGraphicFramePr>
        <p:xfrm>
          <a:off x="1283111" y="719666"/>
          <a:ext cx="9807676" cy="59171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6551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97736" y="206063"/>
            <a:ext cx="9169758" cy="1446550"/>
          </a:xfrm>
          <a:prstGeom prst="rect">
            <a:avLst/>
          </a:prstGeom>
          <a:noFill/>
        </p:spPr>
        <p:txBody>
          <a:bodyPr wrap="square" rtlCol="0">
            <a:spAutoFit/>
          </a:bodyPr>
          <a:lstStyle/>
          <a:p>
            <a:r>
              <a:rPr lang="ja-JP" altLang="en-US" sz="4400" dirty="0" smtClean="0">
                <a:solidFill>
                  <a:srgbClr val="FF0000"/>
                </a:solidFill>
              </a:rPr>
              <a:t>学校適正規模・適正配置等に関する基本計画策定委員会条例の制定</a:t>
            </a:r>
            <a:endParaRPr kumimoji="1" lang="ja-JP" altLang="en-US" sz="4400" dirty="0">
              <a:solidFill>
                <a:srgbClr val="FF0000"/>
              </a:solidFill>
            </a:endParaRPr>
          </a:p>
        </p:txBody>
      </p:sp>
      <p:sp>
        <p:nvSpPr>
          <p:cNvPr id="3" name="テキスト ボックス 2"/>
          <p:cNvSpPr txBox="1"/>
          <p:nvPr/>
        </p:nvSpPr>
        <p:spPr>
          <a:xfrm>
            <a:off x="347730" y="1931831"/>
            <a:ext cx="11565228" cy="1200329"/>
          </a:xfrm>
          <a:prstGeom prst="rect">
            <a:avLst/>
          </a:prstGeom>
          <a:noFill/>
        </p:spPr>
        <p:txBody>
          <a:bodyPr wrap="square" rtlCol="0">
            <a:spAutoFit/>
          </a:bodyPr>
          <a:lstStyle/>
          <a:p>
            <a:r>
              <a:rPr kumimoji="1" lang="ja-JP" altLang="en-US" sz="3600" dirty="0" smtClean="0"/>
              <a:t>小中学校の適正規模及び適正配置等に関する基本計画を作るために調査審議し、答申し、又は建議する</a:t>
            </a:r>
            <a:endParaRPr kumimoji="1" lang="ja-JP" altLang="en-US" sz="3600" dirty="0"/>
          </a:p>
        </p:txBody>
      </p:sp>
      <p:sp>
        <p:nvSpPr>
          <p:cNvPr id="4" name="テキスト ボックス 3"/>
          <p:cNvSpPr txBox="1"/>
          <p:nvPr/>
        </p:nvSpPr>
        <p:spPr>
          <a:xfrm>
            <a:off x="347730" y="3411378"/>
            <a:ext cx="10509160" cy="1200329"/>
          </a:xfrm>
          <a:prstGeom prst="rect">
            <a:avLst/>
          </a:prstGeom>
          <a:noFill/>
        </p:spPr>
        <p:txBody>
          <a:bodyPr wrap="square" rtlCol="0">
            <a:spAutoFit/>
          </a:bodyPr>
          <a:lstStyle/>
          <a:p>
            <a:r>
              <a:rPr lang="ja-JP" altLang="en-US" sz="3600" dirty="0" smtClean="0"/>
              <a:t>学識経験者や自治会、保護者、学校を代表する１２人の委員で構成される</a:t>
            </a:r>
            <a:endParaRPr kumimoji="1" lang="ja-JP" altLang="en-US" sz="3600" dirty="0"/>
          </a:p>
        </p:txBody>
      </p:sp>
    </p:spTree>
    <p:extLst>
      <p:ext uri="{BB962C8B-B14F-4D97-AF65-F5344CB8AC3E}">
        <p14:creationId xmlns:p14="http://schemas.microsoft.com/office/powerpoint/2010/main" val="172778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27291" y="0"/>
            <a:ext cx="5911402" cy="769441"/>
          </a:xfrm>
          <a:prstGeom prst="rect">
            <a:avLst/>
          </a:prstGeom>
          <a:noFill/>
        </p:spPr>
        <p:txBody>
          <a:bodyPr wrap="square" rtlCol="0">
            <a:spAutoFit/>
          </a:bodyPr>
          <a:lstStyle/>
          <a:p>
            <a:r>
              <a:rPr lang="ja-JP" altLang="en-US" sz="4400" dirty="0" smtClean="0">
                <a:solidFill>
                  <a:srgbClr val="FF0000"/>
                </a:solidFill>
              </a:rPr>
              <a:t>空き家対策事業の推進</a:t>
            </a:r>
            <a:endParaRPr kumimoji="1" lang="ja-JP" altLang="en-US" sz="4400" dirty="0">
              <a:solidFill>
                <a:srgbClr val="FF0000"/>
              </a:solidFill>
            </a:endParaRPr>
          </a:p>
        </p:txBody>
      </p:sp>
      <p:sp>
        <p:nvSpPr>
          <p:cNvPr id="3" name="テキスト ボックス 2"/>
          <p:cNvSpPr txBox="1"/>
          <p:nvPr/>
        </p:nvSpPr>
        <p:spPr>
          <a:xfrm>
            <a:off x="875764" y="903717"/>
            <a:ext cx="10934163" cy="5632311"/>
          </a:xfrm>
          <a:prstGeom prst="rect">
            <a:avLst/>
          </a:prstGeom>
          <a:noFill/>
        </p:spPr>
        <p:txBody>
          <a:bodyPr wrap="square" rtlCol="0">
            <a:spAutoFit/>
          </a:bodyPr>
          <a:lstStyle/>
          <a:p>
            <a:r>
              <a:rPr kumimoji="1" lang="ja-JP" altLang="en-US" sz="3600" dirty="0" smtClean="0"/>
              <a:t>・空き家率：１３％（平成</a:t>
            </a:r>
            <a:r>
              <a:rPr kumimoji="1" lang="en-US" altLang="ja-JP" sz="3600" dirty="0" smtClean="0"/>
              <a:t>25</a:t>
            </a:r>
            <a:r>
              <a:rPr kumimoji="1" lang="ja-JP" altLang="en-US" sz="3600" dirty="0" smtClean="0"/>
              <a:t>年）</a:t>
            </a:r>
            <a:endParaRPr kumimoji="1" lang="en-US" altLang="ja-JP" sz="3600" dirty="0" smtClean="0"/>
          </a:p>
          <a:p>
            <a:r>
              <a:rPr lang="ja-JP" altLang="en-US" sz="3600" dirty="0" smtClean="0"/>
              <a:t>・平成２７年、モデル地区を設け空き家の実態調査</a:t>
            </a:r>
            <a:endParaRPr lang="en-US" altLang="ja-JP" sz="3600" dirty="0" smtClean="0"/>
          </a:p>
          <a:p>
            <a:r>
              <a:rPr kumimoji="1" lang="ja-JP" altLang="en-US" sz="3600" dirty="0"/>
              <a:t>　</a:t>
            </a:r>
            <a:r>
              <a:rPr kumimoji="1" lang="ja-JP" altLang="en-US" sz="3600" dirty="0" smtClean="0"/>
              <a:t>空き家と想定されるものは２４９戸</a:t>
            </a:r>
            <a:endParaRPr kumimoji="1" lang="en-US" altLang="ja-JP" sz="3600" dirty="0" smtClean="0"/>
          </a:p>
          <a:p>
            <a:r>
              <a:rPr lang="ja-JP" altLang="en-US" sz="3600" dirty="0"/>
              <a:t>　</a:t>
            </a:r>
            <a:r>
              <a:rPr lang="ja-JP" altLang="en-US" sz="3600" dirty="0" smtClean="0"/>
              <a:t>雑草、庭木で問題あり４８</a:t>
            </a:r>
            <a:r>
              <a:rPr lang="en-US" altLang="ja-JP" sz="3600" dirty="0" smtClean="0"/>
              <a:t>.</a:t>
            </a:r>
            <a:r>
              <a:rPr lang="ja-JP" altLang="en-US" sz="3600" dirty="0" smtClean="0"/>
              <a:t>６％、</a:t>
            </a:r>
            <a:endParaRPr lang="en-US" altLang="ja-JP" sz="3600" dirty="0" smtClean="0"/>
          </a:p>
          <a:p>
            <a:r>
              <a:rPr lang="ja-JP" altLang="en-US" sz="3600" dirty="0" smtClean="0"/>
              <a:t>・</a:t>
            </a:r>
            <a:r>
              <a:rPr kumimoji="1" lang="ja-JP" altLang="en-US" sz="3600" dirty="0" smtClean="0"/>
              <a:t>空き家等所有者に対するアンケート調査</a:t>
            </a:r>
            <a:endParaRPr kumimoji="1" lang="en-US" altLang="ja-JP" sz="3600" dirty="0" smtClean="0"/>
          </a:p>
          <a:p>
            <a:r>
              <a:rPr lang="ja-JP" altLang="en-US" sz="3600" dirty="0" smtClean="0"/>
              <a:t>　固定資産税や解体費用などの金銭的心配</a:t>
            </a:r>
            <a:endParaRPr lang="en-US" altLang="ja-JP" sz="3600" dirty="0" smtClean="0"/>
          </a:p>
          <a:p>
            <a:r>
              <a:rPr lang="ja-JP" altLang="en-US" sz="3600" dirty="0"/>
              <a:t>　</a:t>
            </a:r>
            <a:r>
              <a:rPr lang="ja-JP" altLang="en-US" sz="3600" dirty="0" smtClean="0"/>
              <a:t>今後の利用予定がなくどうしていいかわからない</a:t>
            </a:r>
            <a:endParaRPr lang="en-US" altLang="ja-JP" sz="3600" dirty="0" smtClean="0"/>
          </a:p>
          <a:p>
            <a:r>
              <a:rPr lang="ja-JP" altLang="en-US" sz="3600" dirty="0"/>
              <a:t>　</a:t>
            </a:r>
            <a:r>
              <a:rPr lang="ja-JP" altLang="en-US" sz="3600" dirty="0" smtClean="0"/>
              <a:t>不動産業者や解体業者の選び方がわからない</a:t>
            </a:r>
            <a:endParaRPr lang="en-US" altLang="ja-JP" sz="3600" dirty="0" smtClean="0"/>
          </a:p>
          <a:p>
            <a:r>
              <a:rPr lang="ja-JP" altLang="en-US" sz="3600" dirty="0" smtClean="0"/>
              <a:t>・</a:t>
            </a:r>
            <a:r>
              <a:rPr lang="ja-JP" altLang="en-US" sz="3600" dirty="0" smtClean="0">
                <a:solidFill>
                  <a:srgbClr val="FF0000"/>
                </a:solidFill>
              </a:rPr>
              <a:t>空家等対策の基本方針</a:t>
            </a:r>
            <a:endParaRPr lang="en-US" altLang="ja-JP" sz="3600" dirty="0" smtClean="0">
              <a:solidFill>
                <a:srgbClr val="FF0000"/>
              </a:solidFill>
            </a:endParaRPr>
          </a:p>
          <a:p>
            <a:r>
              <a:rPr lang="ja-JP" altLang="en-US" sz="3600" dirty="0"/>
              <a:t>　</a:t>
            </a:r>
            <a:r>
              <a:rPr lang="ja-JP" altLang="en-US" sz="3600" dirty="0" smtClean="0"/>
              <a:t>予防、利活用、適正管理、特定空き家に対する措置</a:t>
            </a:r>
            <a:endParaRPr kumimoji="1" lang="en-US" altLang="ja-JP" sz="3600" dirty="0" smtClean="0"/>
          </a:p>
        </p:txBody>
      </p:sp>
    </p:spTree>
    <p:extLst>
      <p:ext uri="{BB962C8B-B14F-4D97-AF65-F5344CB8AC3E}">
        <p14:creationId xmlns:p14="http://schemas.microsoft.com/office/powerpoint/2010/main" val="166163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93193" y="283335"/>
            <a:ext cx="7946265" cy="769441"/>
          </a:xfrm>
          <a:prstGeom prst="rect">
            <a:avLst/>
          </a:prstGeom>
          <a:noFill/>
        </p:spPr>
        <p:txBody>
          <a:bodyPr wrap="square" rtlCol="0">
            <a:spAutoFit/>
          </a:bodyPr>
          <a:lstStyle/>
          <a:p>
            <a:r>
              <a:rPr lang="ja-JP" altLang="en-US" sz="4400" dirty="0" smtClean="0">
                <a:solidFill>
                  <a:srgbClr val="FF0000"/>
                </a:solidFill>
              </a:rPr>
              <a:t>成年後見支援センターの</a:t>
            </a:r>
            <a:r>
              <a:rPr kumimoji="1" lang="ja-JP" altLang="en-US" sz="4400" dirty="0" smtClean="0">
                <a:solidFill>
                  <a:srgbClr val="FF0000"/>
                </a:solidFill>
              </a:rPr>
              <a:t>設置</a:t>
            </a:r>
            <a:endParaRPr kumimoji="1" lang="ja-JP" altLang="en-US" sz="4400" dirty="0">
              <a:solidFill>
                <a:srgbClr val="FF0000"/>
              </a:solidFill>
            </a:endParaRPr>
          </a:p>
        </p:txBody>
      </p:sp>
      <p:sp>
        <p:nvSpPr>
          <p:cNvPr id="3" name="テキスト ボックス 2"/>
          <p:cNvSpPr txBox="1"/>
          <p:nvPr/>
        </p:nvSpPr>
        <p:spPr>
          <a:xfrm>
            <a:off x="515152" y="1506828"/>
            <a:ext cx="11552352" cy="4524315"/>
          </a:xfrm>
          <a:prstGeom prst="rect">
            <a:avLst/>
          </a:prstGeom>
          <a:noFill/>
        </p:spPr>
        <p:txBody>
          <a:bodyPr wrap="square" rtlCol="0">
            <a:spAutoFit/>
          </a:bodyPr>
          <a:lstStyle/>
          <a:p>
            <a:r>
              <a:rPr kumimoji="1" lang="ja-JP" altLang="en-US" sz="3600" dirty="0" smtClean="0"/>
              <a:t>・ねらい：消費者被害や虐待などから認知症高齢者や知的・精神障害者の生命、身体、財産等の権利を守る</a:t>
            </a:r>
            <a:endParaRPr lang="en-US" altLang="ja-JP" sz="3600" dirty="0" smtClean="0"/>
          </a:p>
          <a:p>
            <a:r>
              <a:rPr kumimoji="1" lang="ja-JP" altLang="en-US" sz="3600" dirty="0" smtClean="0"/>
              <a:t>・事業内容</a:t>
            </a:r>
            <a:endParaRPr kumimoji="1" lang="en-US" altLang="ja-JP" sz="3600" dirty="0" smtClean="0"/>
          </a:p>
          <a:p>
            <a:r>
              <a:rPr lang="ja-JP" altLang="en-US" sz="3600" dirty="0"/>
              <a:t>　</a:t>
            </a:r>
            <a:r>
              <a:rPr lang="ja-JP" altLang="en-US" sz="3600" dirty="0" smtClean="0"/>
              <a:t>総合相談、利用支援、広報・啓発、後見人の活動支援</a:t>
            </a:r>
            <a:endParaRPr lang="en-US" altLang="ja-JP" sz="3600" dirty="0" smtClean="0"/>
          </a:p>
          <a:p>
            <a:r>
              <a:rPr kumimoji="1" lang="ja-JP" altLang="en-US" sz="3600" dirty="0" smtClean="0"/>
              <a:t>・</a:t>
            </a:r>
            <a:r>
              <a:rPr kumimoji="1" lang="ja-JP" altLang="en-US" sz="3600" dirty="0" smtClean="0">
                <a:solidFill>
                  <a:srgbClr val="FF0000"/>
                </a:solidFill>
              </a:rPr>
              <a:t>法定後見制度</a:t>
            </a:r>
            <a:r>
              <a:rPr kumimoji="1" lang="ja-JP" altLang="en-US" sz="3600" dirty="0" smtClean="0"/>
              <a:t>（後見、保佐、補助）</a:t>
            </a:r>
            <a:endParaRPr kumimoji="1" lang="en-US" altLang="ja-JP" sz="3600" dirty="0" smtClean="0"/>
          </a:p>
          <a:p>
            <a:r>
              <a:rPr lang="ja-JP" altLang="en-US" sz="3600" dirty="0" smtClean="0"/>
              <a:t>・</a:t>
            </a:r>
            <a:r>
              <a:rPr lang="ja-JP" altLang="en-US" sz="3600" dirty="0" smtClean="0">
                <a:solidFill>
                  <a:srgbClr val="FF0000"/>
                </a:solidFill>
              </a:rPr>
              <a:t>任意後見制度</a:t>
            </a:r>
            <a:r>
              <a:rPr lang="ja-JP" altLang="en-US" sz="3600" dirty="0" smtClean="0"/>
              <a:t>（将来の判断力低下に備え、決めておく）</a:t>
            </a:r>
            <a:endParaRPr lang="en-US" altLang="ja-JP" sz="3600" dirty="0" smtClean="0"/>
          </a:p>
          <a:p>
            <a:r>
              <a:rPr lang="ja-JP" altLang="en-US" sz="3600" dirty="0" smtClean="0"/>
              <a:t>・総合福祉会館２階</a:t>
            </a:r>
            <a:endParaRPr lang="en-US" altLang="ja-JP" sz="3600" dirty="0" smtClean="0"/>
          </a:p>
          <a:p>
            <a:r>
              <a:rPr kumimoji="1" lang="ja-JP" altLang="en-US" sz="3600" dirty="0" smtClean="0"/>
              <a:t>・４月から６月まで準備周知期間、７月に開設</a:t>
            </a:r>
            <a:endParaRPr kumimoji="1" lang="ja-JP" altLang="en-US" sz="3600" dirty="0"/>
          </a:p>
        </p:txBody>
      </p:sp>
    </p:spTree>
    <p:extLst>
      <p:ext uri="{BB962C8B-B14F-4D97-AF65-F5344CB8AC3E}">
        <p14:creationId xmlns:p14="http://schemas.microsoft.com/office/powerpoint/2010/main" val="259619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15922" y="180304"/>
            <a:ext cx="7765960" cy="769441"/>
          </a:xfrm>
          <a:prstGeom prst="rect">
            <a:avLst/>
          </a:prstGeom>
          <a:noFill/>
        </p:spPr>
        <p:txBody>
          <a:bodyPr wrap="square" rtlCol="0">
            <a:spAutoFit/>
          </a:bodyPr>
          <a:lstStyle/>
          <a:p>
            <a:r>
              <a:rPr kumimoji="1" lang="ja-JP" altLang="en-US" sz="4400" dirty="0" smtClean="0">
                <a:solidFill>
                  <a:srgbClr val="FF0000"/>
                </a:solidFill>
              </a:rPr>
              <a:t>コミュニティスクール事業の推進</a:t>
            </a:r>
            <a:endParaRPr kumimoji="1" lang="ja-JP" altLang="en-US" sz="4400" dirty="0">
              <a:solidFill>
                <a:srgbClr val="FF0000"/>
              </a:solidFill>
            </a:endParaRPr>
          </a:p>
        </p:txBody>
      </p:sp>
      <p:sp>
        <p:nvSpPr>
          <p:cNvPr id="3" name="テキスト ボックス 2"/>
          <p:cNvSpPr txBox="1"/>
          <p:nvPr/>
        </p:nvSpPr>
        <p:spPr>
          <a:xfrm>
            <a:off x="579549" y="1403797"/>
            <a:ext cx="11062952" cy="3416320"/>
          </a:xfrm>
          <a:prstGeom prst="rect">
            <a:avLst/>
          </a:prstGeom>
          <a:noFill/>
        </p:spPr>
        <p:txBody>
          <a:bodyPr wrap="square" rtlCol="0">
            <a:spAutoFit/>
          </a:bodyPr>
          <a:lstStyle/>
          <a:p>
            <a:r>
              <a:rPr kumimoji="1" lang="ja-JP" altLang="en-US" sz="3600" dirty="0" smtClean="0"/>
              <a:t>・地域、家庭、学校が連携し、義務教育９年間を見通した子供の成長を支援するため、中学校区単位に</a:t>
            </a:r>
            <a:r>
              <a:rPr kumimoji="1" lang="ja-JP" altLang="en-US" sz="3600" dirty="0" smtClean="0">
                <a:solidFill>
                  <a:srgbClr val="FF0000"/>
                </a:solidFill>
              </a:rPr>
              <a:t>学校運営協議会</a:t>
            </a:r>
            <a:r>
              <a:rPr kumimoji="1" lang="ja-JP" altLang="en-US" sz="3600" dirty="0" smtClean="0"/>
              <a:t>を設置して運営</a:t>
            </a:r>
            <a:endParaRPr kumimoji="1" lang="en-US" altLang="ja-JP" sz="3600" dirty="0" smtClean="0"/>
          </a:p>
          <a:p>
            <a:r>
              <a:rPr lang="ja-JP" altLang="en-US" sz="3600" dirty="0" smtClean="0"/>
              <a:t>・６中学校区で完全実施（川島、稲羽、那加、桜、蘇原、鵜沼）　</a:t>
            </a:r>
            <a:endParaRPr lang="en-US" altLang="ja-JP" sz="3600" dirty="0" smtClean="0"/>
          </a:p>
          <a:p>
            <a:r>
              <a:rPr lang="ja-JP" altLang="en-US" sz="3600" dirty="0"/>
              <a:t>・</a:t>
            </a:r>
            <a:r>
              <a:rPr lang="ja-JP" altLang="en-US" sz="3600" dirty="0" smtClean="0"/>
              <a:t>２中学校区で立ち上げ準備（中央、緑陽）</a:t>
            </a:r>
            <a:endParaRPr kumimoji="1" lang="ja-JP" altLang="en-US" sz="3600" dirty="0"/>
          </a:p>
        </p:txBody>
      </p:sp>
    </p:spTree>
    <p:extLst>
      <p:ext uri="{BB962C8B-B14F-4D97-AF65-F5344CB8AC3E}">
        <p14:creationId xmlns:p14="http://schemas.microsoft.com/office/powerpoint/2010/main" val="85984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635616" y="167425"/>
            <a:ext cx="8847786" cy="769441"/>
          </a:xfrm>
          <a:prstGeom prst="rect">
            <a:avLst/>
          </a:prstGeom>
          <a:noFill/>
        </p:spPr>
        <p:txBody>
          <a:bodyPr wrap="square" rtlCol="0">
            <a:spAutoFit/>
          </a:bodyPr>
          <a:lstStyle/>
          <a:p>
            <a:r>
              <a:rPr kumimoji="1" lang="ja-JP" altLang="en-US" sz="4400" dirty="0" smtClean="0">
                <a:solidFill>
                  <a:srgbClr val="FF0000"/>
                </a:solidFill>
              </a:rPr>
              <a:t>生涯現役促進地域連携事業の推進</a:t>
            </a:r>
            <a:endParaRPr kumimoji="1" lang="ja-JP" altLang="en-US" sz="4400" dirty="0">
              <a:solidFill>
                <a:srgbClr val="FF0000"/>
              </a:solidFill>
            </a:endParaRPr>
          </a:p>
        </p:txBody>
      </p:sp>
      <p:sp>
        <p:nvSpPr>
          <p:cNvPr id="3" name="テキスト ボックス 2"/>
          <p:cNvSpPr txBox="1"/>
          <p:nvPr/>
        </p:nvSpPr>
        <p:spPr>
          <a:xfrm>
            <a:off x="521593" y="1043189"/>
            <a:ext cx="11075831" cy="4524315"/>
          </a:xfrm>
          <a:prstGeom prst="rect">
            <a:avLst/>
          </a:prstGeom>
          <a:noFill/>
        </p:spPr>
        <p:txBody>
          <a:bodyPr wrap="square" rtlCol="0">
            <a:spAutoFit/>
          </a:bodyPr>
          <a:lstStyle/>
          <a:p>
            <a:r>
              <a:rPr kumimoji="1" lang="ja-JP" altLang="en-US" sz="3600" dirty="0" smtClean="0"/>
              <a:t>・市内企業の人手不足の改善と高年齢者が年齢に関わりなく活躍しつづけられる生涯現役社会の実現を目指す</a:t>
            </a:r>
            <a:endParaRPr kumimoji="1" lang="en-US" altLang="ja-JP" sz="3600" dirty="0" smtClean="0"/>
          </a:p>
          <a:p>
            <a:r>
              <a:rPr lang="ja-JP" altLang="en-US" sz="3600" dirty="0" smtClean="0"/>
              <a:t>（</a:t>
            </a:r>
            <a:r>
              <a:rPr lang="ja-JP" altLang="en-US" sz="3600" dirty="0" smtClean="0">
                <a:solidFill>
                  <a:srgbClr val="FF0000"/>
                </a:solidFill>
              </a:rPr>
              <a:t>希望する仕事、生涯学習講座、介護予防教室や軽スポーツ、能力や経験を発揮する場</a:t>
            </a:r>
            <a:r>
              <a:rPr lang="ja-JP" altLang="en-US" sz="3600" dirty="0" smtClean="0"/>
              <a:t>）</a:t>
            </a:r>
            <a:endParaRPr kumimoji="1" lang="en-US" altLang="ja-JP" sz="3600" dirty="0" smtClean="0"/>
          </a:p>
          <a:p>
            <a:r>
              <a:rPr lang="ja-JP" altLang="en-US" sz="3600" dirty="0" smtClean="0"/>
              <a:t>・５５歳以上を対象に３年計画で進める</a:t>
            </a:r>
            <a:endParaRPr lang="en-US" altLang="ja-JP" sz="3600" dirty="0" smtClean="0"/>
          </a:p>
          <a:p>
            <a:r>
              <a:rPr kumimoji="1" lang="ja-JP" altLang="en-US" sz="3600" dirty="0"/>
              <a:t>　</a:t>
            </a:r>
            <a:r>
              <a:rPr kumimoji="1" lang="ja-JP" altLang="en-US" sz="3600" dirty="0" smtClean="0"/>
              <a:t>１年目：事業</a:t>
            </a:r>
            <a:r>
              <a:rPr kumimoji="1" lang="en-US" altLang="ja-JP" sz="3600" dirty="0" smtClean="0"/>
              <a:t>PR</a:t>
            </a:r>
            <a:r>
              <a:rPr kumimoji="1" lang="ja-JP" altLang="en-US" sz="3600" dirty="0" smtClean="0"/>
              <a:t>や受け皿企業の開拓</a:t>
            </a:r>
            <a:endParaRPr kumimoji="1" lang="en-US" altLang="ja-JP" sz="3600" dirty="0" smtClean="0"/>
          </a:p>
          <a:p>
            <a:r>
              <a:rPr lang="ja-JP" altLang="en-US" sz="3600" dirty="0"/>
              <a:t>　</a:t>
            </a:r>
            <a:r>
              <a:rPr lang="ja-JP" altLang="en-US" sz="3600" dirty="0" smtClean="0"/>
              <a:t>２年目：高齢者の人材バンク設置</a:t>
            </a:r>
            <a:endParaRPr lang="en-US" altLang="ja-JP" sz="3600" dirty="0" smtClean="0"/>
          </a:p>
          <a:p>
            <a:r>
              <a:rPr kumimoji="1" lang="ja-JP" altLang="en-US" sz="3600" dirty="0"/>
              <a:t>　</a:t>
            </a:r>
            <a:r>
              <a:rPr kumimoji="1" lang="ja-JP" altLang="en-US" sz="3600" dirty="0" smtClean="0"/>
              <a:t>３年目：企業と人材の交流会や職場見学会</a:t>
            </a:r>
            <a:endParaRPr kumimoji="1" lang="ja-JP" altLang="en-US" sz="3600" dirty="0"/>
          </a:p>
        </p:txBody>
      </p:sp>
    </p:spTree>
    <p:extLst>
      <p:ext uri="{BB962C8B-B14F-4D97-AF65-F5344CB8AC3E}">
        <p14:creationId xmlns:p14="http://schemas.microsoft.com/office/powerpoint/2010/main" val="2368248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19927</TotalTime>
  <Words>1023</Words>
  <Application>Microsoft Office PowerPoint</Application>
  <PresentationFormat>ワイド画面</PresentationFormat>
  <Paragraphs>145</Paragraphs>
  <Slides>18</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ＭＳ Ｐゴシック</vt:lpstr>
      <vt:lpstr>Arial</vt:lpstr>
      <vt:lpstr>Calibri</vt:lpstr>
      <vt:lpstr>Calibri Light</vt:lpstr>
      <vt:lpstr>Office テーマ</vt:lpstr>
      <vt:lpstr>第２５回市政報告会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６月議会の予定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1309</cp:revision>
  <dcterms:created xsi:type="dcterms:W3CDTF">2013-10-16T10:26:16Z</dcterms:created>
  <dcterms:modified xsi:type="dcterms:W3CDTF">2019-04-27T13:24:10Z</dcterms:modified>
</cp:coreProperties>
</file>