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69" r:id="rId3"/>
    <p:sldId id="420" r:id="rId4"/>
    <p:sldId id="427" r:id="rId5"/>
    <p:sldId id="421" r:id="rId6"/>
    <p:sldId id="422" r:id="rId7"/>
    <p:sldId id="423" r:id="rId8"/>
    <p:sldId id="424" r:id="rId9"/>
    <p:sldId id="425" r:id="rId10"/>
    <p:sldId id="296" r:id="rId11"/>
    <p:sldId id="403" r:id="rId12"/>
    <p:sldId id="419" r:id="rId13"/>
    <p:sldId id="428" r:id="rId14"/>
    <p:sldId id="426" r:id="rId15"/>
    <p:sldId id="429" r:id="rId16"/>
    <p:sldId id="266"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426DD-DFF0-4CE3-B1DB-FA22DC14819D}" type="datetimeFigureOut">
              <a:rPr kumimoji="1" lang="ja-JP" altLang="en-US" smtClean="0"/>
              <a:t>2019/7/24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17080-ECDD-4669-80EB-C5EE2A90EE6B}" type="slidenum">
              <a:rPr kumimoji="1" lang="ja-JP" altLang="en-US" smtClean="0"/>
              <a:t>‹#›</a:t>
            </a:fld>
            <a:endParaRPr kumimoji="1" lang="ja-JP" altLang="en-US"/>
          </a:p>
        </p:txBody>
      </p:sp>
    </p:spTree>
    <p:extLst>
      <p:ext uri="{BB962C8B-B14F-4D97-AF65-F5344CB8AC3E}">
        <p14:creationId xmlns:p14="http://schemas.microsoft.com/office/powerpoint/2010/main" val="353824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1417080-ECDD-4669-80EB-C5EE2A90EE6B}" type="slidenum">
              <a:rPr kumimoji="1" lang="ja-JP" altLang="en-US" smtClean="0"/>
              <a:t>2</a:t>
            </a:fld>
            <a:endParaRPr kumimoji="1" lang="ja-JP" altLang="en-US"/>
          </a:p>
        </p:txBody>
      </p:sp>
    </p:spTree>
    <p:extLst>
      <p:ext uri="{BB962C8B-B14F-4D97-AF65-F5344CB8AC3E}">
        <p14:creationId xmlns:p14="http://schemas.microsoft.com/office/powerpoint/2010/main" val="157899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2019/7/24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84321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2019/7/24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98147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2019/7/24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50106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2019/7/24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202307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2019/7/24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878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2019/7/24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5472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8E35DE-4789-4568-B2B9-D88FA3D035B6}" type="datetimeFigureOut">
              <a:rPr kumimoji="1" lang="ja-JP" altLang="en-US" smtClean="0"/>
              <a:t>2019/7/24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56671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8E35DE-4789-4568-B2B9-D88FA3D035B6}" type="datetimeFigureOut">
              <a:rPr kumimoji="1" lang="ja-JP" altLang="en-US" smtClean="0"/>
              <a:t>2019/7/24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32840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8E35DE-4789-4568-B2B9-D88FA3D035B6}" type="datetimeFigureOut">
              <a:rPr kumimoji="1" lang="ja-JP" altLang="en-US" smtClean="0"/>
              <a:t>2019/7/24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84750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2019/7/24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58827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2019/7/24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44015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E35DE-4789-4568-B2B9-D88FA3D035B6}" type="datetimeFigureOut">
              <a:rPr kumimoji="1" lang="ja-JP" altLang="en-US" smtClean="0"/>
              <a:t>2019/7/24</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35724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44462" y="1714792"/>
            <a:ext cx="6705600" cy="976893"/>
          </a:xfrm>
        </p:spPr>
        <p:txBody>
          <a:bodyPr>
            <a:normAutofit/>
          </a:bodyPr>
          <a:lstStyle/>
          <a:p>
            <a:r>
              <a:rPr kumimoji="1" lang="ja-JP" altLang="en-US" dirty="0" smtClean="0">
                <a:solidFill>
                  <a:srgbClr val="0070C0"/>
                </a:solidFill>
              </a:rPr>
              <a:t>第２６回市政報告会</a:t>
            </a:r>
            <a:endParaRPr kumimoji="1" lang="ja-JP" altLang="en-US" dirty="0">
              <a:solidFill>
                <a:srgbClr val="0070C0"/>
              </a:solidFill>
            </a:endParaRPr>
          </a:p>
        </p:txBody>
      </p:sp>
      <p:sp>
        <p:nvSpPr>
          <p:cNvPr id="3" name="サブタイトル 2"/>
          <p:cNvSpPr>
            <a:spLocks noGrp="1"/>
          </p:cNvSpPr>
          <p:nvPr>
            <p:ph type="subTitle" idx="1"/>
          </p:nvPr>
        </p:nvSpPr>
        <p:spPr>
          <a:xfrm>
            <a:off x="3694090" y="4291530"/>
            <a:ext cx="4606344" cy="1510873"/>
          </a:xfrm>
        </p:spPr>
        <p:txBody>
          <a:bodyPr/>
          <a:lstStyle/>
          <a:p>
            <a:r>
              <a:rPr lang="ja-JP" altLang="en-US" sz="3600" dirty="0"/>
              <a:t>令和</a:t>
            </a:r>
            <a:r>
              <a:rPr lang="ja-JP" altLang="en-US" sz="3600" dirty="0" smtClean="0"/>
              <a:t>元年７</a:t>
            </a:r>
            <a:r>
              <a:rPr kumimoji="1" lang="ja-JP" altLang="en-US" sz="3600" dirty="0" smtClean="0"/>
              <a:t>月２７日</a:t>
            </a:r>
            <a:endParaRPr kumimoji="1" lang="en-US" altLang="ja-JP" sz="3600" dirty="0" smtClean="0"/>
          </a:p>
          <a:p>
            <a:r>
              <a:rPr lang="ja-JP" altLang="en-US" sz="3600" dirty="0" smtClean="0"/>
              <a:t>市議会議員　坂澤博光</a:t>
            </a:r>
            <a:endParaRPr kumimoji="1" lang="ja-JP" altLang="en-US" sz="3600" dirty="0"/>
          </a:p>
        </p:txBody>
      </p:sp>
    </p:spTree>
    <p:extLst>
      <p:ext uri="{BB962C8B-B14F-4D97-AF65-F5344CB8AC3E}">
        <p14:creationId xmlns:p14="http://schemas.microsoft.com/office/powerpoint/2010/main" val="908384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55716" y="25069"/>
            <a:ext cx="5274527" cy="769441"/>
          </a:xfrm>
          <a:prstGeom prst="rect">
            <a:avLst/>
          </a:prstGeom>
          <a:noFill/>
        </p:spPr>
        <p:txBody>
          <a:bodyPr wrap="square" rtlCol="0">
            <a:spAutoFit/>
          </a:bodyPr>
          <a:lstStyle/>
          <a:p>
            <a:r>
              <a:rPr kumimoji="1" lang="ja-JP" altLang="en-US" sz="4400" dirty="0" smtClean="0">
                <a:solidFill>
                  <a:srgbClr val="FF0000"/>
                </a:solidFill>
              </a:rPr>
              <a:t>スパークの一般質問</a:t>
            </a:r>
            <a:endParaRPr kumimoji="1" lang="ja-JP" altLang="en-US" sz="4400" dirty="0">
              <a:solidFill>
                <a:srgbClr val="FF0000"/>
              </a:solidFill>
            </a:endParaRPr>
          </a:p>
        </p:txBody>
      </p:sp>
      <p:sp>
        <p:nvSpPr>
          <p:cNvPr id="3" name="テキスト ボックス 2"/>
          <p:cNvSpPr txBox="1"/>
          <p:nvPr/>
        </p:nvSpPr>
        <p:spPr>
          <a:xfrm>
            <a:off x="1481248" y="978647"/>
            <a:ext cx="8972004" cy="646331"/>
          </a:xfrm>
          <a:prstGeom prst="rect">
            <a:avLst/>
          </a:prstGeom>
          <a:noFill/>
        </p:spPr>
        <p:txBody>
          <a:bodyPr wrap="square" rtlCol="0">
            <a:spAutoFit/>
          </a:bodyPr>
          <a:lstStyle/>
          <a:p>
            <a:r>
              <a:rPr lang="ja-JP" altLang="en-US" sz="3600" dirty="0" smtClean="0">
                <a:solidFill>
                  <a:srgbClr val="0070C0"/>
                </a:solidFill>
              </a:rPr>
              <a:t>地域課題を解決していくための協働について</a:t>
            </a:r>
            <a:r>
              <a:rPr lang="ja-JP" altLang="en-US" sz="3600" dirty="0" smtClean="0"/>
              <a:t>　</a:t>
            </a:r>
            <a:endParaRPr kumimoji="1" lang="en-US" altLang="ja-JP" sz="3600" dirty="0" smtClean="0"/>
          </a:p>
        </p:txBody>
      </p:sp>
      <p:sp>
        <p:nvSpPr>
          <p:cNvPr id="5" name="テキスト ボックス 4"/>
          <p:cNvSpPr txBox="1"/>
          <p:nvPr/>
        </p:nvSpPr>
        <p:spPr>
          <a:xfrm>
            <a:off x="213509" y="4263637"/>
            <a:ext cx="891966" cy="646331"/>
          </a:xfrm>
          <a:prstGeom prst="rect">
            <a:avLst/>
          </a:prstGeom>
          <a:noFill/>
        </p:spPr>
        <p:txBody>
          <a:bodyPr wrap="square" rtlCol="0">
            <a:spAutoFit/>
          </a:bodyPr>
          <a:lstStyle/>
          <a:p>
            <a:r>
              <a:rPr lang="ja-JP" altLang="en-US" sz="3600" dirty="0" smtClean="0">
                <a:solidFill>
                  <a:srgbClr val="0070C0"/>
                </a:solidFill>
              </a:rPr>
              <a:t>答：</a:t>
            </a:r>
            <a:endParaRPr lang="ja-JP" altLang="en-US" sz="3600" dirty="0">
              <a:solidFill>
                <a:srgbClr val="0070C0"/>
              </a:solidFill>
            </a:endParaRPr>
          </a:p>
        </p:txBody>
      </p:sp>
      <p:sp>
        <p:nvSpPr>
          <p:cNvPr id="2" name="テキスト ボックス 1"/>
          <p:cNvSpPr txBox="1"/>
          <p:nvPr/>
        </p:nvSpPr>
        <p:spPr>
          <a:xfrm>
            <a:off x="213509" y="2044061"/>
            <a:ext cx="10926716" cy="646331"/>
          </a:xfrm>
          <a:prstGeom prst="rect">
            <a:avLst/>
          </a:prstGeom>
          <a:noFill/>
        </p:spPr>
        <p:txBody>
          <a:bodyPr wrap="square" rtlCol="0">
            <a:spAutoFit/>
          </a:bodyPr>
          <a:lstStyle/>
          <a:p>
            <a:r>
              <a:rPr kumimoji="1" lang="ja-JP" altLang="en-US" sz="3600" dirty="0" smtClean="0">
                <a:solidFill>
                  <a:srgbClr val="0070C0"/>
                </a:solidFill>
              </a:rPr>
              <a:t>問：課題を解決している地域活動団体の活動状況は</a:t>
            </a:r>
            <a:endParaRPr kumimoji="1" lang="ja-JP" altLang="en-US" sz="3600" dirty="0">
              <a:solidFill>
                <a:srgbClr val="0070C0"/>
              </a:solidFill>
            </a:endParaRPr>
          </a:p>
        </p:txBody>
      </p:sp>
      <p:sp>
        <p:nvSpPr>
          <p:cNvPr id="4" name="テキスト ボックス 3"/>
          <p:cNvSpPr txBox="1"/>
          <p:nvPr/>
        </p:nvSpPr>
        <p:spPr>
          <a:xfrm>
            <a:off x="1105475" y="3432640"/>
            <a:ext cx="9723550" cy="2308324"/>
          </a:xfrm>
          <a:prstGeom prst="rect">
            <a:avLst/>
          </a:prstGeom>
          <a:noFill/>
        </p:spPr>
        <p:txBody>
          <a:bodyPr wrap="square" rtlCol="0">
            <a:spAutoFit/>
          </a:bodyPr>
          <a:lstStyle/>
          <a:p>
            <a:r>
              <a:rPr kumimoji="1" lang="ja-JP" altLang="en-US" sz="3600" dirty="0" smtClean="0"/>
              <a:t>・「地域の防犯見守り活動」を行う組織や、「夏祭りをはじめとした地域の行事」を企画、実行する組織、「交通対策」や「買い物支援」などに取り組む団体など自主的な活動が展開されている</a:t>
            </a:r>
            <a:endParaRPr kumimoji="1" lang="ja-JP" altLang="en-US" sz="3600" dirty="0"/>
          </a:p>
        </p:txBody>
      </p:sp>
    </p:spTree>
    <p:extLst>
      <p:ext uri="{BB962C8B-B14F-4D97-AF65-F5344CB8AC3E}">
        <p14:creationId xmlns:p14="http://schemas.microsoft.com/office/powerpoint/2010/main" val="330753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9860" y="3374106"/>
            <a:ext cx="886358"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3" name="テキスト ボックス 2"/>
          <p:cNvSpPr txBox="1"/>
          <p:nvPr/>
        </p:nvSpPr>
        <p:spPr>
          <a:xfrm>
            <a:off x="419704" y="230911"/>
            <a:ext cx="10862189" cy="646331"/>
          </a:xfrm>
          <a:prstGeom prst="rect">
            <a:avLst/>
          </a:prstGeom>
          <a:noFill/>
        </p:spPr>
        <p:txBody>
          <a:bodyPr wrap="square" rtlCol="0">
            <a:spAutoFit/>
          </a:bodyPr>
          <a:lstStyle/>
          <a:p>
            <a:r>
              <a:rPr kumimoji="1" lang="ja-JP" altLang="en-US" sz="3600" dirty="0" smtClean="0">
                <a:solidFill>
                  <a:srgbClr val="0070C0"/>
                </a:solidFill>
              </a:rPr>
              <a:t>問：課題解決に取り組む団体と行政との役割分担は</a:t>
            </a:r>
            <a:endParaRPr kumimoji="1" lang="ja-JP" altLang="en-US" sz="3600" dirty="0">
              <a:solidFill>
                <a:srgbClr val="0070C0"/>
              </a:solidFill>
            </a:endParaRPr>
          </a:p>
        </p:txBody>
      </p:sp>
      <p:sp>
        <p:nvSpPr>
          <p:cNvPr id="4" name="テキスト ボックス 3"/>
          <p:cNvSpPr txBox="1"/>
          <p:nvPr/>
        </p:nvSpPr>
        <p:spPr>
          <a:xfrm>
            <a:off x="1339403" y="1989112"/>
            <a:ext cx="10225825" cy="3416320"/>
          </a:xfrm>
          <a:prstGeom prst="rect">
            <a:avLst/>
          </a:prstGeom>
          <a:noFill/>
        </p:spPr>
        <p:txBody>
          <a:bodyPr wrap="square" rtlCol="0">
            <a:spAutoFit/>
          </a:bodyPr>
          <a:lstStyle/>
          <a:p>
            <a:r>
              <a:rPr kumimoji="1" lang="ja-JP" altLang="en-US" sz="3600" dirty="0" smtClean="0"/>
              <a:t>・地域団体の役割は、自由な発想に基づき個々の経験や知識を生かして地域課題を見つけ、その解決に向け知恵を出し合うこと</a:t>
            </a:r>
            <a:endParaRPr kumimoji="1" lang="en-US" altLang="ja-JP" sz="3600" dirty="0" smtClean="0"/>
          </a:p>
          <a:p>
            <a:r>
              <a:rPr lang="ja-JP" altLang="en-US" sz="3600" dirty="0" smtClean="0"/>
              <a:t>・行政の役割は、そのような活動が主体的、積極的、継続的に行われるよう環境を整備したり、団体の成長や自立を支援すること</a:t>
            </a:r>
            <a:endParaRPr kumimoji="1" lang="ja-JP" altLang="en-US" sz="3600" dirty="0"/>
          </a:p>
        </p:txBody>
      </p:sp>
    </p:spTree>
    <p:extLst>
      <p:ext uri="{BB962C8B-B14F-4D97-AF65-F5344CB8AC3E}">
        <p14:creationId xmlns:p14="http://schemas.microsoft.com/office/powerpoint/2010/main" val="151930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4851" y="69581"/>
            <a:ext cx="11127346" cy="1200329"/>
          </a:xfrm>
          <a:prstGeom prst="rect">
            <a:avLst/>
          </a:prstGeom>
          <a:noFill/>
        </p:spPr>
        <p:txBody>
          <a:bodyPr wrap="square" rtlCol="0">
            <a:spAutoFit/>
          </a:bodyPr>
          <a:lstStyle/>
          <a:p>
            <a:r>
              <a:rPr kumimoji="1" lang="ja-JP" altLang="en-US" sz="3600" dirty="0" smtClean="0">
                <a:solidFill>
                  <a:srgbClr val="0070C0"/>
                </a:solidFill>
              </a:rPr>
              <a:t>問：課題を発見・解決していく組織の立ち上げ、必要に応じた財政支援、運営要領などの支援は</a:t>
            </a:r>
            <a:endParaRPr kumimoji="1" lang="ja-JP" altLang="en-US" sz="3600" dirty="0">
              <a:solidFill>
                <a:srgbClr val="0070C0"/>
              </a:solidFill>
            </a:endParaRPr>
          </a:p>
        </p:txBody>
      </p:sp>
      <p:sp>
        <p:nvSpPr>
          <p:cNvPr id="3" name="テキスト ボックス 2"/>
          <p:cNvSpPr txBox="1"/>
          <p:nvPr/>
        </p:nvSpPr>
        <p:spPr>
          <a:xfrm>
            <a:off x="128789" y="3439734"/>
            <a:ext cx="785611"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4" name="テキスト ボックス 3"/>
          <p:cNvSpPr txBox="1"/>
          <p:nvPr/>
        </p:nvSpPr>
        <p:spPr>
          <a:xfrm>
            <a:off x="914400" y="1269910"/>
            <a:ext cx="10972800" cy="5632311"/>
          </a:xfrm>
          <a:prstGeom prst="rect">
            <a:avLst/>
          </a:prstGeom>
          <a:noFill/>
        </p:spPr>
        <p:txBody>
          <a:bodyPr wrap="square" rtlCol="0">
            <a:spAutoFit/>
          </a:bodyPr>
          <a:lstStyle/>
          <a:p>
            <a:r>
              <a:rPr kumimoji="1" lang="ja-JP" altLang="en-US" sz="3600" dirty="0" smtClean="0"/>
              <a:t>・「まちづくり支援相談員」を配置、活動の構想から団体の設立、スキルアップ、資金調達などの情報提供、相談、助言</a:t>
            </a:r>
            <a:endParaRPr kumimoji="1" lang="en-US" altLang="ja-JP" sz="3600" dirty="0" smtClean="0"/>
          </a:p>
          <a:p>
            <a:r>
              <a:rPr lang="ja-JP" altLang="en-US" sz="3600" dirty="0" smtClean="0"/>
              <a:t>・「まちづくり活動参加セミナー」年３回実施、活動の周知や集客方法、活動資金の集め方を学ぶセミナーを実施（昨年８２人、今年８月から）</a:t>
            </a:r>
            <a:endParaRPr lang="en-US" altLang="ja-JP" sz="3600" dirty="0" smtClean="0"/>
          </a:p>
          <a:p>
            <a:r>
              <a:rPr kumimoji="1" lang="ja-JP" altLang="en-US" sz="3600" dirty="0" smtClean="0"/>
              <a:t>・「まちづくり活動助成金」：最大で年間３０万円の助成</a:t>
            </a:r>
            <a:endParaRPr kumimoji="1" lang="en-US" altLang="ja-JP" sz="3600" dirty="0" smtClean="0"/>
          </a:p>
          <a:p>
            <a:r>
              <a:rPr lang="ja-JP" altLang="en-US" sz="3600" dirty="0" smtClean="0"/>
              <a:t>・「まちづくり担い手育成支援事業」：地域活動に踏み出す体験やキッカケの場の創出（昨年４５人、今年は６月から５回のワークショップ（規格外野菜の活用）</a:t>
            </a:r>
            <a:endParaRPr kumimoji="1" lang="ja-JP" altLang="en-US" sz="3600" dirty="0"/>
          </a:p>
        </p:txBody>
      </p:sp>
    </p:spTree>
    <p:extLst>
      <p:ext uri="{BB962C8B-B14F-4D97-AF65-F5344CB8AC3E}">
        <p14:creationId xmlns:p14="http://schemas.microsoft.com/office/powerpoint/2010/main" val="103657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12881" y="1017430"/>
            <a:ext cx="6490952" cy="4868214"/>
          </a:xfrm>
          <a:prstGeom prst="rect">
            <a:avLst/>
          </a:prstGeom>
        </p:spPr>
      </p:pic>
    </p:spTree>
    <p:extLst>
      <p:ext uri="{BB962C8B-B14F-4D97-AF65-F5344CB8AC3E}">
        <p14:creationId xmlns:p14="http://schemas.microsoft.com/office/powerpoint/2010/main" val="87335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02287" y="90152"/>
            <a:ext cx="7791718" cy="769441"/>
          </a:xfrm>
          <a:prstGeom prst="rect">
            <a:avLst/>
          </a:prstGeom>
          <a:noFill/>
        </p:spPr>
        <p:txBody>
          <a:bodyPr wrap="square" rtlCol="0">
            <a:spAutoFit/>
          </a:bodyPr>
          <a:lstStyle/>
          <a:p>
            <a:r>
              <a:rPr kumimoji="1" lang="ja-JP" altLang="en-US" sz="4400" dirty="0" smtClean="0">
                <a:solidFill>
                  <a:srgbClr val="FF0000"/>
                </a:solidFill>
              </a:rPr>
              <a:t>コミュニティスクールについて</a:t>
            </a:r>
            <a:endParaRPr kumimoji="1" lang="ja-JP" altLang="en-US" sz="4400" dirty="0">
              <a:solidFill>
                <a:srgbClr val="FF0000"/>
              </a:solidFill>
            </a:endParaRPr>
          </a:p>
        </p:txBody>
      </p:sp>
      <p:sp>
        <p:nvSpPr>
          <p:cNvPr id="3" name="テキスト ボックス 2"/>
          <p:cNvSpPr txBox="1"/>
          <p:nvPr/>
        </p:nvSpPr>
        <p:spPr>
          <a:xfrm>
            <a:off x="225380" y="859593"/>
            <a:ext cx="11597426" cy="5632311"/>
          </a:xfrm>
          <a:prstGeom prst="rect">
            <a:avLst/>
          </a:prstGeom>
          <a:noFill/>
        </p:spPr>
        <p:txBody>
          <a:bodyPr wrap="square" rtlCol="0">
            <a:spAutoFit/>
          </a:bodyPr>
          <a:lstStyle/>
          <a:p>
            <a:r>
              <a:rPr kumimoji="1" lang="ja-JP" altLang="en-US" sz="3600" dirty="0" smtClean="0"/>
              <a:t>・コミュニティスクールとは</a:t>
            </a:r>
            <a:r>
              <a:rPr lang="ja-JP" altLang="en-US" sz="3600" dirty="0"/>
              <a:t>　</a:t>
            </a:r>
            <a:r>
              <a:rPr lang="ja-JP" altLang="en-US" sz="3600" dirty="0" smtClean="0"/>
              <a:t>地域と学校が協働して子どもの教育に関わる仕組み</a:t>
            </a:r>
            <a:endParaRPr kumimoji="1" lang="en-US" altLang="ja-JP" sz="3600" dirty="0" smtClean="0"/>
          </a:p>
          <a:p>
            <a:r>
              <a:rPr lang="ja-JP" altLang="en-US" sz="3600" dirty="0" smtClean="0"/>
              <a:t>・見まもり隊、地域の防犯パトロール、ふれコミ隊、</a:t>
            </a:r>
            <a:r>
              <a:rPr lang="ja-JP" altLang="en-US" sz="3600" dirty="0"/>
              <a:t>寺子屋</a:t>
            </a:r>
            <a:r>
              <a:rPr lang="ja-JP" altLang="en-US" sz="3600" dirty="0" smtClean="0"/>
              <a:t>事業や学校教育に関するボランティア活動などが含まれる</a:t>
            </a:r>
            <a:endParaRPr lang="en-US" altLang="ja-JP" sz="3600" dirty="0" smtClean="0"/>
          </a:p>
          <a:p>
            <a:r>
              <a:rPr kumimoji="1" lang="ja-JP" altLang="en-US" sz="3600" dirty="0" smtClean="0"/>
              <a:t>・学校運営協議会が中心になり、地域と学校を結ぶコーディネーターが必要</a:t>
            </a:r>
            <a:endParaRPr kumimoji="1" lang="en-US" altLang="ja-JP" sz="3600" dirty="0" smtClean="0"/>
          </a:p>
          <a:p>
            <a:r>
              <a:rPr lang="ja-JP" altLang="en-US" sz="3600" dirty="0" smtClean="0"/>
              <a:t>・コミュニティスクール導入の効果（登別市の例）</a:t>
            </a:r>
            <a:endParaRPr lang="en-US" altLang="ja-JP" sz="3600" dirty="0" smtClean="0"/>
          </a:p>
          <a:p>
            <a:r>
              <a:rPr kumimoji="1" lang="ja-JP" altLang="en-US" sz="3600" dirty="0"/>
              <a:t>　</a:t>
            </a:r>
            <a:r>
              <a:rPr kumimoji="1" lang="ja-JP" altLang="en-US" sz="3600" dirty="0" smtClean="0"/>
              <a:t>放課後学習の充実、地域の安全</a:t>
            </a:r>
            <a:r>
              <a:rPr lang="ja-JP" altLang="en-US" sz="3600" dirty="0" smtClean="0"/>
              <a:t>安心の確保、体験学習による経験、</a:t>
            </a:r>
            <a:r>
              <a:rPr kumimoji="1" lang="ja-JP" altLang="en-US" sz="3600" dirty="0" smtClean="0"/>
              <a:t>合同避難訓練の実施、町内会行事への参加、地域伝統芸能の継承</a:t>
            </a:r>
            <a:endParaRPr kumimoji="1" lang="en-US" altLang="ja-JP" sz="3600" dirty="0" smtClean="0"/>
          </a:p>
        </p:txBody>
      </p:sp>
    </p:spTree>
    <p:extLst>
      <p:ext uri="{BB962C8B-B14F-4D97-AF65-F5344CB8AC3E}">
        <p14:creationId xmlns:p14="http://schemas.microsoft.com/office/powerpoint/2010/main" val="44121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69471" y="708338"/>
            <a:ext cx="10679847" cy="5937161"/>
          </a:xfrm>
          <a:prstGeom prst="rect">
            <a:avLst/>
          </a:prstGeom>
          <a:noFill/>
        </p:spPr>
        <p:txBody>
          <a:bodyPr vert="eaVert" wrap="square" rtlCol="0">
            <a:spAutoFit/>
          </a:bodyPr>
          <a:lstStyle/>
          <a:p>
            <a:r>
              <a:rPr kumimoji="1" lang="ja-JP" altLang="en-US" sz="4400" dirty="0" smtClean="0"/>
              <a:t>　　絆の会応援歌</a:t>
            </a:r>
            <a:endParaRPr kumimoji="1" lang="en-US" altLang="ja-JP" sz="4400" dirty="0" smtClean="0"/>
          </a:p>
          <a:p>
            <a:endParaRPr kumimoji="1" lang="en-US" altLang="ja-JP" sz="4400" dirty="0" smtClean="0"/>
          </a:p>
          <a:p>
            <a:endParaRPr lang="en-US" altLang="ja-JP" dirty="0"/>
          </a:p>
          <a:p>
            <a:r>
              <a:rPr kumimoji="1" lang="ja-JP" altLang="en-US" sz="3600" dirty="0" smtClean="0"/>
              <a:t>青い空　飛行機雲も　</a:t>
            </a:r>
            <a:endParaRPr kumimoji="1" lang="en-US" altLang="ja-JP" sz="3600" dirty="0" smtClean="0"/>
          </a:p>
          <a:p>
            <a:r>
              <a:rPr kumimoji="1" lang="ja-JP" altLang="en-US" sz="3600" dirty="0" smtClean="0"/>
              <a:t>笑顔と笑顔　ひとつに集い</a:t>
            </a:r>
            <a:endParaRPr kumimoji="1" lang="en-US" altLang="ja-JP" sz="3600" dirty="0" smtClean="0"/>
          </a:p>
          <a:p>
            <a:r>
              <a:rPr lang="ja-JP" altLang="en-US" sz="3600" dirty="0" smtClean="0"/>
              <a:t>今日も明るく　こんにちは</a:t>
            </a:r>
            <a:endParaRPr lang="en-US" altLang="ja-JP" sz="3600" dirty="0" smtClean="0"/>
          </a:p>
          <a:p>
            <a:r>
              <a:rPr kumimoji="1" lang="ja-JP" altLang="en-US" sz="3600" dirty="0"/>
              <a:t>手</a:t>
            </a:r>
            <a:r>
              <a:rPr kumimoji="1" lang="ja-JP" altLang="en-US" sz="3600" dirty="0" smtClean="0"/>
              <a:t>と手を取り</a:t>
            </a:r>
            <a:r>
              <a:rPr kumimoji="1" lang="ja-JP" altLang="en-US" sz="3600" dirty="0" err="1" smtClean="0"/>
              <a:t>て</a:t>
            </a:r>
            <a:r>
              <a:rPr kumimoji="1" lang="ja-JP" altLang="en-US" sz="3600" dirty="0" smtClean="0"/>
              <a:t>　やさしい目</a:t>
            </a:r>
            <a:endParaRPr kumimoji="1" lang="en-US" altLang="ja-JP" sz="3600" dirty="0" smtClean="0"/>
          </a:p>
          <a:p>
            <a:r>
              <a:rPr lang="ja-JP" altLang="en-US" sz="3600" dirty="0"/>
              <a:t>明日</a:t>
            </a:r>
            <a:r>
              <a:rPr lang="ja-JP" altLang="en-US" sz="3600" dirty="0" smtClean="0"/>
              <a:t>へとつなぎ　共に立つ</a:t>
            </a:r>
            <a:endParaRPr lang="en-US" altLang="ja-JP" sz="3600" dirty="0" smtClean="0"/>
          </a:p>
          <a:p>
            <a:r>
              <a:rPr kumimoji="1" lang="ja-JP" altLang="en-US" sz="3600" dirty="0"/>
              <a:t>話</a:t>
            </a:r>
            <a:r>
              <a:rPr kumimoji="1" lang="ja-JP" altLang="en-US" sz="3600" dirty="0" smtClean="0"/>
              <a:t>に花咲く　絆の会</a:t>
            </a:r>
            <a:endParaRPr kumimoji="1" lang="en-US" altLang="ja-JP" sz="3600" dirty="0" smtClean="0"/>
          </a:p>
          <a:p>
            <a:endParaRPr lang="en-US" altLang="ja-JP" sz="3600" dirty="0"/>
          </a:p>
          <a:p>
            <a:r>
              <a:rPr kumimoji="1" lang="ja-JP" altLang="en-US" sz="3600" dirty="0" smtClean="0"/>
              <a:t>高い空</a:t>
            </a:r>
            <a:r>
              <a:rPr lang="ja-JP" altLang="en-US" sz="3600" dirty="0" smtClean="0"/>
              <a:t>　輝く光</a:t>
            </a:r>
            <a:endParaRPr lang="en-US" altLang="ja-JP" sz="3600" dirty="0" smtClean="0"/>
          </a:p>
          <a:p>
            <a:r>
              <a:rPr lang="ja-JP" altLang="en-US" sz="3600" dirty="0"/>
              <a:t>老</a:t>
            </a:r>
            <a:r>
              <a:rPr lang="ja-JP" altLang="en-US" sz="3600" dirty="0" smtClean="0"/>
              <a:t>いも</a:t>
            </a:r>
            <a:r>
              <a:rPr lang="ja-JP" altLang="en-US" sz="3600" dirty="0"/>
              <a:t>若</a:t>
            </a:r>
            <a:r>
              <a:rPr lang="ja-JP" altLang="en-US" sz="3600" dirty="0" smtClean="0"/>
              <a:t>きも　一つに集い</a:t>
            </a:r>
            <a:endParaRPr lang="en-US" altLang="ja-JP" sz="3600" dirty="0" smtClean="0"/>
          </a:p>
          <a:p>
            <a:r>
              <a:rPr kumimoji="1" lang="ja-JP" altLang="en-US" sz="3600" dirty="0" smtClean="0"/>
              <a:t>楽しく巡る　バス旅行</a:t>
            </a:r>
            <a:endParaRPr kumimoji="1" lang="en-US" altLang="ja-JP" sz="3600" dirty="0" smtClean="0"/>
          </a:p>
          <a:p>
            <a:r>
              <a:rPr lang="ja-JP" altLang="en-US" sz="3600" dirty="0" smtClean="0"/>
              <a:t>心と心　結び合い</a:t>
            </a:r>
            <a:endParaRPr lang="en-US" altLang="ja-JP" sz="3600" dirty="0" smtClean="0"/>
          </a:p>
          <a:p>
            <a:r>
              <a:rPr kumimoji="1" lang="ja-JP" altLang="en-US" sz="3600" dirty="0" smtClean="0"/>
              <a:t>明るく共に　受けつなぐ</a:t>
            </a:r>
            <a:endParaRPr kumimoji="1" lang="en-US" altLang="ja-JP" sz="3600" dirty="0" smtClean="0"/>
          </a:p>
          <a:p>
            <a:r>
              <a:rPr lang="ja-JP" altLang="en-US" sz="3600" dirty="0" smtClean="0"/>
              <a:t>歌声うるわし　絆の会</a:t>
            </a:r>
            <a:endParaRPr lang="en-US" altLang="ja-JP" sz="3600" dirty="0" smtClean="0"/>
          </a:p>
          <a:p>
            <a:endParaRPr kumimoji="1" lang="en-US" altLang="ja-JP" sz="3600" dirty="0"/>
          </a:p>
          <a:p>
            <a:r>
              <a:rPr lang="ja-JP" altLang="en-US" sz="3600" dirty="0" smtClean="0"/>
              <a:t>太鼓</a:t>
            </a:r>
            <a:r>
              <a:rPr lang="ja-JP" altLang="en-US" sz="3600" dirty="0" err="1" smtClean="0"/>
              <a:t>よ</a:t>
            </a:r>
            <a:r>
              <a:rPr lang="ja-JP" altLang="en-US" sz="3600" dirty="0" smtClean="0"/>
              <a:t>響け　絆の会</a:t>
            </a:r>
            <a:endParaRPr lang="en-US" altLang="ja-JP" sz="3600" dirty="0" smtClean="0"/>
          </a:p>
          <a:p>
            <a:r>
              <a:rPr kumimoji="1" lang="ja-JP" altLang="en-US" sz="3600" dirty="0"/>
              <a:t>市政</a:t>
            </a:r>
            <a:r>
              <a:rPr kumimoji="1" lang="ja-JP" altLang="en-US" sz="3600" dirty="0" smtClean="0"/>
              <a:t>に届け　絆の会</a:t>
            </a:r>
            <a:endParaRPr kumimoji="1" lang="en-US" altLang="ja-JP" sz="3600" dirty="0" smtClean="0"/>
          </a:p>
        </p:txBody>
      </p:sp>
    </p:spTree>
    <p:extLst>
      <p:ext uri="{BB962C8B-B14F-4D97-AF65-F5344CB8AC3E}">
        <p14:creationId xmlns:p14="http://schemas.microsoft.com/office/powerpoint/2010/main" val="2005195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49879" y="159063"/>
            <a:ext cx="4139069" cy="897005"/>
          </a:xfrm>
        </p:spPr>
        <p:txBody>
          <a:bodyPr>
            <a:normAutofit/>
          </a:bodyPr>
          <a:lstStyle/>
          <a:p>
            <a:r>
              <a:rPr kumimoji="1" lang="ja-JP" altLang="en-US" dirty="0" smtClean="0">
                <a:solidFill>
                  <a:srgbClr val="0070C0"/>
                </a:solidFill>
              </a:rPr>
              <a:t>９月議会の予定</a:t>
            </a:r>
            <a:endParaRPr kumimoji="1" lang="ja-JP" altLang="en-US" dirty="0">
              <a:solidFill>
                <a:srgbClr val="0070C0"/>
              </a:solidFill>
            </a:endParaRPr>
          </a:p>
        </p:txBody>
      </p:sp>
      <p:sp>
        <p:nvSpPr>
          <p:cNvPr id="3" name="コンテンツ プレースホルダー 2"/>
          <p:cNvSpPr>
            <a:spLocks noGrp="1"/>
          </p:cNvSpPr>
          <p:nvPr>
            <p:ph idx="1"/>
          </p:nvPr>
        </p:nvSpPr>
        <p:spPr>
          <a:xfrm>
            <a:off x="838200" y="1056068"/>
            <a:ext cx="10515600" cy="5460642"/>
          </a:xfrm>
        </p:spPr>
        <p:txBody>
          <a:bodyPr>
            <a:normAutofit fontScale="92500" lnSpcReduction="10000"/>
          </a:bodyPr>
          <a:lstStyle/>
          <a:p>
            <a:r>
              <a:rPr kumimoji="1" lang="ja-JP" altLang="en-US" sz="4200" dirty="0" smtClean="0">
                <a:solidFill>
                  <a:srgbClr val="FF0000"/>
                </a:solidFill>
              </a:rPr>
              <a:t>開会</a:t>
            </a:r>
            <a:endParaRPr kumimoji="1" lang="en-US" altLang="ja-JP" sz="4200" dirty="0" smtClean="0">
              <a:solidFill>
                <a:srgbClr val="FF0000"/>
              </a:solidFill>
            </a:endParaRPr>
          </a:p>
          <a:p>
            <a:pPr marL="0" indent="0">
              <a:buNone/>
            </a:pPr>
            <a:r>
              <a:rPr lang="ja-JP" altLang="en-US" dirty="0"/>
              <a:t>　</a:t>
            </a:r>
            <a:r>
              <a:rPr lang="ja-JP" altLang="en-US" sz="3900" dirty="0" smtClean="0"/>
              <a:t>８月２９日（木）</a:t>
            </a:r>
            <a:endParaRPr lang="en-US" altLang="ja-JP" sz="3900" dirty="0" smtClean="0"/>
          </a:p>
          <a:p>
            <a:pPr marL="0" indent="0">
              <a:buNone/>
            </a:pPr>
            <a:r>
              <a:rPr kumimoji="1" lang="ja-JP" altLang="en-US" sz="4200" dirty="0" smtClean="0">
                <a:solidFill>
                  <a:srgbClr val="FF0000"/>
                </a:solidFill>
              </a:rPr>
              <a:t>・一般質問</a:t>
            </a:r>
            <a:endParaRPr kumimoji="1" lang="en-US" altLang="ja-JP" sz="4200" dirty="0" smtClean="0">
              <a:solidFill>
                <a:srgbClr val="FF0000"/>
              </a:solidFill>
            </a:endParaRPr>
          </a:p>
          <a:p>
            <a:pPr marL="0" indent="0">
              <a:buNone/>
            </a:pPr>
            <a:r>
              <a:rPr lang="ja-JP" altLang="en-US" dirty="0"/>
              <a:t>　</a:t>
            </a:r>
            <a:r>
              <a:rPr lang="ja-JP" altLang="en-US" sz="3900" dirty="0"/>
              <a:t>９</a:t>
            </a:r>
            <a:r>
              <a:rPr lang="ja-JP" altLang="en-US" sz="3900" dirty="0" smtClean="0"/>
              <a:t>月１１日（水）、１２日（木）</a:t>
            </a:r>
            <a:endParaRPr lang="en-US" altLang="ja-JP" sz="3900" dirty="0" smtClean="0"/>
          </a:p>
          <a:p>
            <a:pPr marL="0" indent="0">
              <a:buNone/>
            </a:pPr>
            <a:r>
              <a:rPr lang="ja-JP" altLang="en-US" sz="4200" dirty="0" smtClean="0">
                <a:solidFill>
                  <a:srgbClr val="FF0000"/>
                </a:solidFill>
              </a:rPr>
              <a:t>・常任委員会</a:t>
            </a:r>
            <a:endParaRPr lang="en-US" altLang="ja-JP" sz="4200" dirty="0" smtClean="0">
              <a:solidFill>
                <a:srgbClr val="FF0000"/>
              </a:solidFill>
            </a:endParaRPr>
          </a:p>
          <a:p>
            <a:pPr marL="0" indent="0">
              <a:buNone/>
            </a:pPr>
            <a:r>
              <a:rPr lang="ja-JP" altLang="en-US" sz="3200" dirty="0">
                <a:solidFill>
                  <a:srgbClr val="FF0000"/>
                </a:solidFill>
              </a:rPr>
              <a:t>　</a:t>
            </a:r>
            <a:r>
              <a:rPr lang="ja-JP" altLang="en-US" sz="3900" dirty="0" smtClean="0"/>
              <a:t>民生９月１８日（水）、経済教育：１９日（木）</a:t>
            </a:r>
            <a:endParaRPr lang="en-US" altLang="ja-JP" sz="3900" dirty="0" smtClean="0"/>
          </a:p>
          <a:p>
            <a:pPr marL="0" indent="0">
              <a:buNone/>
            </a:pPr>
            <a:r>
              <a:rPr lang="ja-JP" altLang="en-US" sz="3900" dirty="0"/>
              <a:t>　</a:t>
            </a:r>
            <a:r>
              <a:rPr lang="ja-JP" altLang="en-US" sz="3900" dirty="0" smtClean="0"/>
              <a:t>建設水道：２０日（金）、総務：２４（火）</a:t>
            </a:r>
            <a:endParaRPr lang="en-US" altLang="ja-JP" sz="3900" dirty="0" smtClean="0"/>
          </a:p>
          <a:p>
            <a:pPr marL="0" indent="0">
              <a:buNone/>
            </a:pPr>
            <a:r>
              <a:rPr kumimoji="1" lang="ja-JP" altLang="en-US" sz="4200" dirty="0" smtClean="0">
                <a:solidFill>
                  <a:srgbClr val="FF0000"/>
                </a:solidFill>
              </a:rPr>
              <a:t>・閉会</a:t>
            </a:r>
            <a:endParaRPr kumimoji="1" lang="en-US" altLang="ja-JP" sz="4200" dirty="0" smtClean="0">
              <a:solidFill>
                <a:srgbClr val="FF0000"/>
              </a:solidFill>
            </a:endParaRPr>
          </a:p>
          <a:p>
            <a:pPr marL="0" indent="0">
              <a:buNone/>
            </a:pPr>
            <a:r>
              <a:rPr lang="ja-JP" altLang="en-US" sz="3900" dirty="0"/>
              <a:t>　９</a:t>
            </a:r>
            <a:r>
              <a:rPr lang="ja-JP" altLang="en-US" sz="3900" dirty="0" smtClean="0"/>
              <a:t>月２７日（金）</a:t>
            </a:r>
            <a:endParaRPr kumimoji="1" lang="ja-JP" altLang="en-US" sz="3900" dirty="0"/>
          </a:p>
        </p:txBody>
      </p:sp>
    </p:spTree>
    <p:extLst>
      <p:ext uri="{BB962C8B-B14F-4D97-AF65-F5344CB8AC3E}">
        <p14:creationId xmlns:p14="http://schemas.microsoft.com/office/powerpoint/2010/main" val="3928198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28418" y="296383"/>
            <a:ext cx="7463312" cy="769441"/>
          </a:xfrm>
          <a:prstGeom prst="rect">
            <a:avLst/>
          </a:prstGeom>
          <a:noFill/>
        </p:spPr>
        <p:txBody>
          <a:bodyPr wrap="square" rtlCol="0">
            <a:spAutoFit/>
          </a:bodyPr>
          <a:lstStyle/>
          <a:p>
            <a:r>
              <a:rPr lang="ja-JP" altLang="en-US" sz="4400" dirty="0" smtClean="0">
                <a:solidFill>
                  <a:srgbClr val="FF0000"/>
                </a:solidFill>
              </a:rPr>
              <a:t>令和元年度一般会計補正予算</a:t>
            </a:r>
            <a:endParaRPr kumimoji="1" lang="ja-JP" altLang="en-US" sz="4400" dirty="0">
              <a:solidFill>
                <a:srgbClr val="FF0000"/>
              </a:solidFill>
            </a:endParaRPr>
          </a:p>
        </p:txBody>
      </p:sp>
      <p:sp>
        <p:nvSpPr>
          <p:cNvPr id="3" name="テキスト ボックス 2"/>
          <p:cNvSpPr txBox="1"/>
          <p:nvPr/>
        </p:nvSpPr>
        <p:spPr>
          <a:xfrm>
            <a:off x="425001" y="1384015"/>
            <a:ext cx="6812925" cy="646331"/>
          </a:xfrm>
          <a:prstGeom prst="rect">
            <a:avLst/>
          </a:prstGeom>
          <a:noFill/>
        </p:spPr>
        <p:txBody>
          <a:bodyPr wrap="square" rtlCol="0">
            <a:spAutoFit/>
          </a:bodyPr>
          <a:lstStyle/>
          <a:p>
            <a:r>
              <a:rPr kumimoji="1" lang="ja-JP" altLang="en-US" sz="3600" dirty="0" smtClean="0"/>
              <a:t>予算額：約９</a:t>
            </a:r>
            <a:r>
              <a:rPr kumimoji="1" lang="en-US" altLang="ja-JP" sz="3600" dirty="0" smtClean="0"/>
              <a:t>,</a:t>
            </a:r>
            <a:r>
              <a:rPr kumimoji="1" lang="ja-JP" altLang="en-US" sz="3600" dirty="0" smtClean="0"/>
              <a:t>０００万円の増額補正</a:t>
            </a:r>
            <a:endParaRPr lang="en-US" altLang="ja-JP" sz="3600" dirty="0" smtClean="0"/>
          </a:p>
        </p:txBody>
      </p:sp>
      <p:sp>
        <p:nvSpPr>
          <p:cNvPr id="5" name="テキスト ボックス 4"/>
          <p:cNvSpPr txBox="1"/>
          <p:nvPr/>
        </p:nvSpPr>
        <p:spPr>
          <a:xfrm>
            <a:off x="425001" y="2346976"/>
            <a:ext cx="10985680" cy="3416320"/>
          </a:xfrm>
          <a:prstGeom prst="rect">
            <a:avLst/>
          </a:prstGeom>
          <a:noFill/>
        </p:spPr>
        <p:txBody>
          <a:bodyPr wrap="square" rtlCol="0">
            <a:spAutoFit/>
          </a:bodyPr>
          <a:lstStyle/>
          <a:p>
            <a:r>
              <a:rPr kumimoji="1" lang="ja-JP" altLang="en-US" sz="3600" dirty="0" smtClean="0"/>
              <a:t>・クリーンセンター交付金の減額（必要な額のみ）</a:t>
            </a:r>
            <a:endParaRPr kumimoji="1" lang="en-US" altLang="ja-JP" sz="3600" dirty="0" smtClean="0"/>
          </a:p>
          <a:p>
            <a:r>
              <a:rPr lang="ja-JP" altLang="en-US" sz="3600" dirty="0" smtClean="0"/>
              <a:t>・東京圏から本市への移住支援事業費（県と連携）</a:t>
            </a:r>
            <a:endParaRPr lang="en-US" altLang="ja-JP" sz="3600" dirty="0" smtClean="0"/>
          </a:p>
          <a:p>
            <a:r>
              <a:rPr kumimoji="1" lang="ja-JP" altLang="en-US" sz="3600" dirty="0" smtClean="0"/>
              <a:t>・道路整備事業（市道蘇北３９０号線ほか２道路）</a:t>
            </a:r>
            <a:endParaRPr kumimoji="1" lang="en-US" altLang="ja-JP" sz="3600" dirty="0" smtClean="0"/>
          </a:p>
          <a:p>
            <a:r>
              <a:rPr lang="ja-JP" altLang="en-US" sz="3600" dirty="0" smtClean="0"/>
              <a:t>・公園施設長寿命化事業（１５公園から１８公園へ）</a:t>
            </a:r>
            <a:endParaRPr lang="en-US" altLang="ja-JP" sz="3600" dirty="0" smtClean="0"/>
          </a:p>
          <a:p>
            <a:r>
              <a:rPr kumimoji="1" lang="ja-JP" altLang="en-US" sz="3600" dirty="0" smtClean="0"/>
              <a:t>・防災対策費（避難場所の立地条件や構造要件の調査）</a:t>
            </a:r>
            <a:endParaRPr kumimoji="1" lang="en-US" altLang="ja-JP" sz="3600" dirty="0" smtClean="0"/>
          </a:p>
          <a:p>
            <a:r>
              <a:rPr lang="ja-JP" altLang="en-US" sz="3600" dirty="0" smtClean="0"/>
              <a:t>・基金積立管理費（平成２９年度下水道充当分）</a:t>
            </a:r>
            <a:endParaRPr kumimoji="1" lang="ja-JP" altLang="en-US" sz="3600" dirty="0"/>
          </a:p>
        </p:txBody>
      </p:sp>
    </p:spTree>
    <p:extLst>
      <p:ext uri="{BB962C8B-B14F-4D97-AF65-F5344CB8AC3E}">
        <p14:creationId xmlns:p14="http://schemas.microsoft.com/office/powerpoint/2010/main" val="190303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62896" y="244699"/>
            <a:ext cx="5499279" cy="769441"/>
          </a:xfrm>
          <a:prstGeom prst="rect">
            <a:avLst/>
          </a:prstGeom>
          <a:noFill/>
        </p:spPr>
        <p:txBody>
          <a:bodyPr wrap="square" rtlCol="0">
            <a:spAutoFit/>
          </a:bodyPr>
          <a:lstStyle/>
          <a:p>
            <a:r>
              <a:rPr kumimoji="1" lang="ja-JP" altLang="en-US" sz="4400" dirty="0" smtClean="0">
                <a:solidFill>
                  <a:srgbClr val="FF0000"/>
                </a:solidFill>
              </a:rPr>
              <a:t>工事請負契約の締結</a:t>
            </a:r>
            <a:endParaRPr kumimoji="1" lang="ja-JP" altLang="en-US" sz="4400" dirty="0">
              <a:solidFill>
                <a:srgbClr val="FF0000"/>
              </a:solidFill>
            </a:endParaRPr>
          </a:p>
        </p:txBody>
      </p:sp>
      <p:sp>
        <p:nvSpPr>
          <p:cNvPr id="3" name="テキスト ボックス 2"/>
          <p:cNvSpPr txBox="1"/>
          <p:nvPr/>
        </p:nvSpPr>
        <p:spPr>
          <a:xfrm>
            <a:off x="450762" y="1287887"/>
            <a:ext cx="11462196" cy="5078313"/>
          </a:xfrm>
          <a:prstGeom prst="rect">
            <a:avLst/>
          </a:prstGeom>
          <a:noFill/>
        </p:spPr>
        <p:txBody>
          <a:bodyPr wrap="square" rtlCol="0">
            <a:spAutoFit/>
          </a:bodyPr>
          <a:lstStyle/>
          <a:p>
            <a:r>
              <a:rPr kumimoji="1" lang="ja-JP" altLang="en-US" sz="3600" dirty="0" smtClean="0"/>
              <a:t>・雄飛ケ丘第２住宅Ｄ・Ｅ・Ｆ棟耐震補強等工事（建築）</a:t>
            </a:r>
            <a:endParaRPr kumimoji="1" lang="en-US" altLang="ja-JP" sz="3600" dirty="0" smtClean="0"/>
          </a:p>
          <a:p>
            <a:r>
              <a:rPr lang="ja-JP" altLang="en-US" sz="3600" dirty="0"/>
              <a:t>　</a:t>
            </a:r>
            <a:r>
              <a:rPr lang="ja-JP" altLang="en-US" sz="3600" dirty="0" smtClean="0"/>
              <a:t>協和・オンダ特定建設工事共同企業体が６億５</a:t>
            </a:r>
            <a:r>
              <a:rPr lang="en-US" altLang="ja-JP" sz="3600" dirty="0" smtClean="0"/>
              <a:t>,</a:t>
            </a:r>
            <a:r>
              <a:rPr lang="ja-JP" altLang="en-US" sz="3600" dirty="0" smtClean="0"/>
              <a:t>１５３万円で落札</a:t>
            </a:r>
            <a:endParaRPr lang="en-US" altLang="ja-JP" sz="3600" dirty="0" smtClean="0"/>
          </a:p>
          <a:p>
            <a:r>
              <a:rPr kumimoji="1" lang="ja-JP" altLang="en-US" sz="3600" dirty="0"/>
              <a:t>　</a:t>
            </a:r>
            <a:r>
              <a:rPr kumimoji="1" lang="ja-JP" altLang="en-US" sz="3600" dirty="0" smtClean="0"/>
              <a:t>耐震補強フレームとエレベーター</a:t>
            </a:r>
            <a:r>
              <a:rPr kumimoji="1" lang="ja-JP" altLang="en-US" sz="3600" dirty="0" smtClean="0"/>
              <a:t>２基（Ｆ北、Ｅ西）の</a:t>
            </a:r>
            <a:r>
              <a:rPr kumimoji="1" lang="ja-JP" altLang="en-US" sz="3600" dirty="0" smtClean="0"/>
              <a:t>設置</a:t>
            </a:r>
            <a:endParaRPr kumimoji="1" lang="en-US" altLang="ja-JP" sz="3600" dirty="0" smtClean="0"/>
          </a:p>
          <a:p>
            <a:r>
              <a:rPr lang="ja-JP" altLang="en-US" sz="3600" dirty="0" smtClean="0"/>
              <a:t>・伊木の森再整備工事（広場造成）</a:t>
            </a:r>
            <a:endParaRPr lang="en-US" altLang="ja-JP" sz="3600" dirty="0" smtClean="0"/>
          </a:p>
          <a:p>
            <a:r>
              <a:rPr kumimoji="1" lang="ja-JP" altLang="en-US" sz="3600" dirty="0"/>
              <a:t>　</a:t>
            </a:r>
            <a:r>
              <a:rPr kumimoji="1" lang="ja-JP" altLang="en-US" sz="3600" dirty="0" smtClean="0"/>
              <a:t>大雄・大誠特定建設工事共同企業体が１億６</a:t>
            </a:r>
            <a:r>
              <a:rPr kumimoji="1" lang="en-US" altLang="ja-JP" sz="3600" dirty="0" smtClean="0"/>
              <a:t>,</a:t>
            </a:r>
            <a:r>
              <a:rPr kumimoji="1" lang="ja-JP" altLang="en-US" sz="3600" dirty="0" smtClean="0"/>
              <a:t>９４０万円で</a:t>
            </a:r>
            <a:r>
              <a:rPr lang="ja-JP" altLang="en-US" sz="3600" dirty="0" smtClean="0"/>
              <a:t>落札</a:t>
            </a:r>
            <a:endParaRPr lang="en-US" altLang="ja-JP" sz="3600" dirty="0" smtClean="0"/>
          </a:p>
          <a:p>
            <a:r>
              <a:rPr kumimoji="1" lang="ja-JP" altLang="en-US" sz="3600" dirty="0"/>
              <a:t>　</a:t>
            </a:r>
            <a:r>
              <a:rPr kumimoji="1" lang="ja-JP" altLang="en-US" sz="3600" dirty="0" smtClean="0"/>
              <a:t>広場の施設撤去、広場の整備、休憩棟の改修、給水・汚水・電気工事</a:t>
            </a:r>
            <a:endParaRPr kumimoji="1" lang="ja-JP" altLang="en-US" sz="3600" dirty="0"/>
          </a:p>
        </p:txBody>
      </p:sp>
    </p:spTree>
    <p:extLst>
      <p:ext uri="{BB962C8B-B14F-4D97-AF65-F5344CB8AC3E}">
        <p14:creationId xmlns:p14="http://schemas.microsoft.com/office/powerpoint/2010/main" val="177960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6330" y="966809"/>
            <a:ext cx="6555346" cy="4916510"/>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23580" y="967301"/>
            <a:ext cx="6559282" cy="4919462"/>
          </a:xfrm>
          <a:prstGeom prst="rect">
            <a:avLst/>
          </a:prstGeom>
        </p:spPr>
      </p:pic>
    </p:spTree>
    <p:extLst>
      <p:ext uri="{BB962C8B-B14F-4D97-AF65-F5344CB8AC3E}">
        <p14:creationId xmlns:p14="http://schemas.microsoft.com/office/powerpoint/2010/main" val="347103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99257" y="321972"/>
            <a:ext cx="6800045" cy="769441"/>
          </a:xfrm>
          <a:prstGeom prst="rect">
            <a:avLst/>
          </a:prstGeom>
          <a:noFill/>
        </p:spPr>
        <p:txBody>
          <a:bodyPr wrap="square" rtlCol="0">
            <a:spAutoFit/>
          </a:bodyPr>
          <a:lstStyle/>
          <a:p>
            <a:r>
              <a:rPr kumimoji="1" lang="ja-JP" altLang="en-US" sz="4400" dirty="0" smtClean="0">
                <a:solidFill>
                  <a:srgbClr val="FF0000"/>
                </a:solidFill>
              </a:rPr>
              <a:t>各委員会における参考情報</a:t>
            </a:r>
            <a:endParaRPr kumimoji="1" lang="ja-JP" altLang="en-US" sz="4400" dirty="0">
              <a:solidFill>
                <a:srgbClr val="FF0000"/>
              </a:solidFill>
            </a:endParaRPr>
          </a:p>
        </p:txBody>
      </p:sp>
      <p:sp>
        <p:nvSpPr>
          <p:cNvPr id="3" name="テキスト ボックス 2"/>
          <p:cNvSpPr txBox="1"/>
          <p:nvPr/>
        </p:nvSpPr>
        <p:spPr>
          <a:xfrm>
            <a:off x="798491" y="1197735"/>
            <a:ext cx="3464416" cy="707886"/>
          </a:xfrm>
          <a:prstGeom prst="rect">
            <a:avLst/>
          </a:prstGeom>
          <a:noFill/>
        </p:spPr>
        <p:txBody>
          <a:bodyPr wrap="square" rtlCol="0">
            <a:spAutoFit/>
          </a:bodyPr>
          <a:lstStyle/>
          <a:p>
            <a:r>
              <a:rPr kumimoji="1" lang="ja-JP" altLang="en-US" sz="4000" dirty="0" smtClean="0">
                <a:solidFill>
                  <a:srgbClr val="0070C0"/>
                </a:solidFill>
              </a:rPr>
              <a:t>緊急安全対策</a:t>
            </a:r>
            <a:endParaRPr kumimoji="1" lang="ja-JP" altLang="en-US" sz="4000" dirty="0">
              <a:solidFill>
                <a:srgbClr val="0070C0"/>
              </a:solidFill>
            </a:endParaRPr>
          </a:p>
        </p:txBody>
      </p:sp>
      <p:sp>
        <p:nvSpPr>
          <p:cNvPr id="4" name="テキスト ボックス 3"/>
          <p:cNvSpPr txBox="1"/>
          <p:nvPr/>
        </p:nvSpPr>
        <p:spPr>
          <a:xfrm>
            <a:off x="798491" y="2011943"/>
            <a:ext cx="11153103" cy="4524315"/>
          </a:xfrm>
          <a:prstGeom prst="rect">
            <a:avLst/>
          </a:prstGeom>
          <a:noFill/>
        </p:spPr>
        <p:txBody>
          <a:bodyPr wrap="square" rtlCol="0">
            <a:spAutoFit/>
          </a:bodyPr>
          <a:lstStyle/>
          <a:p>
            <a:r>
              <a:rPr kumimoji="1" lang="ja-JP" altLang="en-US" sz="3600" dirty="0" smtClean="0"/>
              <a:t>・５</a:t>
            </a:r>
            <a:r>
              <a:rPr kumimoji="1" lang="en-US" altLang="ja-JP" sz="3600" dirty="0" smtClean="0"/>
              <a:t>/</a:t>
            </a:r>
            <a:r>
              <a:rPr kumimoji="1" lang="ja-JP" altLang="en-US" sz="3600" dirty="0" smtClean="0"/>
              <a:t>８に発生した大津市園児死亡</a:t>
            </a:r>
            <a:r>
              <a:rPr lang="ja-JP" altLang="en-US" sz="3600" dirty="0" smtClean="0"/>
              <a:t>事故を受け、幼稚園・保育園の散歩コースや横断歩道がある交差点の緊急点検及び防護柵の設置（１０９カ所）</a:t>
            </a:r>
            <a:endParaRPr lang="en-US" altLang="ja-JP" sz="3600" dirty="0" smtClean="0"/>
          </a:p>
          <a:p>
            <a:r>
              <a:rPr kumimoji="1" lang="ja-JP" altLang="en-US" sz="3600" dirty="0"/>
              <a:t>　</a:t>
            </a:r>
            <a:r>
              <a:rPr kumimoji="1" lang="ja-JP" altLang="en-US" sz="3600" dirty="0" smtClean="0"/>
              <a:t>散歩コース：９カ所</a:t>
            </a:r>
            <a:endParaRPr kumimoji="1" lang="en-US" altLang="ja-JP" sz="3600" dirty="0" smtClean="0"/>
          </a:p>
          <a:p>
            <a:r>
              <a:rPr lang="ja-JP" altLang="en-US" sz="3600" dirty="0"/>
              <a:t>　</a:t>
            </a:r>
            <a:r>
              <a:rPr lang="ja-JP" altLang="en-US" sz="3600" dirty="0" smtClean="0"/>
              <a:t>小学校出入口にある横断歩道：１０カ所</a:t>
            </a:r>
            <a:endParaRPr lang="en-US" altLang="ja-JP" sz="3600" dirty="0" smtClean="0"/>
          </a:p>
          <a:p>
            <a:r>
              <a:rPr kumimoji="1" lang="ja-JP" altLang="en-US" sz="3600" dirty="0"/>
              <a:t>　</a:t>
            </a:r>
            <a:r>
              <a:rPr kumimoji="1" lang="ja-JP" altLang="en-US" sz="3600" dirty="0" smtClean="0"/>
              <a:t>センターラインがある歩道付き道路：９０カ所</a:t>
            </a:r>
            <a:endParaRPr kumimoji="1" lang="en-US" altLang="ja-JP" sz="3600" dirty="0" smtClean="0"/>
          </a:p>
          <a:p>
            <a:r>
              <a:rPr lang="ja-JP" altLang="en-US" sz="3600" dirty="0" smtClean="0"/>
              <a:t>・上記のうち、今年９月末までに２７カ所実施</a:t>
            </a:r>
            <a:endParaRPr lang="en-US" altLang="ja-JP" sz="3600" dirty="0" smtClean="0"/>
          </a:p>
          <a:p>
            <a:r>
              <a:rPr lang="ja-JP" altLang="en-US" sz="3600" dirty="0" smtClean="0"/>
              <a:t>・</a:t>
            </a:r>
            <a:r>
              <a:rPr kumimoji="1" lang="ja-JP" altLang="en-US" sz="3600" dirty="0" smtClean="0"/>
              <a:t>残り８２カ所は来年度実施予定</a:t>
            </a:r>
            <a:endParaRPr kumimoji="1" lang="ja-JP" altLang="en-US" sz="3600" dirty="0"/>
          </a:p>
        </p:txBody>
      </p:sp>
    </p:spTree>
    <p:extLst>
      <p:ext uri="{BB962C8B-B14F-4D97-AF65-F5344CB8AC3E}">
        <p14:creationId xmlns:p14="http://schemas.microsoft.com/office/powerpoint/2010/main" val="159587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46220" y="334850"/>
            <a:ext cx="9890974" cy="707886"/>
          </a:xfrm>
          <a:prstGeom prst="rect">
            <a:avLst/>
          </a:prstGeom>
          <a:noFill/>
        </p:spPr>
        <p:txBody>
          <a:bodyPr wrap="square" rtlCol="0">
            <a:spAutoFit/>
          </a:bodyPr>
          <a:lstStyle/>
          <a:p>
            <a:r>
              <a:rPr kumimoji="1" lang="ja-JP" altLang="en-US" sz="4000" dirty="0" smtClean="0">
                <a:solidFill>
                  <a:srgbClr val="0070C0"/>
                </a:solidFill>
              </a:rPr>
              <a:t>稲羽東小学校周辺地区における活性化施策</a:t>
            </a:r>
            <a:endParaRPr kumimoji="1" lang="ja-JP" altLang="en-US" sz="4000" dirty="0">
              <a:solidFill>
                <a:srgbClr val="0070C0"/>
              </a:solidFill>
            </a:endParaRPr>
          </a:p>
        </p:txBody>
      </p:sp>
      <p:sp>
        <p:nvSpPr>
          <p:cNvPr id="3" name="テキスト ボックス 2"/>
          <p:cNvSpPr txBox="1"/>
          <p:nvPr/>
        </p:nvSpPr>
        <p:spPr>
          <a:xfrm>
            <a:off x="291920" y="1251447"/>
            <a:ext cx="11599573" cy="5078313"/>
          </a:xfrm>
          <a:prstGeom prst="rect">
            <a:avLst/>
          </a:prstGeom>
          <a:noFill/>
        </p:spPr>
        <p:txBody>
          <a:bodyPr wrap="square" rtlCol="0">
            <a:spAutoFit/>
          </a:bodyPr>
          <a:lstStyle/>
          <a:p>
            <a:r>
              <a:rPr kumimoji="1" lang="ja-JP" altLang="en-US" sz="3600" dirty="0" smtClean="0"/>
              <a:t>・市街化調整区域内の既存集落で</a:t>
            </a:r>
            <a:r>
              <a:rPr lang="ja-JP" altLang="en-US" sz="3600" dirty="0" smtClean="0"/>
              <a:t>は人口減少、少子高齢化が顕著、集落の衰退が懸念</a:t>
            </a:r>
            <a:endParaRPr lang="en-US" altLang="ja-JP" sz="3600" dirty="0" smtClean="0"/>
          </a:p>
          <a:p>
            <a:r>
              <a:rPr lang="ja-JP" altLang="en-US" sz="3600" dirty="0" smtClean="0"/>
              <a:t>条例を制定し既存のコミュニティ維持・活性化及び移住定住の促進を図る</a:t>
            </a:r>
            <a:endParaRPr lang="en-US" altLang="ja-JP" sz="3600" dirty="0" smtClean="0"/>
          </a:p>
          <a:p>
            <a:r>
              <a:rPr kumimoji="1" lang="ja-JP" altLang="en-US" sz="3600" dirty="0" smtClean="0"/>
              <a:t>・自己用専用住宅及び兼用住宅の建築を可とする基準制定</a:t>
            </a:r>
            <a:endParaRPr kumimoji="1" lang="en-US" altLang="ja-JP" sz="3600" dirty="0" smtClean="0"/>
          </a:p>
          <a:p>
            <a:r>
              <a:rPr lang="ja-JP" altLang="en-US" sz="3600" dirty="0" smtClean="0"/>
              <a:t>・区域・建築物の用途、敷地面積の最低限度、接道、高さの制限、景観の要件を定める</a:t>
            </a:r>
            <a:endParaRPr kumimoji="1" lang="en-US" altLang="ja-JP" sz="3600" dirty="0" smtClean="0"/>
          </a:p>
          <a:p>
            <a:r>
              <a:rPr lang="ja-JP" altLang="en-US" sz="3600" dirty="0" smtClean="0"/>
              <a:t>・条例提出、県開発審議会：令和元年９月</a:t>
            </a:r>
            <a:endParaRPr lang="en-US" altLang="ja-JP" sz="3600" dirty="0" smtClean="0"/>
          </a:p>
          <a:p>
            <a:r>
              <a:rPr kumimoji="1" lang="ja-JP" altLang="en-US" sz="3600" dirty="0" smtClean="0"/>
              <a:t>・条例の施行：令和２年４月</a:t>
            </a:r>
            <a:endParaRPr kumimoji="1" lang="ja-JP" altLang="en-US" sz="3600" dirty="0"/>
          </a:p>
        </p:txBody>
      </p:sp>
    </p:spTree>
    <p:extLst>
      <p:ext uri="{BB962C8B-B14F-4D97-AF65-F5344CB8AC3E}">
        <p14:creationId xmlns:p14="http://schemas.microsoft.com/office/powerpoint/2010/main" val="399163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97746" y="425003"/>
            <a:ext cx="4507606" cy="707886"/>
          </a:xfrm>
          <a:prstGeom prst="rect">
            <a:avLst/>
          </a:prstGeom>
          <a:noFill/>
        </p:spPr>
        <p:txBody>
          <a:bodyPr wrap="square" rtlCol="0">
            <a:spAutoFit/>
          </a:bodyPr>
          <a:lstStyle/>
          <a:p>
            <a:r>
              <a:rPr kumimoji="1" lang="ja-JP" altLang="en-US" sz="4000" dirty="0" smtClean="0">
                <a:solidFill>
                  <a:srgbClr val="0070C0"/>
                </a:solidFill>
              </a:rPr>
              <a:t>新弓道場整備計画</a:t>
            </a:r>
            <a:endParaRPr kumimoji="1" lang="ja-JP" altLang="en-US" sz="4000" dirty="0">
              <a:solidFill>
                <a:srgbClr val="0070C0"/>
              </a:solidFill>
            </a:endParaRPr>
          </a:p>
        </p:txBody>
      </p:sp>
      <p:sp>
        <p:nvSpPr>
          <p:cNvPr id="3" name="テキスト ボックス 2"/>
          <p:cNvSpPr txBox="1"/>
          <p:nvPr/>
        </p:nvSpPr>
        <p:spPr>
          <a:xfrm>
            <a:off x="489396" y="1609859"/>
            <a:ext cx="11140227" cy="3970318"/>
          </a:xfrm>
          <a:prstGeom prst="rect">
            <a:avLst/>
          </a:prstGeom>
          <a:noFill/>
        </p:spPr>
        <p:txBody>
          <a:bodyPr wrap="square" rtlCol="0">
            <a:spAutoFit/>
          </a:bodyPr>
          <a:lstStyle/>
          <a:p>
            <a:r>
              <a:rPr kumimoji="1" lang="ja-JP" altLang="en-US" sz="3600" dirty="0" smtClean="0"/>
              <a:t>・既存施設</a:t>
            </a:r>
            <a:r>
              <a:rPr kumimoji="1" lang="ja-JP" altLang="en-US" sz="3600" dirty="0" smtClean="0"/>
              <a:t>（鵜沼三ツ池町、Ｓ５３</a:t>
            </a:r>
            <a:r>
              <a:rPr kumimoji="1" lang="ja-JP" altLang="en-US" sz="3600" dirty="0" smtClean="0"/>
              <a:t>）の老朽化や耐震性の問題を解消し利便性を向上させるため、各務野スポーツの森に新弓道場を整備</a:t>
            </a:r>
            <a:endParaRPr kumimoji="1" lang="en-US" altLang="ja-JP" sz="3600" dirty="0" smtClean="0"/>
          </a:p>
          <a:p>
            <a:r>
              <a:rPr lang="ja-JP" altLang="en-US" sz="3600" dirty="0"/>
              <a:t>・</a:t>
            </a:r>
            <a:r>
              <a:rPr kumimoji="1" lang="ja-JP" altLang="en-US" sz="3600" dirty="0" smtClean="0"/>
              <a:t>令和元年度から工事、令和２年度末完成予定</a:t>
            </a:r>
            <a:endParaRPr kumimoji="1" lang="en-US" altLang="ja-JP" sz="3600" dirty="0" smtClean="0"/>
          </a:p>
          <a:p>
            <a:r>
              <a:rPr lang="ja-JP" altLang="en-US" sz="3600" dirty="0" smtClean="0"/>
              <a:t>・射場棟、的場棟、</a:t>
            </a:r>
            <a:r>
              <a:rPr lang="ja-JP" altLang="en-US" sz="3600" dirty="0" smtClean="0"/>
              <a:t>観覧棟、駐車場</a:t>
            </a:r>
            <a:r>
              <a:rPr lang="ja-JP" altLang="en-US" sz="3600" dirty="0" smtClean="0"/>
              <a:t>（１４台予定）が整備</a:t>
            </a:r>
            <a:endParaRPr lang="en-US" altLang="ja-JP" sz="3600" dirty="0" smtClean="0"/>
          </a:p>
          <a:p>
            <a:r>
              <a:rPr lang="ja-JP" altLang="en-US" sz="3600" dirty="0" smtClean="0"/>
              <a:t>・矢の飛び出し防止策、バリヤフリーの施設、自然採光や自然通風を確保しランニングコストの低減</a:t>
            </a:r>
            <a:endParaRPr lang="en-US" altLang="ja-JP" sz="3600" dirty="0" smtClean="0"/>
          </a:p>
        </p:txBody>
      </p:sp>
    </p:spTree>
    <p:extLst>
      <p:ext uri="{BB962C8B-B14F-4D97-AF65-F5344CB8AC3E}">
        <p14:creationId xmlns:p14="http://schemas.microsoft.com/office/powerpoint/2010/main" val="4007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20462" y="386366"/>
            <a:ext cx="8654603" cy="707886"/>
          </a:xfrm>
          <a:prstGeom prst="rect">
            <a:avLst/>
          </a:prstGeom>
          <a:noFill/>
        </p:spPr>
        <p:txBody>
          <a:bodyPr wrap="square" rtlCol="0">
            <a:spAutoFit/>
          </a:bodyPr>
          <a:lstStyle/>
          <a:p>
            <a:r>
              <a:rPr kumimoji="1" lang="ja-JP" altLang="en-US" sz="4000" dirty="0" smtClean="0">
                <a:solidFill>
                  <a:srgbClr val="0070C0"/>
                </a:solidFill>
              </a:rPr>
              <a:t>各務山土地造成事業に係る地区計画</a:t>
            </a:r>
            <a:endParaRPr kumimoji="1" lang="ja-JP" altLang="en-US" sz="4000" dirty="0">
              <a:solidFill>
                <a:srgbClr val="0070C0"/>
              </a:solidFill>
            </a:endParaRPr>
          </a:p>
        </p:txBody>
      </p:sp>
      <p:sp>
        <p:nvSpPr>
          <p:cNvPr id="3" name="テキスト ボックス 2"/>
          <p:cNvSpPr txBox="1"/>
          <p:nvPr/>
        </p:nvSpPr>
        <p:spPr>
          <a:xfrm>
            <a:off x="669702" y="1815921"/>
            <a:ext cx="10303098" cy="3970318"/>
          </a:xfrm>
          <a:prstGeom prst="rect">
            <a:avLst/>
          </a:prstGeom>
          <a:noFill/>
        </p:spPr>
        <p:txBody>
          <a:bodyPr wrap="square" rtlCol="0">
            <a:spAutoFit/>
          </a:bodyPr>
          <a:lstStyle/>
          <a:p>
            <a:r>
              <a:rPr kumimoji="1" lang="ja-JP" altLang="en-US" sz="3600" dirty="0" smtClean="0"/>
              <a:t>・位置：各務西町、各務山の前町（中央中東側隣接）</a:t>
            </a:r>
            <a:endParaRPr kumimoji="1" lang="en-US" altLang="ja-JP" sz="3600" dirty="0" smtClean="0"/>
          </a:p>
          <a:p>
            <a:r>
              <a:rPr lang="ja-JP" altLang="en-US" sz="3600" dirty="0" smtClean="0"/>
              <a:t>・計画面積：１３</a:t>
            </a:r>
            <a:r>
              <a:rPr lang="en-US" altLang="ja-JP" sz="3600" dirty="0" smtClean="0"/>
              <a:t>.</a:t>
            </a:r>
            <a:r>
              <a:rPr lang="ja-JP" altLang="en-US" sz="3600" dirty="0" smtClean="0"/>
              <a:t>２ヘクタール</a:t>
            </a:r>
            <a:endParaRPr lang="en-US" altLang="ja-JP" sz="3600" dirty="0" smtClean="0"/>
          </a:p>
          <a:p>
            <a:r>
              <a:rPr kumimoji="1" lang="ja-JP" altLang="en-US" sz="3600" dirty="0" smtClean="0"/>
              <a:t>・道路：巾９</a:t>
            </a:r>
            <a:r>
              <a:rPr kumimoji="1" lang="en-US" altLang="ja-JP" sz="3600" dirty="0" smtClean="0"/>
              <a:t>.</a:t>
            </a:r>
            <a:r>
              <a:rPr kumimoji="1" lang="ja-JP" altLang="en-US" sz="3600" dirty="0" smtClean="0"/>
              <a:t>５</a:t>
            </a:r>
            <a:r>
              <a:rPr lang="ja-JP" altLang="en-US" sz="3600" dirty="0" smtClean="0"/>
              <a:t>～１２ｍ（南北</a:t>
            </a:r>
            <a:r>
              <a:rPr lang="en-US" altLang="ja-JP" sz="3600" dirty="0" smtClean="0"/>
              <a:t>×</a:t>
            </a:r>
            <a:r>
              <a:rPr lang="ja-JP" altLang="en-US" sz="3600" dirty="0" smtClean="0"/>
              <a:t>１、東西</a:t>
            </a:r>
            <a:r>
              <a:rPr lang="en-US" altLang="ja-JP" sz="3600" dirty="0" smtClean="0"/>
              <a:t>×</a:t>
            </a:r>
            <a:r>
              <a:rPr lang="ja-JP" altLang="en-US" sz="3600" dirty="0" smtClean="0"/>
              <a:t>２）</a:t>
            </a:r>
            <a:endParaRPr lang="en-US" altLang="ja-JP" sz="3600" dirty="0" smtClean="0"/>
          </a:p>
          <a:p>
            <a:r>
              <a:rPr kumimoji="1" lang="ja-JP" altLang="en-US" sz="3600" dirty="0" smtClean="0"/>
              <a:t>・工業専用団地としての建築物等の用途制限</a:t>
            </a:r>
            <a:endParaRPr kumimoji="1" lang="en-US" altLang="ja-JP" sz="3600" dirty="0" smtClean="0"/>
          </a:p>
          <a:p>
            <a:r>
              <a:rPr lang="ja-JP" altLang="en-US" sz="3600" dirty="0" smtClean="0"/>
              <a:t>・９月：地区計画案縦覧</a:t>
            </a:r>
            <a:endParaRPr lang="en-US" altLang="ja-JP" sz="3600" dirty="0" smtClean="0"/>
          </a:p>
          <a:p>
            <a:r>
              <a:rPr kumimoji="1" lang="ja-JP" altLang="en-US" sz="3600" dirty="0" smtClean="0"/>
              <a:t>・１２月：地区計画決定告示</a:t>
            </a:r>
            <a:endParaRPr kumimoji="1" lang="en-US" altLang="ja-JP" sz="3600" dirty="0" smtClean="0"/>
          </a:p>
          <a:p>
            <a:r>
              <a:rPr lang="ja-JP" altLang="en-US" sz="3600" dirty="0" smtClean="0"/>
              <a:t>・１２月：建築物等の制限に関する条例の提出</a:t>
            </a:r>
            <a:endParaRPr kumimoji="1" lang="ja-JP" altLang="en-US" sz="3600" dirty="0"/>
          </a:p>
        </p:txBody>
      </p:sp>
    </p:spTree>
    <p:extLst>
      <p:ext uri="{BB962C8B-B14F-4D97-AF65-F5344CB8AC3E}">
        <p14:creationId xmlns:p14="http://schemas.microsoft.com/office/powerpoint/2010/main" val="35867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2580" y="206062"/>
            <a:ext cx="10109916" cy="707886"/>
          </a:xfrm>
          <a:prstGeom prst="rect">
            <a:avLst/>
          </a:prstGeom>
          <a:noFill/>
        </p:spPr>
        <p:txBody>
          <a:bodyPr wrap="square" rtlCol="0">
            <a:spAutoFit/>
          </a:bodyPr>
          <a:lstStyle/>
          <a:p>
            <a:r>
              <a:rPr kumimoji="1" lang="ja-JP" altLang="en-US" sz="4000" dirty="0" smtClean="0">
                <a:solidFill>
                  <a:srgbClr val="0070C0"/>
                </a:solidFill>
              </a:rPr>
              <a:t>ふれあいバス・ふれあいタクシーの一部改正</a:t>
            </a:r>
            <a:endParaRPr kumimoji="1" lang="ja-JP" altLang="en-US" sz="4000" dirty="0">
              <a:solidFill>
                <a:srgbClr val="0070C0"/>
              </a:solidFill>
            </a:endParaRPr>
          </a:p>
        </p:txBody>
      </p:sp>
      <p:sp>
        <p:nvSpPr>
          <p:cNvPr id="3" name="テキスト ボックス 2"/>
          <p:cNvSpPr txBox="1"/>
          <p:nvPr/>
        </p:nvSpPr>
        <p:spPr>
          <a:xfrm>
            <a:off x="682580" y="1275010"/>
            <a:ext cx="10882648" cy="5078313"/>
          </a:xfrm>
          <a:prstGeom prst="rect">
            <a:avLst/>
          </a:prstGeom>
          <a:noFill/>
        </p:spPr>
        <p:txBody>
          <a:bodyPr wrap="square" rtlCol="0">
            <a:spAutoFit/>
          </a:bodyPr>
          <a:lstStyle/>
          <a:p>
            <a:r>
              <a:rPr kumimoji="1" lang="ja-JP" altLang="en-US" sz="3600" dirty="0" smtClean="0"/>
              <a:t>・東西線の朝夕便の減便</a:t>
            </a:r>
            <a:endParaRPr kumimoji="1" lang="en-US" altLang="ja-JP" sz="3600" dirty="0" smtClean="0"/>
          </a:p>
          <a:p>
            <a:r>
              <a:rPr lang="ja-JP" altLang="en-US" sz="3600" dirty="0" smtClean="0"/>
              <a:t>・稲羽線の増便（午前ダイヤ）、停留所の新設</a:t>
            </a:r>
            <a:endParaRPr lang="en-US" altLang="ja-JP" sz="3600" dirty="0" smtClean="0"/>
          </a:p>
          <a:p>
            <a:r>
              <a:rPr kumimoji="1" lang="ja-JP" altLang="en-US" sz="3600" dirty="0" smtClean="0"/>
              <a:t>・川島線の増便</a:t>
            </a:r>
            <a:endParaRPr kumimoji="1" lang="en-US" altLang="ja-JP" sz="3600" dirty="0" smtClean="0"/>
          </a:p>
          <a:p>
            <a:r>
              <a:rPr lang="ja-JP" altLang="en-US" sz="3600" dirty="0" smtClean="0"/>
              <a:t>・ふれあいタクシーの停留所新設（２カ所）</a:t>
            </a:r>
            <a:endParaRPr lang="en-US" altLang="ja-JP" sz="3600" dirty="0" smtClean="0"/>
          </a:p>
          <a:p>
            <a:r>
              <a:rPr kumimoji="1" lang="ja-JP" altLang="en-US" sz="3600" dirty="0" smtClean="0"/>
              <a:t>・那加線のダイヤ調整（他の交通機関との接続）</a:t>
            </a:r>
            <a:endParaRPr kumimoji="1" lang="en-US" altLang="ja-JP" sz="3600" dirty="0" smtClean="0"/>
          </a:p>
          <a:p>
            <a:r>
              <a:rPr lang="ja-JP" altLang="en-US" sz="3600" dirty="0" smtClean="0"/>
              <a:t>・お知らせ</a:t>
            </a:r>
            <a:endParaRPr lang="en-US" altLang="ja-JP" sz="3600" dirty="0" smtClean="0"/>
          </a:p>
          <a:p>
            <a:r>
              <a:rPr lang="ja-JP" altLang="en-US" sz="3600" dirty="0"/>
              <a:t>　</a:t>
            </a:r>
            <a:r>
              <a:rPr lang="ja-JP" altLang="en-US" sz="3600" dirty="0" smtClean="0"/>
              <a:t>　バス等懇談会：</a:t>
            </a:r>
            <a:r>
              <a:rPr lang="en-US" altLang="ja-JP" sz="3600" dirty="0" smtClean="0"/>
              <a:t>7/16</a:t>
            </a:r>
            <a:r>
              <a:rPr lang="ja-JP" altLang="en-US" sz="3600" dirty="0" smtClean="0"/>
              <a:t>～</a:t>
            </a:r>
            <a:r>
              <a:rPr lang="en-US" altLang="ja-JP" sz="3600" dirty="0" smtClean="0"/>
              <a:t>8/30</a:t>
            </a:r>
            <a:r>
              <a:rPr lang="ja-JP" altLang="en-US" sz="3600" dirty="0" smtClean="0"/>
              <a:t>（１２会場）</a:t>
            </a:r>
            <a:endParaRPr lang="en-US" altLang="ja-JP" sz="3600" dirty="0" smtClean="0"/>
          </a:p>
          <a:p>
            <a:r>
              <a:rPr lang="ja-JP" altLang="en-US" sz="3600" dirty="0" smtClean="0"/>
              <a:t>　　時刻表配布：９</a:t>
            </a:r>
            <a:r>
              <a:rPr lang="en-US" altLang="ja-JP" sz="3600" dirty="0" smtClean="0"/>
              <a:t>/1</a:t>
            </a:r>
            <a:r>
              <a:rPr lang="ja-JP" altLang="en-US" sz="3600" dirty="0" smtClean="0"/>
              <a:t>の広報紙と同時</a:t>
            </a:r>
            <a:endParaRPr lang="en-US" altLang="ja-JP" sz="3600" dirty="0" smtClean="0"/>
          </a:p>
          <a:p>
            <a:r>
              <a:rPr lang="ja-JP" altLang="en-US" sz="3600" dirty="0" smtClean="0"/>
              <a:t>　　市ウエブサイト：特集記事掲載</a:t>
            </a:r>
            <a:endParaRPr kumimoji="1" lang="ja-JP" altLang="en-US" sz="3600" dirty="0"/>
          </a:p>
        </p:txBody>
      </p:sp>
    </p:spTree>
    <p:extLst>
      <p:ext uri="{BB962C8B-B14F-4D97-AF65-F5344CB8AC3E}">
        <p14:creationId xmlns:p14="http://schemas.microsoft.com/office/powerpoint/2010/main" val="300161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20537</TotalTime>
  <Words>822</Words>
  <Application>Microsoft Office PowerPoint</Application>
  <PresentationFormat>ワイド画面</PresentationFormat>
  <Paragraphs>107</Paragraphs>
  <Slides>16</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ＭＳ Ｐゴシック</vt:lpstr>
      <vt:lpstr>Arial</vt:lpstr>
      <vt:lpstr>Calibri</vt:lpstr>
      <vt:lpstr>Calibri Light</vt:lpstr>
      <vt:lpstr>Office テーマ</vt:lpstr>
      <vt:lpstr>第２６回市政報告会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９月議会の予定</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第3回市政報告会</dc:title>
  <dc:creator>hiromitsu</dc:creator>
  <cp:lastModifiedBy>坂澤 博光</cp:lastModifiedBy>
  <cp:revision>1339</cp:revision>
  <dcterms:created xsi:type="dcterms:W3CDTF">2013-10-16T10:26:16Z</dcterms:created>
  <dcterms:modified xsi:type="dcterms:W3CDTF">2019-07-24T04:12:45Z</dcterms:modified>
</cp:coreProperties>
</file>