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69" r:id="rId3"/>
    <p:sldId id="430" r:id="rId4"/>
    <p:sldId id="421" r:id="rId5"/>
    <p:sldId id="420" r:id="rId6"/>
    <p:sldId id="422" r:id="rId7"/>
    <p:sldId id="423" r:id="rId8"/>
    <p:sldId id="436" r:id="rId9"/>
    <p:sldId id="296" r:id="rId10"/>
    <p:sldId id="403" r:id="rId11"/>
    <p:sldId id="419" r:id="rId12"/>
    <p:sldId id="431" r:id="rId13"/>
    <p:sldId id="433" r:id="rId14"/>
    <p:sldId id="434" r:id="rId15"/>
    <p:sldId id="435" r:id="rId16"/>
    <p:sldId id="426" r:id="rId17"/>
    <p:sldId id="428" r:id="rId18"/>
    <p:sldId id="429" r:id="rId19"/>
    <p:sldId id="437" r:id="rId20"/>
    <p:sldId id="266" r:id="rId2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2426DD-DFF0-4CE3-B1DB-FA22DC14819D}" type="datetimeFigureOut">
              <a:rPr kumimoji="1" lang="ja-JP" altLang="en-US" smtClean="0"/>
              <a:t>2020/1/11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1417080-ECDD-4669-80EB-C5EE2A90EE6B}" type="slidenum">
              <a:rPr kumimoji="1" lang="ja-JP" altLang="en-US" smtClean="0"/>
              <a:t>‹#›</a:t>
            </a:fld>
            <a:endParaRPr kumimoji="1" lang="ja-JP" altLang="en-US"/>
          </a:p>
        </p:txBody>
      </p:sp>
    </p:spTree>
    <p:extLst>
      <p:ext uri="{BB962C8B-B14F-4D97-AF65-F5344CB8AC3E}">
        <p14:creationId xmlns:p14="http://schemas.microsoft.com/office/powerpoint/2010/main" val="3538248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1417080-ECDD-4669-80EB-C5EE2A90EE6B}" type="slidenum">
              <a:rPr kumimoji="1" lang="ja-JP" altLang="en-US" smtClean="0"/>
              <a:t>2</a:t>
            </a:fld>
            <a:endParaRPr kumimoji="1" lang="ja-JP" altLang="en-US"/>
          </a:p>
        </p:txBody>
      </p:sp>
    </p:spTree>
    <p:extLst>
      <p:ext uri="{BB962C8B-B14F-4D97-AF65-F5344CB8AC3E}">
        <p14:creationId xmlns:p14="http://schemas.microsoft.com/office/powerpoint/2010/main" val="1578996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3211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981475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501068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2023078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878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547240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66710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32840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847508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588275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C8E35DE-4789-4568-B2B9-D88FA3D035B6}" type="datetimeFigureOut">
              <a:rPr kumimoji="1" lang="ja-JP" altLang="en-US" smtClean="0"/>
              <a:t>2020/1/11</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3440158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8E35DE-4789-4568-B2B9-D88FA3D035B6}" type="datetimeFigureOut">
              <a:rPr kumimoji="1" lang="ja-JP" altLang="en-US" smtClean="0"/>
              <a:t>2020/1/11</a:t>
            </a:fld>
            <a:endParaRPr kumimoji="1" lang="ja-JP" altLang="en-US" dirty="0"/>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8BBA9D-6320-4AEB-9D48-BB077CB75F09}" type="slidenum">
              <a:rPr kumimoji="1" lang="ja-JP" altLang="en-US" smtClean="0"/>
              <a:t>‹#›</a:t>
            </a:fld>
            <a:endParaRPr kumimoji="1" lang="ja-JP" altLang="en-US" dirty="0"/>
          </a:p>
        </p:txBody>
      </p:sp>
    </p:spTree>
    <p:extLst>
      <p:ext uri="{BB962C8B-B14F-4D97-AF65-F5344CB8AC3E}">
        <p14:creationId xmlns:p14="http://schemas.microsoft.com/office/powerpoint/2010/main" val="135724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44462" y="1714792"/>
            <a:ext cx="6705600" cy="976893"/>
          </a:xfrm>
        </p:spPr>
        <p:txBody>
          <a:bodyPr>
            <a:normAutofit/>
          </a:bodyPr>
          <a:lstStyle/>
          <a:p>
            <a:r>
              <a:rPr kumimoji="1" lang="ja-JP" altLang="en-US" dirty="0" smtClean="0">
                <a:solidFill>
                  <a:srgbClr val="0070C0"/>
                </a:solidFill>
              </a:rPr>
              <a:t>第２７回市政報告会</a:t>
            </a:r>
            <a:endParaRPr kumimoji="1" lang="ja-JP" altLang="en-US" dirty="0">
              <a:solidFill>
                <a:srgbClr val="0070C0"/>
              </a:solidFill>
            </a:endParaRPr>
          </a:p>
        </p:txBody>
      </p:sp>
      <p:sp>
        <p:nvSpPr>
          <p:cNvPr id="3" name="サブタイトル 2"/>
          <p:cNvSpPr>
            <a:spLocks noGrp="1"/>
          </p:cNvSpPr>
          <p:nvPr>
            <p:ph type="subTitle" idx="1"/>
          </p:nvPr>
        </p:nvSpPr>
        <p:spPr>
          <a:xfrm>
            <a:off x="3694090" y="4291530"/>
            <a:ext cx="4606344" cy="1510873"/>
          </a:xfrm>
        </p:spPr>
        <p:txBody>
          <a:bodyPr/>
          <a:lstStyle/>
          <a:p>
            <a:r>
              <a:rPr lang="ja-JP" altLang="en-US" sz="3600" dirty="0"/>
              <a:t>令和</a:t>
            </a:r>
            <a:r>
              <a:rPr lang="ja-JP" altLang="en-US" sz="3600" dirty="0" smtClean="0"/>
              <a:t>元年１０</a:t>
            </a:r>
            <a:r>
              <a:rPr kumimoji="1" lang="ja-JP" altLang="en-US" sz="3600" dirty="0" smtClean="0"/>
              <a:t>月２６日</a:t>
            </a:r>
            <a:endParaRPr kumimoji="1" lang="en-US" altLang="ja-JP" sz="3600" dirty="0" smtClean="0"/>
          </a:p>
          <a:p>
            <a:r>
              <a:rPr lang="ja-JP" altLang="en-US" sz="3600" dirty="0" smtClean="0"/>
              <a:t>市議会議員　坂澤博光</a:t>
            </a:r>
            <a:endParaRPr kumimoji="1" lang="ja-JP" altLang="en-US" sz="3600" dirty="0"/>
          </a:p>
        </p:txBody>
      </p:sp>
    </p:spTree>
    <p:extLst>
      <p:ext uri="{BB962C8B-B14F-4D97-AF65-F5344CB8AC3E}">
        <p14:creationId xmlns:p14="http://schemas.microsoft.com/office/powerpoint/2010/main" val="908384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9860" y="3374106"/>
            <a:ext cx="886358"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3" name="テキスト ボックス 2"/>
          <p:cNvSpPr txBox="1"/>
          <p:nvPr/>
        </p:nvSpPr>
        <p:spPr>
          <a:xfrm>
            <a:off x="381067" y="694550"/>
            <a:ext cx="11583406" cy="646331"/>
          </a:xfrm>
          <a:prstGeom prst="rect">
            <a:avLst/>
          </a:prstGeom>
          <a:noFill/>
        </p:spPr>
        <p:txBody>
          <a:bodyPr wrap="square" rtlCol="0">
            <a:spAutoFit/>
          </a:bodyPr>
          <a:lstStyle/>
          <a:p>
            <a:r>
              <a:rPr kumimoji="1" lang="ja-JP" altLang="en-US" sz="3600" dirty="0" smtClean="0">
                <a:solidFill>
                  <a:srgbClr val="0070C0"/>
                </a:solidFill>
              </a:rPr>
              <a:t>問：市立図書館における本の貸し出し状況とその傾向は</a:t>
            </a:r>
            <a:endParaRPr kumimoji="1" lang="ja-JP" altLang="en-US" sz="3600" dirty="0">
              <a:solidFill>
                <a:srgbClr val="0070C0"/>
              </a:solidFill>
            </a:endParaRPr>
          </a:p>
        </p:txBody>
      </p:sp>
      <p:sp>
        <p:nvSpPr>
          <p:cNvPr id="4" name="テキスト ボックス 3"/>
          <p:cNvSpPr txBox="1"/>
          <p:nvPr/>
        </p:nvSpPr>
        <p:spPr>
          <a:xfrm>
            <a:off x="1339403" y="1989112"/>
            <a:ext cx="10225825" cy="3416320"/>
          </a:xfrm>
          <a:prstGeom prst="rect">
            <a:avLst/>
          </a:prstGeom>
          <a:noFill/>
        </p:spPr>
        <p:txBody>
          <a:bodyPr wrap="square" rtlCol="0">
            <a:spAutoFit/>
          </a:bodyPr>
          <a:lstStyle/>
          <a:p>
            <a:r>
              <a:rPr kumimoji="1" lang="ja-JP" altLang="en-US" sz="3600" dirty="0" smtClean="0"/>
              <a:t>・平成３０年度の貸し出し者数：２６８</a:t>
            </a:r>
            <a:r>
              <a:rPr kumimoji="1" lang="en-US" altLang="ja-JP" sz="3600" dirty="0" smtClean="0"/>
              <a:t>,</a:t>
            </a:r>
            <a:r>
              <a:rPr kumimoji="1" lang="ja-JP" altLang="en-US" sz="3600" dirty="0" smtClean="0"/>
              <a:t>７５６人</a:t>
            </a:r>
            <a:endParaRPr kumimoji="1" lang="en-US" altLang="ja-JP" sz="3600" dirty="0" smtClean="0"/>
          </a:p>
          <a:p>
            <a:r>
              <a:rPr lang="ja-JP" altLang="en-US" sz="3600" dirty="0" smtClean="0"/>
              <a:t>・貸し出し冊数：９３６</a:t>
            </a:r>
            <a:r>
              <a:rPr lang="en-US" altLang="ja-JP" sz="3600" dirty="0" smtClean="0"/>
              <a:t>,</a:t>
            </a:r>
            <a:r>
              <a:rPr lang="ja-JP" altLang="en-US" sz="3600" dirty="0" smtClean="0"/>
              <a:t>７２０冊</a:t>
            </a:r>
            <a:endParaRPr lang="en-US" altLang="ja-JP" sz="3600" dirty="0" smtClean="0"/>
          </a:p>
          <a:p>
            <a:r>
              <a:rPr kumimoji="1" lang="ja-JP" altLang="en-US" sz="3600" dirty="0" smtClean="0"/>
              <a:t>・この傾向は、ここ数年、横ばいの状態</a:t>
            </a:r>
            <a:endParaRPr kumimoji="1" lang="en-US" altLang="ja-JP" sz="3600" dirty="0" smtClean="0"/>
          </a:p>
          <a:p>
            <a:r>
              <a:rPr lang="ja-JP" altLang="en-US" sz="3600" dirty="0" smtClean="0"/>
              <a:t>・貸し出し数の年代別特徴としては、３０代・４０代の子育て世代への貸し出しが最も多く、次いで７０歳以上のシニア世代</a:t>
            </a:r>
            <a:endParaRPr kumimoji="1" lang="ja-JP" altLang="en-US" sz="3600" dirty="0"/>
          </a:p>
        </p:txBody>
      </p:sp>
    </p:spTree>
    <p:extLst>
      <p:ext uri="{BB962C8B-B14F-4D97-AF65-F5344CB8AC3E}">
        <p14:creationId xmlns:p14="http://schemas.microsoft.com/office/powerpoint/2010/main" val="151930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21594" y="300412"/>
            <a:ext cx="9871657" cy="646331"/>
          </a:xfrm>
          <a:prstGeom prst="rect">
            <a:avLst/>
          </a:prstGeom>
          <a:noFill/>
        </p:spPr>
        <p:txBody>
          <a:bodyPr wrap="square" rtlCol="0">
            <a:spAutoFit/>
          </a:bodyPr>
          <a:lstStyle/>
          <a:p>
            <a:r>
              <a:rPr kumimoji="1" lang="ja-JP" altLang="en-US" sz="3600" dirty="0" smtClean="0">
                <a:solidFill>
                  <a:srgbClr val="0070C0"/>
                </a:solidFill>
              </a:rPr>
              <a:t>問：ＩＴ環境が進むなかでの読書の重要性とは何か</a:t>
            </a:r>
            <a:endParaRPr kumimoji="1" lang="ja-JP" altLang="en-US" sz="3600" dirty="0">
              <a:solidFill>
                <a:srgbClr val="0070C0"/>
              </a:solidFill>
            </a:endParaRPr>
          </a:p>
        </p:txBody>
      </p:sp>
      <p:sp>
        <p:nvSpPr>
          <p:cNvPr id="3" name="テキスト ボックス 2"/>
          <p:cNvSpPr txBox="1"/>
          <p:nvPr/>
        </p:nvSpPr>
        <p:spPr>
          <a:xfrm>
            <a:off x="128789" y="3439734"/>
            <a:ext cx="785611"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914400" y="1122658"/>
            <a:ext cx="10972800" cy="5632311"/>
          </a:xfrm>
          <a:prstGeom prst="rect">
            <a:avLst/>
          </a:prstGeom>
          <a:noFill/>
        </p:spPr>
        <p:txBody>
          <a:bodyPr wrap="square" rtlCol="0">
            <a:spAutoFit/>
          </a:bodyPr>
          <a:lstStyle/>
          <a:p>
            <a:r>
              <a:rPr kumimoji="1" lang="ja-JP" altLang="en-US" sz="3600" dirty="0" smtClean="0"/>
              <a:t>・読書離れにより、思考力やコミュニケーション能力の低下が心配されている。</a:t>
            </a:r>
            <a:endParaRPr kumimoji="1" lang="en-US" altLang="ja-JP" sz="3600" dirty="0" smtClean="0"/>
          </a:p>
          <a:p>
            <a:r>
              <a:rPr kumimoji="1" lang="ja-JP" altLang="en-US" sz="3600" dirty="0" smtClean="0"/>
              <a:t>・読書は、語彙を広げる過程で大きな役割を果たすので、小中学校と連携して読書の楽しみを伝えている。</a:t>
            </a:r>
            <a:endParaRPr kumimoji="1" lang="en-US" altLang="ja-JP" sz="3600" dirty="0" smtClean="0"/>
          </a:p>
          <a:p>
            <a:r>
              <a:rPr lang="ja-JP" altLang="en-US" sz="3600" dirty="0" smtClean="0"/>
              <a:t>・インターネットから得られる断片的な情報とは異なり、深く掘り下げた情報や知識を得ることができる。</a:t>
            </a:r>
            <a:endParaRPr lang="en-US" altLang="ja-JP" sz="3600" dirty="0" smtClean="0"/>
          </a:p>
          <a:p>
            <a:r>
              <a:rPr kumimoji="1" lang="ja-JP" altLang="en-US" sz="3600" dirty="0" smtClean="0"/>
              <a:t>・読書は、思考力や表現力・コミュニケーション能力の向上につながる。</a:t>
            </a:r>
            <a:endParaRPr kumimoji="1" lang="en-US" altLang="ja-JP" sz="3600" dirty="0" smtClean="0"/>
          </a:p>
          <a:p>
            <a:r>
              <a:rPr lang="ja-JP" altLang="en-US" sz="3600" dirty="0" smtClean="0"/>
              <a:t>・全ての活動の基盤となる「教養・価値観・感性」などを身に着けることができる。</a:t>
            </a:r>
            <a:endParaRPr kumimoji="1" lang="ja-JP" altLang="en-US" sz="3600" dirty="0"/>
          </a:p>
        </p:txBody>
      </p:sp>
    </p:spTree>
    <p:extLst>
      <p:ext uri="{BB962C8B-B14F-4D97-AF65-F5344CB8AC3E}">
        <p14:creationId xmlns:p14="http://schemas.microsoft.com/office/powerpoint/2010/main" val="1036573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36372" y="231819"/>
            <a:ext cx="8847786" cy="646331"/>
          </a:xfrm>
          <a:prstGeom prst="rect">
            <a:avLst/>
          </a:prstGeom>
          <a:noFill/>
        </p:spPr>
        <p:txBody>
          <a:bodyPr wrap="square" rtlCol="0">
            <a:spAutoFit/>
          </a:bodyPr>
          <a:lstStyle/>
          <a:p>
            <a:r>
              <a:rPr kumimoji="1" lang="ja-JP" altLang="en-US" sz="3600" dirty="0" smtClean="0">
                <a:solidFill>
                  <a:srgbClr val="0070C0"/>
                </a:solidFill>
              </a:rPr>
              <a:t>問：読書推進策としてどのようなものがあるか</a:t>
            </a:r>
            <a:endParaRPr kumimoji="1" lang="ja-JP" altLang="en-US" sz="3600" dirty="0">
              <a:solidFill>
                <a:srgbClr val="0070C0"/>
              </a:solidFill>
            </a:endParaRPr>
          </a:p>
        </p:txBody>
      </p:sp>
      <p:sp>
        <p:nvSpPr>
          <p:cNvPr id="3" name="テキスト ボックス 2"/>
          <p:cNvSpPr txBox="1"/>
          <p:nvPr/>
        </p:nvSpPr>
        <p:spPr>
          <a:xfrm>
            <a:off x="154547" y="3387144"/>
            <a:ext cx="592428" cy="646331"/>
          </a:xfrm>
          <a:prstGeom prst="rect">
            <a:avLst/>
          </a:prstGeom>
          <a:noFill/>
        </p:spPr>
        <p:txBody>
          <a:bodyPr wrap="square" rtlCol="0">
            <a:spAutoFit/>
          </a:bodyPr>
          <a:lstStyle/>
          <a:p>
            <a:r>
              <a:rPr kumimoji="1" lang="ja-JP" altLang="en-US" sz="3600" dirty="0" smtClean="0"/>
              <a:t>答</a:t>
            </a:r>
            <a:endParaRPr kumimoji="1" lang="ja-JP" altLang="en-US" sz="3600" dirty="0"/>
          </a:p>
        </p:txBody>
      </p:sp>
      <p:sp>
        <p:nvSpPr>
          <p:cNvPr id="4" name="テキスト ボックス 3"/>
          <p:cNvSpPr txBox="1"/>
          <p:nvPr/>
        </p:nvSpPr>
        <p:spPr>
          <a:xfrm>
            <a:off x="746975" y="1120462"/>
            <a:ext cx="11269014" cy="4524315"/>
          </a:xfrm>
          <a:prstGeom prst="rect">
            <a:avLst/>
          </a:prstGeom>
          <a:noFill/>
        </p:spPr>
        <p:txBody>
          <a:bodyPr wrap="square" rtlCol="0">
            <a:spAutoFit/>
          </a:bodyPr>
          <a:lstStyle/>
          <a:p>
            <a:r>
              <a:rPr kumimoji="1" lang="ja-JP" altLang="en-US" sz="3600" dirty="0" smtClean="0"/>
              <a:t>・本との出会いや学ぶ楽しさ（文学講座、童話づくり教室）</a:t>
            </a:r>
            <a:endParaRPr kumimoji="1" lang="en-US" altLang="ja-JP" sz="3600" dirty="0" smtClean="0"/>
          </a:p>
          <a:p>
            <a:r>
              <a:rPr lang="ja-JP" altLang="en-US" sz="3600" dirty="0" smtClean="0"/>
              <a:t>・本をテーマにしたイベントの開催</a:t>
            </a:r>
            <a:endParaRPr lang="en-US" altLang="ja-JP" sz="3600" dirty="0" smtClean="0"/>
          </a:p>
          <a:p>
            <a:r>
              <a:rPr kumimoji="1" lang="ja-JP" altLang="en-US" sz="3600" dirty="0" smtClean="0"/>
              <a:t>・移動図書館の運営と出前図書館の実施</a:t>
            </a:r>
            <a:endParaRPr kumimoji="1" lang="en-US" altLang="ja-JP" sz="3600" dirty="0" smtClean="0"/>
          </a:p>
          <a:p>
            <a:r>
              <a:rPr lang="ja-JP" altLang="en-US" sz="3600" dirty="0" smtClean="0"/>
              <a:t>・市民ニーズに応えるための図書資料の充実や企画展示</a:t>
            </a:r>
            <a:endParaRPr lang="en-US" altLang="ja-JP" sz="3600" dirty="0" smtClean="0"/>
          </a:p>
          <a:p>
            <a:r>
              <a:rPr kumimoji="1" lang="ja-JP" altLang="en-US" sz="3600" dirty="0" smtClean="0"/>
              <a:t>・</a:t>
            </a:r>
            <a:r>
              <a:rPr kumimoji="1" lang="ja-JP" altLang="en-US" sz="3600" dirty="0" err="1" smtClean="0"/>
              <a:t>障がい</a:t>
            </a:r>
            <a:r>
              <a:rPr kumimoji="1" lang="ja-JP" altLang="en-US" sz="3600" dirty="0" smtClean="0"/>
              <a:t>者サービスの充実（録音図書や郵送貸し出し）、　　図書の検索サービス</a:t>
            </a:r>
            <a:endParaRPr kumimoji="1" lang="en-US" altLang="ja-JP" sz="3600" dirty="0" smtClean="0"/>
          </a:p>
          <a:p>
            <a:r>
              <a:rPr lang="ja-JP" altLang="en-US" sz="3600" dirty="0" smtClean="0"/>
              <a:t>・図書館ボランティアの育成と支援（現在１００名が製本やワークショップに参加）</a:t>
            </a:r>
            <a:endParaRPr kumimoji="1" lang="ja-JP" altLang="en-US" sz="3600" dirty="0"/>
          </a:p>
        </p:txBody>
      </p:sp>
    </p:spTree>
    <p:extLst>
      <p:ext uri="{BB962C8B-B14F-4D97-AF65-F5344CB8AC3E}">
        <p14:creationId xmlns:p14="http://schemas.microsoft.com/office/powerpoint/2010/main" val="393734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455311" y="180304"/>
            <a:ext cx="9697791" cy="769441"/>
          </a:xfrm>
          <a:prstGeom prst="rect">
            <a:avLst/>
          </a:prstGeom>
          <a:noFill/>
        </p:spPr>
        <p:txBody>
          <a:bodyPr wrap="square" rtlCol="0">
            <a:spAutoFit/>
          </a:bodyPr>
          <a:lstStyle/>
          <a:p>
            <a:r>
              <a:rPr kumimoji="1" lang="ja-JP" altLang="en-US" sz="4400" dirty="0" smtClean="0">
                <a:solidFill>
                  <a:srgbClr val="FF0000"/>
                </a:solidFill>
              </a:rPr>
              <a:t>市民による成年後見人の養成について</a:t>
            </a:r>
            <a:endParaRPr kumimoji="1" lang="ja-JP" altLang="en-US" sz="4400" dirty="0">
              <a:solidFill>
                <a:srgbClr val="FF0000"/>
              </a:solidFill>
            </a:endParaRPr>
          </a:p>
        </p:txBody>
      </p:sp>
      <p:sp>
        <p:nvSpPr>
          <p:cNvPr id="3" name="テキスト ボックス 2"/>
          <p:cNvSpPr txBox="1"/>
          <p:nvPr/>
        </p:nvSpPr>
        <p:spPr>
          <a:xfrm>
            <a:off x="901521" y="949745"/>
            <a:ext cx="10431887" cy="646331"/>
          </a:xfrm>
          <a:prstGeom prst="rect">
            <a:avLst/>
          </a:prstGeom>
          <a:noFill/>
        </p:spPr>
        <p:txBody>
          <a:bodyPr wrap="square" rtlCol="0">
            <a:spAutoFit/>
          </a:bodyPr>
          <a:lstStyle/>
          <a:p>
            <a:r>
              <a:rPr kumimoji="1" lang="ja-JP" altLang="en-US" sz="3600" dirty="0" smtClean="0">
                <a:solidFill>
                  <a:srgbClr val="0070C0"/>
                </a:solidFill>
              </a:rPr>
              <a:t>問：市成年後見支援センター設置後の運営状況は</a:t>
            </a:r>
            <a:endParaRPr kumimoji="1" lang="ja-JP" altLang="en-US" sz="3600" dirty="0">
              <a:solidFill>
                <a:srgbClr val="0070C0"/>
              </a:solidFill>
            </a:endParaRPr>
          </a:p>
        </p:txBody>
      </p:sp>
      <p:sp>
        <p:nvSpPr>
          <p:cNvPr id="4" name="テキスト ボックス 3"/>
          <p:cNvSpPr txBox="1"/>
          <p:nvPr/>
        </p:nvSpPr>
        <p:spPr>
          <a:xfrm>
            <a:off x="0" y="3400023"/>
            <a:ext cx="592429"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5" name="テキスト ボックス 4"/>
          <p:cNvSpPr txBox="1"/>
          <p:nvPr/>
        </p:nvSpPr>
        <p:spPr>
          <a:xfrm>
            <a:off x="607452" y="1596076"/>
            <a:ext cx="11393511" cy="5078313"/>
          </a:xfrm>
          <a:prstGeom prst="rect">
            <a:avLst/>
          </a:prstGeom>
          <a:noFill/>
        </p:spPr>
        <p:txBody>
          <a:bodyPr wrap="square" rtlCol="0">
            <a:spAutoFit/>
          </a:bodyPr>
          <a:lstStyle/>
          <a:p>
            <a:r>
              <a:rPr kumimoji="1" lang="ja-JP" altLang="en-US" sz="3600" dirty="0" smtClean="0"/>
              <a:t>・市成年後見支援センターは、制度に関する相談・支援、普及・啓発、市民後見人の養成を目的</a:t>
            </a:r>
            <a:endParaRPr kumimoji="1" lang="en-US" altLang="ja-JP" sz="3600" dirty="0" smtClean="0"/>
          </a:p>
          <a:p>
            <a:r>
              <a:rPr lang="ja-JP" altLang="en-US" sz="3600" dirty="0" smtClean="0"/>
              <a:t>・開設（７月１日）から８月末までに、１２７件の相談</a:t>
            </a:r>
            <a:endParaRPr lang="en-US" altLang="ja-JP" sz="3600" dirty="0" smtClean="0"/>
          </a:p>
          <a:p>
            <a:r>
              <a:rPr kumimoji="1" lang="ja-JP" altLang="en-US" sz="3600" dirty="0" smtClean="0"/>
              <a:t>本人から：１１件、家族から：２７件、地域包括支援センターなどから：７９件、その他：１０件</a:t>
            </a:r>
            <a:endParaRPr kumimoji="1" lang="en-US" altLang="ja-JP" sz="3600" dirty="0" smtClean="0"/>
          </a:p>
          <a:p>
            <a:r>
              <a:rPr lang="ja-JP" altLang="en-US" sz="3600" dirty="0" smtClean="0"/>
              <a:t>・「親が認知症になった、手続きはどうするか」、「病気の後遺症により判断能力不十分な方がいるがどうしたら」。</a:t>
            </a:r>
            <a:endParaRPr lang="en-US" altLang="ja-JP" sz="3600" dirty="0" smtClean="0"/>
          </a:p>
          <a:p>
            <a:r>
              <a:rPr kumimoji="1" lang="ja-JP" altLang="en-US" sz="3600" dirty="0" smtClean="0"/>
              <a:t>・後見申し立ての支援（裁判所から成年後見人決定通知が約３ケ月から１週間程度に短縮）</a:t>
            </a:r>
            <a:endParaRPr kumimoji="1" lang="ja-JP" altLang="en-US" sz="3600" dirty="0"/>
          </a:p>
        </p:txBody>
      </p:sp>
    </p:spTree>
    <p:extLst>
      <p:ext uri="{BB962C8B-B14F-4D97-AF65-F5344CB8AC3E}">
        <p14:creationId xmlns:p14="http://schemas.microsoft.com/office/powerpoint/2010/main" val="188937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23493" y="141668"/>
            <a:ext cx="8255358" cy="646331"/>
          </a:xfrm>
          <a:prstGeom prst="rect">
            <a:avLst/>
          </a:prstGeom>
          <a:noFill/>
        </p:spPr>
        <p:txBody>
          <a:bodyPr wrap="square" rtlCol="0">
            <a:spAutoFit/>
          </a:bodyPr>
          <a:lstStyle/>
          <a:p>
            <a:r>
              <a:rPr kumimoji="1" lang="ja-JP" altLang="en-US" sz="3600" dirty="0" smtClean="0">
                <a:solidFill>
                  <a:srgbClr val="0070C0"/>
                </a:solidFill>
              </a:rPr>
              <a:t>問：市民による成年後見人養成の概要は</a:t>
            </a:r>
            <a:endParaRPr kumimoji="1" lang="ja-JP" altLang="en-US" sz="3600" dirty="0">
              <a:solidFill>
                <a:srgbClr val="0070C0"/>
              </a:solidFill>
            </a:endParaRPr>
          </a:p>
        </p:txBody>
      </p:sp>
      <p:sp>
        <p:nvSpPr>
          <p:cNvPr id="3" name="テキスト ボックス 2"/>
          <p:cNvSpPr txBox="1"/>
          <p:nvPr/>
        </p:nvSpPr>
        <p:spPr>
          <a:xfrm>
            <a:off x="115910" y="3335629"/>
            <a:ext cx="721217"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837127" y="796472"/>
            <a:ext cx="11114467" cy="5632311"/>
          </a:xfrm>
          <a:prstGeom prst="rect">
            <a:avLst/>
          </a:prstGeom>
          <a:noFill/>
        </p:spPr>
        <p:txBody>
          <a:bodyPr wrap="square" rtlCol="0">
            <a:spAutoFit/>
          </a:bodyPr>
          <a:lstStyle/>
          <a:p>
            <a:r>
              <a:rPr kumimoji="1" lang="ja-JP" altLang="en-US" sz="3600" dirty="0" smtClean="0"/>
              <a:t>・市民後見人：</a:t>
            </a:r>
            <a:r>
              <a:rPr lang="ja-JP" altLang="en-US" sz="3600" dirty="0" smtClean="0"/>
              <a:t>市が実施する養成研修を受講、成年後見に関する一定の知識を身に着け家庭裁判所から選任</a:t>
            </a:r>
            <a:endParaRPr lang="en-US" altLang="ja-JP" sz="3600" dirty="0" smtClean="0"/>
          </a:p>
          <a:p>
            <a:r>
              <a:rPr kumimoji="1" lang="ja-JP" altLang="en-US" sz="3600" dirty="0" smtClean="0"/>
              <a:t>・被後見人の意思を丁寧に聞きながら個人の尊厳にふさわしい生活を支援することが期待</a:t>
            </a:r>
            <a:endParaRPr kumimoji="1" lang="en-US" altLang="ja-JP" sz="3600" dirty="0" smtClean="0"/>
          </a:p>
          <a:p>
            <a:r>
              <a:rPr lang="ja-JP" altLang="en-US" sz="3600" dirty="0" smtClean="0"/>
              <a:t>・後見人：約１３０名（弁護士など専門職、親族が半数）</a:t>
            </a:r>
            <a:endParaRPr lang="en-US" altLang="ja-JP" sz="3600" dirty="0" smtClean="0"/>
          </a:p>
          <a:p>
            <a:r>
              <a:rPr kumimoji="1" lang="ja-JP" altLang="en-US" sz="3600" dirty="0" smtClean="0"/>
              <a:t>・弁護士など専門職の後見人は飽和状態</a:t>
            </a:r>
            <a:endParaRPr kumimoji="1" lang="en-US" altLang="ja-JP" sz="3600" dirty="0" smtClean="0"/>
          </a:p>
          <a:p>
            <a:r>
              <a:rPr lang="ja-JP" altLang="en-US" sz="3600" dirty="0" smtClean="0"/>
              <a:t>・親族の後見人は多様化する家族形態や財産管理の困難さから減少傾向</a:t>
            </a:r>
            <a:endParaRPr lang="en-US" altLang="ja-JP" sz="3600" dirty="0" smtClean="0"/>
          </a:p>
          <a:p>
            <a:r>
              <a:rPr kumimoji="1" lang="ja-JP" altLang="en-US" sz="3600" dirty="0" smtClean="0"/>
              <a:t>・成年後見制度の検討委員会で検討、令和２年度から実施予定</a:t>
            </a:r>
            <a:endParaRPr kumimoji="1" lang="ja-JP" altLang="en-US" sz="3600" dirty="0"/>
          </a:p>
        </p:txBody>
      </p:sp>
    </p:spTree>
    <p:extLst>
      <p:ext uri="{BB962C8B-B14F-4D97-AF65-F5344CB8AC3E}">
        <p14:creationId xmlns:p14="http://schemas.microsoft.com/office/powerpoint/2010/main" val="3864497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26523" y="360608"/>
            <a:ext cx="8397025" cy="646331"/>
          </a:xfrm>
          <a:prstGeom prst="rect">
            <a:avLst/>
          </a:prstGeom>
          <a:noFill/>
        </p:spPr>
        <p:txBody>
          <a:bodyPr wrap="square" rtlCol="0">
            <a:spAutoFit/>
          </a:bodyPr>
          <a:lstStyle/>
          <a:p>
            <a:r>
              <a:rPr kumimoji="1" lang="ja-JP" altLang="en-US" sz="3600" dirty="0" smtClean="0">
                <a:solidFill>
                  <a:srgbClr val="0070C0"/>
                </a:solidFill>
              </a:rPr>
              <a:t>問：任意後見制度を更に周知してはどうか</a:t>
            </a:r>
            <a:endParaRPr kumimoji="1" lang="ja-JP" altLang="en-US" sz="3600" dirty="0">
              <a:solidFill>
                <a:srgbClr val="0070C0"/>
              </a:solidFill>
            </a:endParaRPr>
          </a:p>
        </p:txBody>
      </p:sp>
      <p:sp>
        <p:nvSpPr>
          <p:cNvPr id="3" name="テキスト ボックス 2"/>
          <p:cNvSpPr txBox="1"/>
          <p:nvPr/>
        </p:nvSpPr>
        <p:spPr>
          <a:xfrm>
            <a:off x="128789" y="3155324"/>
            <a:ext cx="605307" cy="646331"/>
          </a:xfrm>
          <a:prstGeom prst="rect">
            <a:avLst/>
          </a:prstGeom>
          <a:noFill/>
        </p:spPr>
        <p:txBody>
          <a:bodyPr wrap="square" rtlCol="0">
            <a:spAutoFit/>
          </a:bodyPr>
          <a:lstStyle/>
          <a:p>
            <a:r>
              <a:rPr kumimoji="1" lang="ja-JP" altLang="en-US" sz="3600" dirty="0" smtClean="0">
                <a:solidFill>
                  <a:srgbClr val="0070C0"/>
                </a:solidFill>
              </a:rPr>
              <a:t>答</a:t>
            </a:r>
            <a:endParaRPr kumimoji="1" lang="ja-JP" altLang="en-US" sz="3600" dirty="0">
              <a:solidFill>
                <a:srgbClr val="0070C0"/>
              </a:solidFill>
            </a:endParaRPr>
          </a:p>
        </p:txBody>
      </p:sp>
      <p:sp>
        <p:nvSpPr>
          <p:cNvPr id="4" name="テキスト ボックス 3"/>
          <p:cNvSpPr txBox="1"/>
          <p:nvPr/>
        </p:nvSpPr>
        <p:spPr>
          <a:xfrm>
            <a:off x="914401" y="2047328"/>
            <a:ext cx="11024315" cy="3416320"/>
          </a:xfrm>
          <a:prstGeom prst="rect">
            <a:avLst/>
          </a:prstGeom>
          <a:noFill/>
        </p:spPr>
        <p:txBody>
          <a:bodyPr wrap="square" rtlCol="0">
            <a:spAutoFit/>
          </a:bodyPr>
          <a:lstStyle/>
          <a:p>
            <a:r>
              <a:rPr kumimoji="1" lang="ja-JP" altLang="en-US" sz="3600" dirty="0" smtClean="0"/>
              <a:t>・本人が</a:t>
            </a:r>
            <a:r>
              <a:rPr lang="ja-JP" altLang="en-US" sz="3600" dirty="0" smtClean="0"/>
              <a:t>正常な判断ができる間に、将来、自己の判断能力が不十分になったときのため、後見事務の内容と後見人を事前に決めておく制度</a:t>
            </a:r>
            <a:endParaRPr lang="en-US" altLang="ja-JP" sz="3600" dirty="0" smtClean="0"/>
          </a:p>
          <a:p>
            <a:r>
              <a:rPr kumimoji="1" lang="ja-JP" altLang="en-US" sz="3600" dirty="0" smtClean="0"/>
              <a:t>・公証人役場（アクティブＧ２階）で公正証書を作成</a:t>
            </a:r>
            <a:endParaRPr kumimoji="1" lang="en-US" altLang="ja-JP" sz="3600" dirty="0" smtClean="0"/>
          </a:p>
          <a:p>
            <a:r>
              <a:rPr lang="ja-JP" altLang="en-US" sz="3600" dirty="0" smtClean="0"/>
              <a:t>・必要になった際に、短期間で後見人制度を活用</a:t>
            </a:r>
            <a:endParaRPr lang="en-US" altLang="ja-JP" sz="3600" dirty="0" smtClean="0"/>
          </a:p>
          <a:p>
            <a:r>
              <a:rPr kumimoji="1" lang="ja-JP" altLang="en-US" sz="3600" dirty="0" smtClean="0"/>
              <a:t>・成年後見制度と合わせ、普及・啓発していく</a:t>
            </a:r>
            <a:endParaRPr kumimoji="1" lang="ja-JP" altLang="en-US" sz="3600" dirty="0"/>
          </a:p>
        </p:txBody>
      </p:sp>
    </p:spTree>
    <p:extLst>
      <p:ext uri="{BB962C8B-B14F-4D97-AF65-F5344CB8AC3E}">
        <p14:creationId xmlns:p14="http://schemas.microsoft.com/office/powerpoint/2010/main" val="277508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202287" y="90152"/>
            <a:ext cx="7791718" cy="769441"/>
          </a:xfrm>
          <a:prstGeom prst="rect">
            <a:avLst/>
          </a:prstGeom>
          <a:noFill/>
        </p:spPr>
        <p:txBody>
          <a:bodyPr wrap="square" rtlCol="0">
            <a:spAutoFit/>
          </a:bodyPr>
          <a:lstStyle/>
          <a:p>
            <a:r>
              <a:rPr kumimoji="1" lang="ja-JP" altLang="en-US" sz="4400" dirty="0" smtClean="0">
                <a:solidFill>
                  <a:srgbClr val="FF0000"/>
                </a:solidFill>
              </a:rPr>
              <a:t>コミュニティスクールについて</a:t>
            </a:r>
            <a:endParaRPr kumimoji="1" lang="ja-JP" altLang="en-US" sz="4400" dirty="0">
              <a:solidFill>
                <a:srgbClr val="FF0000"/>
              </a:solidFill>
            </a:endParaRPr>
          </a:p>
        </p:txBody>
      </p:sp>
      <p:sp>
        <p:nvSpPr>
          <p:cNvPr id="3" name="テキスト ボックス 2"/>
          <p:cNvSpPr txBox="1"/>
          <p:nvPr/>
        </p:nvSpPr>
        <p:spPr>
          <a:xfrm>
            <a:off x="225380" y="859593"/>
            <a:ext cx="11597426" cy="5632311"/>
          </a:xfrm>
          <a:prstGeom prst="rect">
            <a:avLst/>
          </a:prstGeom>
          <a:noFill/>
        </p:spPr>
        <p:txBody>
          <a:bodyPr wrap="square" rtlCol="0">
            <a:spAutoFit/>
          </a:bodyPr>
          <a:lstStyle/>
          <a:p>
            <a:r>
              <a:rPr kumimoji="1" lang="ja-JP" altLang="en-US" sz="3600" dirty="0" smtClean="0"/>
              <a:t>・コミュニティスクールとは</a:t>
            </a:r>
            <a:r>
              <a:rPr lang="ja-JP" altLang="en-US" sz="3600" dirty="0"/>
              <a:t>　</a:t>
            </a:r>
            <a:r>
              <a:rPr lang="ja-JP" altLang="en-US" sz="3600" dirty="0" smtClean="0"/>
              <a:t>地域と学校が協働して子どもの教育に関わる仕組み</a:t>
            </a:r>
            <a:endParaRPr kumimoji="1" lang="en-US" altLang="ja-JP" sz="3600" dirty="0" smtClean="0"/>
          </a:p>
          <a:p>
            <a:r>
              <a:rPr lang="ja-JP" altLang="en-US" sz="3600" dirty="0" smtClean="0"/>
              <a:t>・見まもり隊、地域の防犯パトロール、ふれコミ隊、</a:t>
            </a:r>
            <a:r>
              <a:rPr lang="ja-JP" altLang="en-US" sz="3600" dirty="0"/>
              <a:t>寺子屋</a:t>
            </a:r>
            <a:r>
              <a:rPr lang="ja-JP" altLang="en-US" sz="3600" dirty="0" smtClean="0"/>
              <a:t>事業や学校教育に関するボランティア活動などが含まれる</a:t>
            </a:r>
            <a:endParaRPr lang="en-US" altLang="ja-JP" sz="3600" dirty="0" smtClean="0"/>
          </a:p>
          <a:p>
            <a:r>
              <a:rPr kumimoji="1" lang="ja-JP" altLang="en-US" sz="3600" dirty="0" smtClean="0"/>
              <a:t>・学校運営協議会が中心になり、地域と学校を結ぶコーディネーターが必要</a:t>
            </a:r>
            <a:endParaRPr kumimoji="1" lang="en-US" altLang="ja-JP" sz="3600" dirty="0" smtClean="0"/>
          </a:p>
          <a:p>
            <a:r>
              <a:rPr lang="ja-JP" altLang="en-US" sz="3600" dirty="0" smtClean="0"/>
              <a:t>・コミュニティスクール導入の効果（登別市の例）</a:t>
            </a:r>
            <a:endParaRPr lang="en-US" altLang="ja-JP" sz="3600" dirty="0" smtClean="0"/>
          </a:p>
          <a:p>
            <a:r>
              <a:rPr kumimoji="1" lang="ja-JP" altLang="en-US" sz="3600" dirty="0"/>
              <a:t>　</a:t>
            </a:r>
            <a:r>
              <a:rPr kumimoji="1" lang="ja-JP" altLang="en-US" sz="3600" dirty="0" smtClean="0"/>
              <a:t>放課後学習の充実、地域の安全</a:t>
            </a:r>
            <a:r>
              <a:rPr lang="ja-JP" altLang="en-US" sz="3600" dirty="0" smtClean="0"/>
              <a:t>安心の確保、体験学習による経験、</a:t>
            </a:r>
            <a:r>
              <a:rPr kumimoji="1" lang="ja-JP" altLang="en-US" sz="3600" dirty="0" smtClean="0"/>
              <a:t>合同避難訓練の実施、町内会行事への参加、地域伝統芸能の継承</a:t>
            </a:r>
            <a:endParaRPr kumimoji="1" lang="en-US" altLang="ja-JP" sz="3600" dirty="0" smtClean="0"/>
          </a:p>
        </p:txBody>
      </p:sp>
    </p:spTree>
    <p:extLst>
      <p:ext uri="{BB962C8B-B14F-4D97-AF65-F5344CB8AC3E}">
        <p14:creationId xmlns:p14="http://schemas.microsoft.com/office/powerpoint/2010/main" val="441215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601534" y="115910"/>
            <a:ext cx="6168980" cy="769441"/>
          </a:xfrm>
          <a:prstGeom prst="rect">
            <a:avLst/>
          </a:prstGeom>
          <a:noFill/>
        </p:spPr>
        <p:txBody>
          <a:bodyPr wrap="square" rtlCol="0">
            <a:spAutoFit/>
          </a:bodyPr>
          <a:lstStyle/>
          <a:p>
            <a:r>
              <a:rPr kumimoji="1" lang="ja-JP" altLang="en-US" sz="4400" dirty="0" smtClean="0">
                <a:solidFill>
                  <a:srgbClr val="FF0000"/>
                </a:solidFill>
              </a:rPr>
              <a:t>新庁舎建設工事の着工</a:t>
            </a:r>
            <a:endParaRPr kumimoji="1" lang="ja-JP" altLang="en-US" sz="4400" dirty="0">
              <a:solidFill>
                <a:srgbClr val="FF0000"/>
              </a:solidFill>
            </a:endParaRPr>
          </a:p>
        </p:txBody>
      </p:sp>
      <p:sp>
        <p:nvSpPr>
          <p:cNvPr id="4" name="テキスト ボックス 3"/>
          <p:cNvSpPr txBox="1"/>
          <p:nvPr/>
        </p:nvSpPr>
        <p:spPr>
          <a:xfrm>
            <a:off x="566669" y="993869"/>
            <a:ext cx="11625331" cy="5632311"/>
          </a:xfrm>
          <a:prstGeom prst="rect">
            <a:avLst/>
          </a:prstGeom>
          <a:noFill/>
        </p:spPr>
        <p:txBody>
          <a:bodyPr wrap="square" rtlCol="0">
            <a:spAutoFit/>
          </a:bodyPr>
          <a:lstStyle/>
          <a:p>
            <a:r>
              <a:rPr kumimoji="1" lang="ja-JP" altLang="en-US" sz="3600" dirty="0" smtClean="0"/>
              <a:t>・５月１０日：一般競争入札の広告</a:t>
            </a:r>
            <a:endParaRPr kumimoji="1" lang="en-US" altLang="ja-JP" sz="3600" dirty="0" smtClean="0"/>
          </a:p>
          <a:p>
            <a:r>
              <a:rPr lang="ja-JP" altLang="en-US" sz="3600" dirty="0" smtClean="0"/>
              <a:t>・７月８日：怪文書が市役所や新聞社に投げ入れられる</a:t>
            </a:r>
            <a:endParaRPr lang="en-US" altLang="ja-JP" sz="3600" dirty="0" smtClean="0"/>
          </a:p>
          <a:p>
            <a:r>
              <a:rPr kumimoji="1" lang="ja-JP" altLang="en-US" sz="3600" dirty="0" smtClean="0"/>
              <a:t>・７月１２日：入札（談合情報対応マニュアル対応後）</a:t>
            </a:r>
            <a:endParaRPr kumimoji="1" lang="en-US" altLang="ja-JP" sz="3600" dirty="0" smtClean="0"/>
          </a:p>
          <a:p>
            <a:r>
              <a:rPr lang="ja-JP" altLang="en-US" sz="3600" dirty="0" smtClean="0"/>
              <a:t>・７月３０日：臨時議会（工事請負契約の議決）</a:t>
            </a:r>
            <a:endParaRPr kumimoji="1" lang="en-US" altLang="ja-JP" sz="3600" dirty="0" smtClean="0"/>
          </a:p>
          <a:p>
            <a:r>
              <a:rPr lang="ja-JP" altLang="en-US" sz="3600" dirty="0" smtClean="0"/>
              <a:t>・契約金額：６６憶５，５００万円</a:t>
            </a:r>
            <a:endParaRPr lang="en-US" altLang="ja-JP" sz="3600" dirty="0" smtClean="0"/>
          </a:p>
          <a:p>
            <a:r>
              <a:rPr kumimoji="1" lang="ja-JP" altLang="en-US" sz="3600" dirty="0" smtClean="0"/>
              <a:t>・契約相手方：大日本・天龍・協和・足立特定建設工事共同企業体</a:t>
            </a:r>
            <a:endParaRPr kumimoji="1" lang="en-US" altLang="ja-JP" sz="3600" dirty="0" smtClean="0"/>
          </a:p>
          <a:p>
            <a:r>
              <a:rPr lang="ja-JP" altLang="en-US" sz="3600" dirty="0" smtClean="0"/>
              <a:t>・９月２日：安全祈願祭、着工</a:t>
            </a:r>
            <a:endParaRPr lang="en-US" altLang="ja-JP" sz="3600" dirty="0" smtClean="0"/>
          </a:p>
          <a:p>
            <a:r>
              <a:rPr kumimoji="1" lang="ja-JP" altLang="en-US" sz="3600" dirty="0" smtClean="0"/>
              <a:t>・令和３年７月：高層棟供用開始、現庁舎解体工事</a:t>
            </a:r>
            <a:endParaRPr kumimoji="1" lang="en-US" altLang="ja-JP" sz="3600" dirty="0" smtClean="0"/>
          </a:p>
          <a:p>
            <a:r>
              <a:rPr lang="ja-JP" altLang="en-US" sz="3600" dirty="0" smtClean="0"/>
              <a:t>・令和４年１２月：全面供用開始</a:t>
            </a:r>
            <a:endParaRPr kumimoji="1" lang="ja-JP" altLang="en-US" sz="3600" dirty="0"/>
          </a:p>
        </p:txBody>
      </p:sp>
    </p:spTree>
    <p:extLst>
      <p:ext uri="{BB962C8B-B14F-4D97-AF65-F5344CB8AC3E}">
        <p14:creationId xmlns:p14="http://schemas.microsoft.com/office/powerpoint/2010/main" val="87335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92472" y="708338"/>
            <a:ext cx="10956846" cy="5937161"/>
          </a:xfrm>
          <a:prstGeom prst="rect">
            <a:avLst/>
          </a:prstGeom>
          <a:noFill/>
        </p:spPr>
        <p:txBody>
          <a:bodyPr vert="eaVert" wrap="square" rtlCol="0">
            <a:spAutoFit/>
          </a:bodyPr>
          <a:lstStyle/>
          <a:p>
            <a:r>
              <a:rPr kumimoji="1" lang="ja-JP" altLang="en-US" sz="4400" dirty="0" smtClean="0"/>
              <a:t>　　絆の会応援歌</a:t>
            </a:r>
            <a:endParaRPr kumimoji="1" lang="en-US" altLang="ja-JP" sz="4400" dirty="0" smtClean="0"/>
          </a:p>
          <a:p>
            <a:endParaRPr kumimoji="1" lang="en-US" altLang="ja-JP" sz="4400" dirty="0" smtClean="0"/>
          </a:p>
          <a:p>
            <a:r>
              <a:rPr kumimoji="1" lang="ja-JP" altLang="en-US" sz="3600" dirty="0" smtClean="0"/>
              <a:t>青い</a:t>
            </a:r>
            <a:r>
              <a:rPr kumimoji="1" lang="ja-JP" altLang="en-US" sz="3600" dirty="0" smtClean="0"/>
              <a:t>空　飛行機雲も　</a:t>
            </a:r>
            <a:endParaRPr kumimoji="1" lang="en-US" altLang="ja-JP" sz="3600" dirty="0" smtClean="0"/>
          </a:p>
          <a:p>
            <a:r>
              <a:rPr kumimoji="1" lang="ja-JP" altLang="en-US" sz="3600" dirty="0" smtClean="0"/>
              <a:t>笑顔と笑顔　ひとつに集い</a:t>
            </a:r>
            <a:endParaRPr kumimoji="1" lang="en-US" altLang="ja-JP" sz="3600" dirty="0" smtClean="0"/>
          </a:p>
          <a:p>
            <a:r>
              <a:rPr lang="ja-JP" altLang="en-US" sz="3600" dirty="0" smtClean="0"/>
              <a:t>今日も明るく　こんにちは</a:t>
            </a:r>
            <a:endParaRPr lang="en-US" altLang="ja-JP" sz="3600" dirty="0" smtClean="0"/>
          </a:p>
          <a:p>
            <a:r>
              <a:rPr kumimoji="1" lang="ja-JP" altLang="en-US" sz="3600" dirty="0"/>
              <a:t>手</a:t>
            </a:r>
            <a:r>
              <a:rPr kumimoji="1" lang="ja-JP" altLang="en-US" sz="3600" dirty="0" smtClean="0"/>
              <a:t>と手を取り</a:t>
            </a:r>
            <a:r>
              <a:rPr kumimoji="1" lang="ja-JP" altLang="en-US" sz="3600" dirty="0" err="1" smtClean="0"/>
              <a:t>て</a:t>
            </a:r>
            <a:r>
              <a:rPr kumimoji="1" lang="ja-JP" altLang="en-US" sz="3600" dirty="0" smtClean="0"/>
              <a:t>　やさしい目</a:t>
            </a:r>
            <a:endParaRPr kumimoji="1" lang="en-US" altLang="ja-JP" sz="3600" dirty="0" smtClean="0"/>
          </a:p>
          <a:p>
            <a:r>
              <a:rPr lang="ja-JP" altLang="en-US" sz="3600" dirty="0"/>
              <a:t>明日</a:t>
            </a:r>
            <a:r>
              <a:rPr lang="ja-JP" altLang="en-US" sz="3600" dirty="0" smtClean="0"/>
              <a:t>へとつなぎ　共に立つ</a:t>
            </a:r>
            <a:endParaRPr lang="en-US" altLang="ja-JP" sz="3600" dirty="0" smtClean="0"/>
          </a:p>
          <a:p>
            <a:r>
              <a:rPr kumimoji="1" lang="ja-JP" altLang="en-US" sz="3600" dirty="0"/>
              <a:t>話</a:t>
            </a:r>
            <a:r>
              <a:rPr kumimoji="1" lang="ja-JP" altLang="en-US" sz="3600" dirty="0" smtClean="0"/>
              <a:t>に花咲く　絆の会</a:t>
            </a:r>
            <a:endParaRPr kumimoji="1" lang="en-US" altLang="ja-JP" sz="3600" dirty="0" smtClean="0"/>
          </a:p>
          <a:p>
            <a:endParaRPr kumimoji="1" lang="en-US" altLang="ja-JP" sz="3600" dirty="0" smtClean="0"/>
          </a:p>
          <a:p>
            <a:r>
              <a:rPr kumimoji="1" lang="ja-JP" altLang="en-US" sz="3600" dirty="0" smtClean="0"/>
              <a:t>高い</a:t>
            </a:r>
            <a:r>
              <a:rPr kumimoji="1" lang="ja-JP" altLang="en-US" sz="3600" dirty="0" smtClean="0"/>
              <a:t>空</a:t>
            </a:r>
            <a:r>
              <a:rPr lang="ja-JP" altLang="en-US" sz="3600" dirty="0" smtClean="0"/>
              <a:t>　輝く光</a:t>
            </a:r>
            <a:endParaRPr lang="en-US" altLang="ja-JP" sz="3600" dirty="0" smtClean="0"/>
          </a:p>
          <a:p>
            <a:r>
              <a:rPr lang="ja-JP" altLang="en-US" sz="3600" dirty="0"/>
              <a:t>老</a:t>
            </a:r>
            <a:r>
              <a:rPr lang="ja-JP" altLang="en-US" sz="3600" dirty="0" smtClean="0"/>
              <a:t>いも</a:t>
            </a:r>
            <a:r>
              <a:rPr lang="ja-JP" altLang="en-US" sz="3600" dirty="0"/>
              <a:t>若</a:t>
            </a:r>
            <a:r>
              <a:rPr lang="ja-JP" altLang="en-US" sz="3600" dirty="0" smtClean="0"/>
              <a:t>きも　一つに集い</a:t>
            </a:r>
            <a:endParaRPr lang="en-US" altLang="ja-JP" sz="3600" dirty="0" smtClean="0"/>
          </a:p>
          <a:p>
            <a:r>
              <a:rPr kumimoji="1" lang="ja-JP" altLang="en-US" sz="3600" dirty="0" smtClean="0"/>
              <a:t>楽しく巡る　バス旅行</a:t>
            </a:r>
            <a:endParaRPr kumimoji="1" lang="en-US" altLang="ja-JP" sz="3600" dirty="0" smtClean="0"/>
          </a:p>
          <a:p>
            <a:r>
              <a:rPr lang="ja-JP" altLang="en-US" sz="3600" dirty="0" smtClean="0"/>
              <a:t>心と心　結び合い</a:t>
            </a:r>
            <a:endParaRPr lang="en-US" altLang="ja-JP" sz="3600" dirty="0" smtClean="0"/>
          </a:p>
          <a:p>
            <a:r>
              <a:rPr kumimoji="1" lang="ja-JP" altLang="en-US" sz="3600" dirty="0" smtClean="0"/>
              <a:t>明るく共に　受けつなぐ</a:t>
            </a:r>
            <a:endParaRPr kumimoji="1" lang="en-US" altLang="ja-JP" sz="3600" dirty="0" smtClean="0"/>
          </a:p>
          <a:p>
            <a:r>
              <a:rPr lang="ja-JP" altLang="en-US" sz="3600" dirty="0" smtClean="0"/>
              <a:t>歌声うるわし　絆の会</a:t>
            </a:r>
            <a:endParaRPr lang="en-US" altLang="ja-JP" sz="3600" dirty="0" smtClean="0"/>
          </a:p>
          <a:p>
            <a:endParaRPr kumimoji="1" lang="en-US" altLang="ja-JP" sz="3600" dirty="0"/>
          </a:p>
          <a:p>
            <a:endParaRPr lang="en-US" altLang="ja-JP" sz="3600" dirty="0" smtClean="0"/>
          </a:p>
          <a:p>
            <a:r>
              <a:rPr lang="ja-JP" altLang="en-US" sz="3600" dirty="0" smtClean="0"/>
              <a:t>太鼓</a:t>
            </a:r>
            <a:r>
              <a:rPr lang="ja-JP" altLang="en-US" sz="3600" dirty="0" err="1" smtClean="0"/>
              <a:t>よ</a:t>
            </a:r>
            <a:r>
              <a:rPr lang="ja-JP" altLang="en-US" sz="3600" dirty="0" smtClean="0"/>
              <a:t>響け　絆の会</a:t>
            </a:r>
            <a:endParaRPr lang="en-US" altLang="ja-JP" sz="3600" dirty="0" smtClean="0"/>
          </a:p>
          <a:p>
            <a:r>
              <a:rPr kumimoji="1" lang="ja-JP" altLang="en-US" sz="3600" dirty="0"/>
              <a:t>市政</a:t>
            </a:r>
            <a:r>
              <a:rPr kumimoji="1" lang="ja-JP" altLang="en-US" sz="3600" dirty="0" smtClean="0"/>
              <a:t>に届け　絆の会</a:t>
            </a:r>
            <a:endParaRPr kumimoji="1" lang="en-US" altLang="ja-JP" sz="3600" dirty="0" smtClean="0"/>
          </a:p>
        </p:txBody>
      </p:sp>
      <p:sp>
        <p:nvSpPr>
          <p:cNvPr id="3" name="テキスト ボックス 2"/>
          <p:cNvSpPr txBox="1"/>
          <p:nvPr/>
        </p:nvSpPr>
        <p:spPr>
          <a:xfrm>
            <a:off x="10086791" y="2266682"/>
            <a:ext cx="615553" cy="1867436"/>
          </a:xfrm>
          <a:prstGeom prst="rect">
            <a:avLst/>
          </a:prstGeom>
          <a:noFill/>
        </p:spPr>
        <p:txBody>
          <a:bodyPr vert="eaVert" wrap="square" rtlCol="0">
            <a:spAutoFit/>
          </a:bodyPr>
          <a:lstStyle/>
          <a:p>
            <a:r>
              <a:rPr kumimoji="1" lang="ja-JP" altLang="en-US" sz="2800" dirty="0" smtClean="0"/>
              <a:t>（前　　奏）</a:t>
            </a:r>
            <a:endParaRPr kumimoji="1" lang="ja-JP" altLang="en-US" sz="2800" dirty="0"/>
          </a:p>
        </p:txBody>
      </p:sp>
      <p:sp>
        <p:nvSpPr>
          <p:cNvPr id="4" name="テキスト ボックス 3"/>
          <p:cNvSpPr txBox="1"/>
          <p:nvPr/>
        </p:nvSpPr>
        <p:spPr>
          <a:xfrm>
            <a:off x="1985979" y="2073499"/>
            <a:ext cx="615553" cy="1867436"/>
          </a:xfrm>
          <a:prstGeom prst="rect">
            <a:avLst/>
          </a:prstGeom>
          <a:noFill/>
        </p:spPr>
        <p:txBody>
          <a:bodyPr vert="eaVert" wrap="square" rtlCol="0">
            <a:spAutoFit/>
          </a:bodyPr>
          <a:lstStyle/>
          <a:p>
            <a:r>
              <a:rPr kumimoji="1" lang="ja-JP" altLang="en-US" sz="2800" dirty="0" smtClean="0"/>
              <a:t>（間　　奏）</a:t>
            </a:r>
            <a:endParaRPr kumimoji="1" lang="ja-JP" altLang="en-US" sz="2800" dirty="0"/>
          </a:p>
        </p:txBody>
      </p:sp>
    </p:spTree>
    <p:extLst>
      <p:ext uri="{BB962C8B-B14F-4D97-AF65-F5344CB8AC3E}">
        <p14:creationId xmlns:p14="http://schemas.microsoft.com/office/powerpoint/2010/main" val="2005195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07449" y="296214"/>
            <a:ext cx="10525958" cy="6259132"/>
          </a:xfrm>
          <a:prstGeom prst="rect">
            <a:avLst/>
          </a:prstGeom>
          <a:noFill/>
        </p:spPr>
        <p:txBody>
          <a:bodyPr vert="eaVert" wrap="square" rtlCol="0">
            <a:spAutoFit/>
          </a:bodyPr>
          <a:lstStyle/>
          <a:p>
            <a:pPr algn="ctr"/>
            <a:r>
              <a:rPr kumimoji="1" lang="ja-JP" altLang="en-US" sz="3200" dirty="0" smtClean="0"/>
              <a:t>虹と雪のバラード</a:t>
            </a:r>
            <a:endParaRPr kumimoji="1" lang="en-US" altLang="ja-JP" sz="3200" dirty="0" smtClean="0"/>
          </a:p>
          <a:p>
            <a:endParaRPr lang="en-US" altLang="ja-JP" sz="3200" dirty="0"/>
          </a:p>
          <a:p>
            <a:r>
              <a:rPr kumimoji="1" lang="ja-JP" altLang="en-US" sz="3200" dirty="0" smtClean="0"/>
              <a:t>虹の地平を歩み出て　</a:t>
            </a:r>
            <a:endParaRPr kumimoji="1" lang="en-US" altLang="ja-JP" sz="3200" dirty="0" smtClean="0"/>
          </a:p>
          <a:p>
            <a:r>
              <a:rPr kumimoji="1" lang="ja-JP" altLang="en-US" sz="3200" dirty="0" smtClean="0"/>
              <a:t>影たちが近づく手を取り合って</a:t>
            </a:r>
            <a:endParaRPr kumimoji="1" lang="en-US" altLang="ja-JP" sz="3200" dirty="0" smtClean="0"/>
          </a:p>
          <a:p>
            <a:r>
              <a:rPr lang="ja-JP" altLang="en-US" sz="3200" dirty="0"/>
              <a:t>町</a:t>
            </a:r>
            <a:r>
              <a:rPr lang="ja-JP" altLang="en-US" sz="3200" dirty="0" smtClean="0"/>
              <a:t>ができる美しい町が　</a:t>
            </a:r>
            <a:endParaRPr lang="en-US" altLang="ja-JP" sz="3200" dirty="0" smtClean="0"/>
          </a:p>
          <a:p>
            <a:r>
              <a:rPr lang="ja-JP" altLang="en-US" sz="3200" dirty="0" smtClean="0"/>
              <a:t>あふれる旗、叫び、そして唄</a:t>
            </a:r>
            <a:endParaRPr lang="en-US" altLang="ja-JP" sz="3200" dirty="0" smtClean="0"/>
          </a:p>
          <a:p>
            <a:r>
              <a:rPr kumimoji="1" lang="ja-JP" altLang="en-US" sz="3200" dirty="0" smtClean="0"/>
              <a:t>ぼくらは呼ぶあふれる夢に　</a:t>
            </a:r>
            <a:endParaRPr kumimoji="1" lang="en-US" altLang="ja-JP" sz="3200" dirty="0" smtClean="0"/>
          </a:p>
          <a:p>
            <a:r>
              <a:rPr kumimoji="1" lang="ja-JP" altLang="en-US" sz="3200" dirty="0" smtClean="0"/>
              <a:t>あの星たちのあいだに</a:t>
            </a:r>
            <a:endParaRPr kumimoji="1" lang="en-US" altLang="ja-JP" sz="3200" dirty="0" smtClean="0"/>
          </a:p>
          <a:p>
            <a:r>
              <a:rPr lang="ja-JP" altLang="en-US" sz="3200" dirty="0"/>
              <a:t>眠</a:t>
            </a:r>
            <a:r>
              <a:rPr lang="ja-JP" altLang="en-US" sz="3200" dirty="0" smtClean="0"/>
              <a:t>っている北の空に　</a:t>
            </a:r>
            <a:endParaRPr lang="en-US" altLang="ja-JP" sz="3200" dirty="0" smtClean="0"/>
          </a:p>
          <a:p>
            <a:r>
              <a:rPr lang="ja-JP" altLang="en-US" sz="3200" dirty="0" smtClean="0"/>
              <a:t>君の名を呼ぶオリンピックと</a:t>
            </a:r>
            <a:endParaRPr lang="en-US" altLang="ja-JP" sz="3200" dirty="0" smtClean="0"/>
          </a:p>
          <a:p>
            <a:endParaRPr kumimoji="1" lang="en-US" altLang="ja-JP" sz="3200" dirty="0"/>
          </a:p>
          <a:p>
            <a:r>
              <a:rPr lang="ja-JP" altLang="en-US" sz="3200" dirty="0"/>
              <a:t>雪</a:t>
            </a:r>
            <a:r>
              <a:rPr lang="ja-JP" altLang="en-US" sz="3200" dirty="0" smtClean="0"/>
              <a:t>の炎にゆらめいて　</a:t>
            </a:r>
            <a:endParaRPr lang="en-US" altLang="ja-JP" sz="3200" dirty="0" smtClean="0"/>
          </a:p>
          <a:p>
            <a:r>
              <a:rPr lang="ja-JP" altLang="en-US" sz="3200" dirty="0" smtClean="0"/>
              <a:t>影たちが飛び去るナイフのように</a:t>
            </a:r>
            <a:endParaRPr lang="en-US" altLang="ja-JP" sz="3200" dirty="0" smtClean="0"/>
          </a:p>
          <a:p>
            <a:r>
              <a:rPr kumimoji="1" lang="ja-JP" altLang="en-US" sz="3200" dirty="0" smtClean="0"/>
              <a:t>空がのこる真っ青な空が　</a:t>
            </a:r>
            <a:endParaRPr kumimoji="1" lang="en-US" altLang="ja-JP" sz="3200" dirty="0" smtClean="0"/>
          </a:p>
          <a:p>
            <a:r>
              <a:rPr kumimoji="1" lang="ja-JP" altLang="en-US" sz="3200" dirty="0" smtClean="0"/>
              <a:t>あれは夢？力？それとも恋</a:t>
            </a:r>
            <a:endParaRPr kumimoji="1" lang="en-US" altLang="ja-JP" sz="3200" dirty="0" smtClean="0"/>
          </a:p>
          <a:p>
            <a:r>
              <a:rPr lang="ja-JP" altLang="en-US" sz="3200" dirty="0" smtClean="0"/>
              <a:t>ぼくらは書くいのちの限り　</a:t>
            </a:r>
            <a:endParaRPr lang="en-US" altLang="ja-JP" sz="3200" dirty="0" smtClean="0"/>
          </a:p>
          <a:p>
            <a:r>
              <a:rPr lang="ja-JP" altLang="en-US" sz="3200" dirty="0" smtClean="0"/>
              <a:t>いま太陽の真下に</a:t>
            </a:r>
            <a:endParaRPr lang="en-US" altLang="ja-JP" sz="3200" dirty="0" smtClean="0"/>
          </a:p>
          <a:p>
            <a:r>
              <a:rPr kumimoji="1" lang="ja-JP" altLang="en-US" sz="3200" dirty="0" smtClean="0"/>
              <a:t>生まれ変</a:t>
            </a:r>
            <a:r>
              <a:rPr lang="ja-JP" altLang="en-US" sz="3200" dirty="0" smtClean="0"/>
              <a:t>わる札幌</a:t>
            </a:r>
            <a:r>
              <a:rPr kumimoji="1" lang="ja-JP" altLang="en-US" sz="3200" dirty="0" smtClean="0"/>
              <a:t>の地に　</a:t>
            </a:r>
            <a:endParaRPr kumimoji="1" lang="en-US" altLang="ja-JP" sz="3200" dirty="0" smtClean="0"/>
          </a:p>
          <a:p>
            <a:r>
              <a:rPr kumimoji="1" lang="ja-JP" altLang="en-US" sz="3200" dirty="0" smtClean="0"/>
              <a:t>君の名を書くオリンピックと</a:t>
            </a:r>
            <a:endParaRPr kumimoji="1" lang="en-US" altLang="ja-JP" sz="3200" dirty="0" smtClean="0"/>
          </a:p>
          <a:p>
            <a:r>
              <a:rPr lang="ja-JP" altLang="en-US" sz="3200" dirty="0" smtClean="0"/>
              <a:t>生まれ変わる札幌の地に　</a:t>
            </a:r>
            <a:endParaRPr lang="en-US" altLang="ja-JP" sz="3200" dirty="0" smtClean="0"/>
          </a:p>
          <a:p>
            <a:r>
              <a:rPr lang="ja-JP" altLang="en-US" sz="3200" dirty="0" smtClean="0"/>
              <a:t>君の名を書くオリンピックと</a:t>
            </a:r>
            <a:endParaRPr kumimoji="1" lang="ja-JP" altLang="en-US" sz="3200" dirty="0"/>
          </a:p>
        </p:txBody>
      </p:sp>
    </p:spTree>
    <p:extLst>
      <p:ext uri="{BB962C8B-B14F-4D97-AF65-F5344CB8AC3E}">
        <p14:creationId xmlns:p14="http://schemas.microsoft.com/office/powerpoint/2010/main" val="2903116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028418" y="296383"/>
            <a:ext cx="7463312" cy="769441"/>
          </a:xfrm>
          <a:prstGeom prst="rect">
            <a:avLst/>
          </a:prstGeom>
          <a:noFill/>
        </p:spPr>
        <p:txBody>
          <a:bodyPr wrap="square" rtlCol="0">
            <a:spAutoFit/>
          </a:bodyPr>
          <a:lstStyle/>
          <a:p>
            <a:r>
              <a:rPr lang="ja-JP" altLang="en-US" sz="4400" dirty="0" smtClean="0">
                <a:solidFill>
                  <a:srgbClr val="FF0000"/>
                </a:solidFill>
              </a:rPr>
              <a:t>平成３０年度一般会計決算</a:t>
            </a:r>
            <a:endParaRPr kumimoji="1" lang="ja-JP" altLang="en-US" sz="4400" dirty="0">
              <a:solidFill>
                <a:srgbClr val="FF0000"/>
              </a:solidFill>
            </a:endParaRPr>
          </a:p>
        </p:txBody>
      </p:sp>
      <p:sp>
        <p:nvSpPr>
          <p:cNvPr id="3" name="テキスト ボックス 2"/>
          <p:cNvSpPr txBox="1"/>
          <p:nvPr/>
        </p:nvSpPr>
        <p:spPr>
          <a:xfrm>
            <a:off x="1777283" y="1241567"/>
            <a:ext cx="7714447" cy="646331"/>
          </a:xfrm>
          <a:prstGeom prst="rect">
            <a:avLst/>
          </a:prstGeom>
          <a:noFill/>
        </p:spPr>
        <p:txBody>
          <a:bodyPr wrap="square" rtlCol="0">
            <a:spAutoFit/>
          </a:bodyPr>
          <a:lstStyle/>
          <a:p>
            <a:r>
              <a:rPr kumimoji="1" lang="ja-JP" altLang="en-US" sz="3600" dirty="0" smtClean="0"/>
              <a:t>歳入：約４７８億円、歳出：約４４８億円</a:t>
            </a:r>
            <a:endParaRPr lang="en-US" altLang="ja-JP" sz="3600" dirty="0" smtClean="0"/>
          </a:p>
        </p:txBody>
      </p:sp>
      <p:sp>
        <p:nvSpPr>
          <p:cNvPr id="5" name="テキスト ボックス 4"/>
          <p:cNvSpPr txBox="1"/>
          <p:nvPr/>
        </p:nvSpPr>
        <p:spPr>
          <a:xfrm>
            <a:off x="425001" y="2063641"/>
            <a:ext cx="11359168" cy="4524315"/>
          </a:xfrm>
          <a:prstGeom prst="rect">
            <a:avLst/>
          </a:prstGeom>
          <a:noFill/>
        </p:spPr>
        <p:txBody>
          <a:bodyPr wrap="square" rtlCol="0">
            <a:spAutoFit/>
          </a:bodyPr>
          <a:lstStyle/>
          <a:p>
            <a:r>
              <a:rPr kumimoji="1" lang="ja-JP" altLang="en-US" sz="3600" dirty="0" smtClean="0"/>
              <a:t>・</a:t>
            </a:r>
            <a:r>
              <a:rPr lang="ja-JP" altLang="en-US" sz="3600" dirty="0" smtClean="0"/>
              <a:t>百曲第２排水路改良事業</a:t>
            </a:r>
            <a:endParaRPr kumimoji="1" lang="en-US" altLang="ja-JP" sz="3600" dirty="0" smtClean="0"/>
          </a:p>
          <a:p>
            <a:r>
              <a:rPr lang="ja-JP" altLang="en-US" sz="3600" dirty="0" smtClean="0"/>
              <a:t>・日野岩地大野線整備事業</a:t>
            </a:r>
            <a:endParaRPr lang="en-US" altLang="ja-JP" sz="3600" dirty="0" smtClean="0"/>
          </a:p>
          <a:p>
            <a:r>
              <a:rPr kumimoji="1" lang="ja-JP" altLang="en-US" sz="3600" dirty="0" smtClean="0"/>
              <a:t>・高機能消防指令センター更新（ソフト更新、タッチパネル）</a:t>
            </a:r>
            <a:endParaRPr kumimoji="1" lang="en-US" altLang="ja-JP" sz="3600" dirty="0" smtClean="0"/>
          </a:p>
          <a:p>
            <a:r>
              <a:rPr lang="ja-JP" altLang="en-US" sz="3600" dirty="0" smtClean="0"/>
              <a:t>・小中学校バリヤフリートイレ整備事業（那加二小、中央小、陵南小、桜丘中、川島中）</a:t>
            </a:r>
            <a:endParaRPr lang="en-US" altLang="ja-JP" sz="3600" dirty="0" smtClean="0"/>
          </a:p>
          <a:p>
            <a:r>
              <a:rPr kumimoji="1" lang="ja-JP" altLang="en-US" sz="3600" dirty="0" smtClean="0"/>
              <a:t>・各務原寺子屋事業２．０</a:t>
            </a:r>
            <a:endParaRPr kumimoji="1" lang="en-US" altLang="ja-JP" sz="3600" dirty="0" smtClean="0"/>
          </a:p>
          <a:p>
            <a:r>
              <a:rPr lang="ja-JP" altLang="en-US" sz="3600" dirty="0" smtClean="0"/>
              <a:t>・クリーンセンター基幹的設備改良事業</a:t>
            </a:r>
            <a:endParaRPr lang="en-US" altLang="ja-JP" sz="3600" dirty="0" smtClean="0"/>
          </a:p>
          <a:p>
            <a:r>
              <a:rPr kumimoji="1" lang="ja-JP" altLang="en-US" sz="3600" dirty="0" smtClean="0"/>
              <a:t>・雇用対策（就職セミナー、地育地就、広域展開）</a:t>
            </a:r>
            <a:endParaRPr kumimoji="1" lang="ja-JP" altLang="en-US" sz="3600" dirty="0"/>
          </a:p>
        </p:txBody>
      </p:sp>
    </p:spTree>
    <p:extLst>
      <p:ext uri="{BB962C8B-B14F-4D97-AF65-F5344CB8AC3E}">
        <p14:creationId xmlns:p14="http://schemas.microsoft.com/office/powerpoint/2010/main" val="1903035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849879" y="159063"/>
            <a:ext cx="4139069" cy="897005"/>
          </a:xfrm>
        </p:spPr>
        <p:txBody>
          <a:bodyPr>
            <a:normAutofit fontScale="90000"/>
          </a:bodyPr>
          <a:lstStyle/>
          <a:p>
            <a:r>
              <a:rPr kumimoji="1" lang="ja-JP" altLang="en-US" dirty="0" smtClean="0">
                <a:solidFill>
                  <a:srgbClr val="0070C0"/>
                </a:solidFill>
              </a:rPr>
              <a:t>１２月議会の予定</a:t>
            </a:r>
            <a:endParaRPr kumimoji="1" lang="ja-JP" altLang="en-US" dirty="0">
              <a:solidFill>
                <a:srgbClr val="0070C0"/>
              </a:solidFill>
            </a:endParaRPr>
          </a:p>
        </p:txBody>
      </p:sp>
      <p:sp>
        <p:nvSpPr>
          <p:cNvPr id="3" name="コンテンツ プレースホルダー 2"/>
          <p:cNvSpPr>
            <a:spLocks noGrp="1"/>
          </p:cNvSpPr>
          <p:nvPr>
            <p:ph idx="1"/>
          </p:nvPr>
        </p:nvSpPr>
        <p:spPr>
          <a:xfrm>
            <a:off x="838200" y="1056068"/>
            <a:ext cx="10515600" cy="5460642"/>
          </a:xfrm>
        </p:spPr>
        <p:txBody>
          <a:bodyPr>
            <a:normAutofit fontScale="92500" lnSpcReduction="10000"/>
          </a:bodyPr>
          <a:lstStyle/>
          <a:p>
            <a:r>
              <a:rPr kumimoji="1" lang="ja-JP" altLang="en-US" sz="4200" dirty="0" smtClean="0">
                <a:solidFill>
                  <a:srgbClr val="FF0000"/>
                </a:solidFill>
              </a:rPr>
              <a:t>開会</a:t>
            </a:r>
            <a:endParaRPr kumimoji="1" lang="en-US" altLang="ja-JP" sz="4200" dirty="0" smtClean="0">
              <a:solidFill>
                <a:srgbClr val="FF0000"/>
              </a:solidFill>
            </a:endParaRPr>
          </a:p>
          <a:p>
            <a:pPr marL="0" indent="0">
              <a:buNone/>
            </a:pPr>
            <a:r>
              <a:rPr lang="ja-JP" altLang="en-US" dirty="0"/>
              <a:t>　</a:t>
            </a:r>
            <a:r>
              <a:rPr lang="ja-JP" altLang="en-US" sz="3900" dirty="0" smtClean="0"/>
              <a:t>１</a:t>
            </a:r>
            <a:r>
              <a:rPr lang="ja-JP" altLang="en-US" sz="3900" dirty="0"/>
              <a:t>１</a:t>
            </a:r>
            <a:r>
              <a:rPr lang="ja-JP" altLang="en-US" sz="3900" dirty="0" smtClean="0"/>
              <a:t>月２７日（水）</a:t>
            </a:r>
            <a:endParaRPr lang="en-US" altLang="ja-JP" sz="3900" dirty="0" smtClean="0"/>
          </a:p>
          <a:p>
            <a:pPr marL="0" indent="0">
              <a:buNone/>
            </a:pPr>
            <a:r>
              <a:rPr kumimoji="1" lang="ja-JP" altLang="en-US" sz="4200" dirty="0" smtClean="0">
                <a:solidFill>
                  <a:srgbClr val="FF0000"/>
                </a:solidFill>
              </a:rPr>
              <a:t>・一般質問</a:t>
            </a:r>
            <a:endParaRPr kumimoji="1" lang="en-US" altLang="ja-JP" sz="4200" dirty="0" smtClean="0">
              <a:solidFill>
                <a:srgbClr val="FF0000"/>
              </a:solidFill>
            </a:endParaRPr>
          </a:p>
          <a:p>
            <a:pPr marL="0" indent="0">
              <a:buNone/>
            </a:pPr>
            <a:r>
              <a:rPr lang="ja-JP" altLang="en-US" dirty="0"/>
              <a:t>　</a:t>
            </a:r>
            <a:r>
              <a:rPr lang="ja-JP" altLang="en-US" sz="3900" dirty="0" smtClean="0"/>
              <a:t>１</a:t>
            </a:r>
            <a:r>
              <a:rPr lang="ja-JP" altLang="en-US" sz="3900" dirty="0"/>
              <a:t>２</a:t>
            </a:r>
            <a:r>
              <a:rPr lang="ja-JP" altLang="en-US" sz="3900" dirty="0" smtClean="0"/>
              <a:t>月１０日（火）、１１日（水）</a:t>
            </a:r>
            <a:endParaRPr lang="en-US" altLang="ja-JP" sz="3900" dirty="0" smtClean="0"/>
          </a:p>
          <a:p>
            <a:pPr marL="0" indent="0">
              <a:buNone/>
            </a:pPr>
            <a:r>
              <a:rPr lang="ja-JP" altLang="en-US" sz="4200" dirty="0" smtClean="0">
                <a:solidFill>
                  <a:srgbClr val="FF0000"/>
                </a:solidFill>
              </a:rPr>
              <a:t>・常任委員会</a:t>
            </a:r>
            <a:endParaRPr lang="en-US" altLang="ja-JP" sz="4200" dirty="0" smtClean="0">
              <a:solidFill>
                <a:srgbClr val="FF0000"/>
              </a:solidFill>
            </a:endParaRPr>
          </a:p>
          <a:p>
            <a:pPr marL="0" indent="0">
              <a:buNone/>
            </a:pPr>
            <a:r>
              <a:rPr lang="ja-JP" altLang="en-US" sz="3200" dirty="0">
                <a:solidFill>
                  <a:srgbClr val="FF0000"/>
                </a:solidFill>
              </a:rPr>
              <a:t>　</a:t>
            </a:r>
            <a:r>
              <a:rPr lang="ja-JP" altLang="en-US" sz="3900" dirty="0" smtClean="0"/>
              <a:t>民生１２月１６日（月）、経済教育：１６日（月）</a:t>
            </a:r>
            <a:endParaRPr lang="en-US" altLang="ja-JP" sz="3900" dirty="0" smtClean="0"/>
          </a:p>
          <a:p>
            <a:pPr marL="0" indent="0">
              <a:buNone/>
            </a:pPr>
            <a:r>
              <a:rPr lang="ja-JP" altLang="en-US" sz="3900" dirty="0"/>
              <a:t>　</a:t>
            </a:r>
            <a:r>
              <a:rPr lang="ja-JP" altLang="en-US" sz="3900" dirty="0" smtClean="0"/>
              <a:t>建設水道：１７日（火）、総務：１７（火）</a:t>
            </a:r>
            <a:endParaRPr lang="en-US" altLang="ja-JP" sz="3900" dirty="0" smtClean="0"/>
          </a:p>
          <a:p>
            <a:pPr marL="0" indent="0">
              <a:buNone/>
            </a:pPr>
            <a:r>
              <a:rPr kumimoji="1" lang="ja-JP" altLang="en-US" sz="4200" dirty="0" smtClean="0">
                <a:solidFill>
                  <a:srgbClr val="FF0000"/>
                </a:solidFill>
              </a:rPr>
              <a:t>・閉会</a:t>
            </a:r>
            <a:endParaRPr kumimoji="1" lang="en-US" altLang="ja-JP" sz="4200" dirty="0" smtClean="0">
              <a:solidFill>
                <a:srgbClr val="FF0000"/>
              </a:solidFill>
            </a:endParaRPr>
          </a:p>
          <a:p>
            <a:pPr marL="0" indent="0">
              <a:buNone/>
            </a:pPr>
            <a:r>
              <a:rPr lang="ja-JP" altLang="en-US" sz="3900" dirty="0"/>
              <a:t>　</a:t>
            </a:r>
            <a:r>
              <a:rPr lang="ja-JP" altLang="en-US" sz="3900" dirty="0" smtClean="0"/>
              <a:t>１２月２０日（金）</a:t>
            </a:r>
            <a:endParaRPr kumimoji="1" lang="ja-JP" altLang="en-US" sz="3900" dirty="0"/>
          </a:p>
        </p:txBody>
      </p:sp>
    </p:spTree>
    <p:extLst>
      <p:ext uri="{BB962C8B-B14F-4D97-AF65-F5344CB8AC3E}">
        <p14:creationId xmlns:p14="http://schemas.microsoft.com/office/powerpoint/2010/main" val="39281987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854558" y="334851"/>
            <a:ext cx="7572777" cy="769441"/>
          </a:xfrm>
          <a:prstGeom prst="rect">
            <a:avLst/>
          </a:prstGeom>
          <a:noFill/>
        </p:spPr>
        <p:txBody>
          <a:bodyPr wrap="square" rtlCol="0">
            <a:spAutoFit/>
          </a:bodyPr>
          <a:lstStyle/>
          <a:p>
            <a:r>
              <a:rPr kumimoji="1" lang="ja-JP" altLang="en-US" sz="4400" dirty="0" smtClean="0">
                <a:solidFill>
                  <a:srgbClr val="FF0000"/>
                </a:solidFill>
              </a:rPr>
              <a:t>令和元年度一般会計補正予算</a:t>
            </a:r>
            <a:endParaRPr kumimoji="1" lang="ja-JP" altLang="en-US" sz="4400" dirty="0">
              <a:solidFill>
                <a:srgbClr val="FF0000"/>
              </a:solidFill>
            </a:endParaRPr>
          </a:p>
        </p:txBody>
      </p:sp>
      <p:sp>
        <p:nvSpPr>
          <p:cNvPr id="3" name="テキスト ボックス 2"/>
          <p:cNvSpPr txBox="1"/>
          <p:nvPr/>
        </p:nvSpPr>
        <p:spPr>
          <a:xfrm>
            <a:off x="231820" y="2390695"/>
            <a:ext cx="11857149" cy="2862322"/>
          </a:xfrm>
          <a:prstGeom prst="rect">
            <a:avLst/>
          </a:prstGeom>
          <a:noFill/>
        </p:spPr>
        <p:txBody>
          <a:bodyPr wrap="square" rtlCol="0">
            <a:spAutoFit/>
          </a:bodyPr>
          <a:lstStyle/>
          <a:p>
            <a:r>
              <a:rPr kumimoji="1" lang="ja-JP" altLang="en-US" sz="3600" dirty="0" smtClean="0"/>
              <a:t>・市道那１１３０号と那４５３号線の交差点の改良工事</a:t>
            </a:r>
            <a:endParaRPr kumimoji="1" lang="en-US" altLang="ja-JP" sz="3600" dirty="0" smtClean="0"/>
          </a:p>
          <a:p>
            <a:r>
              <a:rPr lang="ja-JP" altLang="en-US" sz="3600" dirty="0" smtClean="0"/>
              <a:t>・旧川上家別邸の雨漏り防止工事</a:t>
            </a:r>
            <a:endParaRPr lang="en-US" altLang="ja-JP" sz="3600" dirty="0" smtClean="0"/>
          </a:p>
          <a:p>
            <a:r>
              <a:rPr lang="ja-JP" altLang="en-US" sz="3600" dirty="0" smtClean="0"/>
              <a:t>・図書館雨漏り防止工事設計</a:t>
            </a:r>
            <a:endParaRPr kumimoji="1" lang="en-US" altLang="ja-JP" sz="3600" dirty="0" smtClean="0"/>
          </a:p>
          <a:p>
            <a:r>
              <a:rPr lang="ja-JP" altLang="en-US" sz="3600" dirty="0" smtClean="0"/>
              <a:t>・川島スポーツ公園のリニューアル事業</a:t>
            </a:r>
            <a:endParaRPr lang="en-US" altLang="ja-JP" sz="3600" dirty="0" smtClean="0"/>
          </a:p>
          <a:p>
            <a:r>
              <a:rPr kumimoji="1" lang="ja-JP" altLang="en-US" sz="3600" dirty="0" smtClean="0"/>
              <a:t>・非常用自家発電設備を整備する高齢者福祉団体への補助</a:t>
            </a:r>
            <a:endParaRPr kumimoji="1" lang="ja-JP" altLang="en-US" sz="3600" dirty="0"/>
          </a:p>
        </p:txBody>
      </p:sp>
      <p:sp>
        <p:nvSpPr>
          <p:cNvPr id="4" name="テキスト ボックス 3"/>
          <p:cNvSpPr txBox="1"/>
          <p:nvPr/>
        </p:nvSpPr>
        <p:spPr>
          <a:xfrm>
            <a:off x="618185" y="1327737"/>
            <a:ext cx="10457645" cy="646331"/>
          </a:xfrm>
          <a:prstGeom prst="rect">
            <a:avLst/>
          </a:prstGeom>
          <a:noFill/>
        </p:spPr>
        <p:txBody>
          <a:bodyPr wrap="square" rtlCol="0">
            <a:spAutoFit/>
          </a:bodyPr>
          <a:lstStyle/>
          <a:p>
            <a:r>
              <a:rPr kumimoji="1" lang="ja-JP" altLang="en-US" sz="3600" dirty="0" smtClean="0"/>
              <a:t>補正額：３億６</a:t>
            </a:r>
            <a:r>
              <a:rPr kumimoji="1" lang="en-US" altLang="ja-JP" sz="3600" dirty="0" smtClean="0"/>
              <a:t>,</a:t>
            </a:r>
            <a:r>
              <a:rPr kumimoji="1" lang="ja-JP" altLang="en-US" sz="3600" dirty="0" smtClean="0"/>
              <a:t>０００万円増、補正後の額：約４９３憶円</a:t>
            </a:r>
            <a:endParaRPr kumimoji="1" lang="ja-JP" altLang="en-US" sz="3600" dirty="0"/>
          </a:p>
        </p:txBody>
      </p:sp>
    </p:spTree>
    <p:extLst>
      <p:ext uri="{BB962C8B-B14F-4D97-AF65-F5344CB8AC3E}">
        <p14:creationId xmlns:p14="http://schemas.microsoft.com/office/powerpoint/2010/main" val="1655219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099257" y="321972"/>
            <a:ext cx="6800045" cy="769441"/>
          </a:xfrm>
          <a:prstGeom prst="rect">
            <a:avLst/>
          </a:prstGeom>
          <a:noFill/>
        </p:spPr>
        <p:txBody>
          <a:bodyPr wrap="square" rtlCol="0">
            <a:spAutoFit/>
          </a:bodyPr>
          <a:lstStyle/>
          <a:p>
            <a:r>
              <a:rPr kumimoji="1" lang="ja-JP" altLang="en-US" sz="4400" dirty="0" smtClean="0">
                <a:solidFill>
                  <a:srgbClr val="FF0000"/>
                </a:solidFill>
              </a:rPr>
              <a:t>各委員会における参考情報</a:t>
            </a:r>
            <a:endParaRPr kumimoji="1" lang="ja-JP" altLang="en-US" sz="4400" dirty="0">
              <a:solidFill>
                <a:srgbClr val="FF0000"/>
              </a:solidFill>
            </a:endParaRPr>
          </a:p>
        </p:txBody>
      </p:sp>
      <p:sp>
        <p:nvSpPr>
          <p:cNvPr id="3" name="テキスト ボックス 2"/>
          <p:cNvSpPr txBox="1"/>
          <p:nvPr/>
        </p:nvSpPr>
        <p:spPr>
          <a:xfrm>
            <a:off x="798491" y="1197735"/>
            <a:ext cx="3464416" cy="707886"/>
          </a:xfrm>
          <a:prstGeom prst="rect">
            <a:avLst/>
          </a:prstGeom>
          <a:noFill/>
        </p:spPr>
        <p:txBody>
          <a:bodyPr wrap="square" rtlCol="0">
            <a:spAutoFit/>
          </a:bodyPr>
          <a:lstStyle/>
          <a:p>
            <a:r>
              <a:rPr kumimoji="1" lang="ja-JP" altLang="en-US" sz="4000" dirty="0" smtClean="0">
                <a:solidFill>
                  <a:srgbClr val="0070C0"/>
                </a:solidFill>
              </a:rPr>
              <a:t>緊急安全対策</a:t>
            </a:r>
            <a:endParaRPr kumimoji="1" lang="ja-JP" altLang="en-US" sz="4000" dirty="0">
              <a:solidFill>
                <a:srgbClr val="0070C0"/>
              </a:solidFill>
            </a:endParaRPr>
          </a:p>
        </p:txBody>
      </p:sp>
      <p:sp>
        <p:nvSpPr>
          <p:cNvPr id="4" name="テキスト ボックス 3"/>
          <p:cNvSpPr txBox="1"/>
          <p:nvPr/>
        </p:nvSpPr>
        <p:spPr>
          <a:xfrm>
            <a:off x="798491" y="2011943"/>
            <a:ext cx="11153103" cy="4524315"/>
          </a:xfrm>
          <a:prstGeom prst="rect">
            <a:avLst/>
          </a:prstGeom>
          <a:noFill/>
        </p:spPr>
        <p:txBody>
          <a:bodyPr wrap="square" rtlCol="0">
            <a:spAutoFit/>
          </a:bodyPr>
          <a:lstStyle/>
          <a:p>
            <a:r>
              <a:rPr kumimoji="1" lang="ja-JP" altLang="en-US" sz="3600" dirty="0" smtClean="0"/>
              <a:t>・５</a:t>
            </a:r>
            <a:r>
              <a:rPr kumimoji="1" lang="en-US" altLang="ja-JP" sz="3600" dirty="0" smtClean="0"/>
              <a:t>/</a:t>
            </a:r>
            <a:r>
              <a:rPr kumimoji="1" lang="ja-JP" altLang="en-US" sz="3600" dirty="0" smtClean="0"/>
              <a:t>８に発生した大津市園児死亡</a:t>
            </a:r>
            <a:r>
              <a:rPr lang="ja-JP" altLang="en-US" sz="3600" dirty="0" smtClean="0"/>
              <a:t>事故を受け、幼稚園・保育園の散歩コースや横断歩道がある交差点の緊急点検及び防護柵の設置（１０９カ所）</a:t>
            </a:r>
            <a:endParaRPr lang="en-US" altLang="ja-JP" sz="3600" dirty="0" smtClean="0"/>
          </a:p>
          <a:p>
            <a:r>
              <a:rPr kumimoji="1" lang="ja-JP" altLang="en-US" sz="3600" dirty="0"/>
              <a:t>　</a:t>
            </a:r>
            <a:r>
              <a:rPr kumimoji="1" lang="ja-JP" altLang="en-US" sz="3600" dirty="0" smtClean="0"/>
              <a:t>散歩コース：９カ所</a:t>
            </a:r>
            <a:endParaRPr kumimoji="1" lang="en-US" altLang="ja-JP" sz="3600" dirty="0" smtClean="0"/>
          </a:p>
          <a:p>
            <a:r>
              <a:rPr lang="ja-JP" altLang="en-US" sz="3600" dirty="0"/>
              <a:t>　</a:t>
            </a:r>
            <a:r>
              <a:rPr lang="ja-JP" altLang="en-US" sz="3600" dirty="0" smtClean="0"/>
              <a:t>小学校出入口にある横断歩道：１０カ所</a:t>
            </a:r>
            <a:endParaRPr lang="en-US" altLang="ja-JP" sz="3600" dirty="0" smtClean="0"/>
          </a:p>
          <a:p>
            <a:r>
              <a:rPr kumimoji="1" lang="ja-JP" altLang="en-US" sz="3600" dirty="0"/>
              <a:t>　</a:t>
            </a:r>
            <a:r>
              <a:rPr kumimoji="1" lang="ja-JP" altLang="en-US" sz="3600" dirty="0" smtClean="0"/>
              <a:t>センターラインがある歩道付き道路：９０カ所</a:t>
            </a:r>
            <a:endParaRPr kumimoji="1" lang="en-US" altLang="ja-JP" sz="3600" dirty="0" smtClean="0"/>
          </a:p>
          <a:p>
            <a:r>
              <a:rPr lang="ja-JP" altLang="en-US" sz="3600" dirty="0" smtClean="0"/>
              <a:t>・上記のうち、今年９月末までに２７カ所実施</a:t>
            </a:r>
            <a:endParaRPr lang="en-US" altLang="ja-JP" sz="3600" dirty="0" smtClean="0"/>
          </a:p>
          <a:p>
            <a:r>
              <a:rPr lang="ja-JP" altLang="en-US" sz="3600" dirty="0" smtClean="0"/>
              <a:t>・</a:t>
            </a:r>
            <a:r>
              <a:rPr kumimoji="1" lang="ja-JP" altLang="en-US" sz="3600" dirty="0" smtClean="0"/>
              <a:t>残り８２カ所は令和２年度実施予定</a:t>
            </a:r>
            <a:endParaRPr kumimoji="1" lang="ja-JP" altLang="en-US" sz="3600" dirty="0"/>
          </a:p>
        </p:txBody>
      </p:sp>
    </p:spTree>
    <p:extLst>
      <p:ext uri="{BB962C8B-B14F-4D97-AF65-F5344CB8AC3E}">
        <p14:creationId xmlns:p14="http://schemas.microsoft.com/office/powerpoint/2010/main" val="1595876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944710" y="283335"/>
            <a:ext cx="6890197" cy="646331"/>
          </a:xfrm>
          <a:prstGeom prst="rect">
            <a:avLst/>
          </a:prstGeom>
          <a:noFill/>
        </p:spPr>
        <p:txBody>
          <a:bodyPr wrap="square" rtlCol="0">
            <a:spAutoFit/>
          </a:bodyPr>
          <a:lstStyle/>
          <a:p>
            <a:r>
              <a:rPr kumimoji="1" lang="ja-JP" altLang="en-US" sz="3600" dirty="0" smtClean="0">
                <a:solidFill>
                  <a:srgbClr val="0070C0"/>
                </a:solidFill>
              </a:rPr>
              <a:t>市総合計画後期基本計画の決定</a:t>
            </a:r>
            <a:endParaRPr kumimoji="1" lang="ja-JP" altLang="en-US" sz="3600" dirty="0">
              <a:solidFill>
                <a:srgbClr val="0070C0"/>
              </a:solidFill>
            </a:endParaRPr>
          </a:p>
        </p:txBody>
      </p:sp>
      <p:sp>
        <p:nvSpPr>
          <p:cNvPr id="3" name="テキスト ボックス 2"/>
          <p:cNvSpPr txBox="1"/>
          <p:nvPr/>
        </p:nvSpPr>
        <p:spPr>
          <a:xfrm>
            <a:off x="450762" y="1068946"/>
            <a:ext cx="11462196" cy="5632311"/>
          </a:xfrm>
          <a:prstGeom prst="rect">
            <a:avLst/>
          </a:prstGeom>
          <a:noFill/>
        </p:spPr>
        <p:txBody>
          <a:bodyPr wrap="square" rtlCol="0">
            <a:spAutoFit/>
          </a:bodyPr>
          <a:lstStyle/>
          <a:p>
            <a:r>
              <a:rPr kumimoji="1" lang="ja-JP" altLang="en-US" sz="3600" dirty="0" smtClean="0"/>
              <a:t>・総合計画の策定義務はなくなったが、市は、議会の承認を経て策定している</a:t>
            </a:r>
            <a:endParaRPr kumimoji="1" lang="en-US" altLang="ja-JP" sz="3600" dirty="0" smtClean="0"/>
          </a:p>
          <a:p>
            <a:r>
              <a:rPr kumimoji="1" lang="ja-JP" altLang="en-US" sz="3600" dirty="0" smtClean="0"/>
              <a:t>・令和２年から令和６年度までの市の最上位の計画</a:t>
            </a:r>
            <a:endParaRPr kumimoji="1" lang="en-US" altLang="ja-JP" sz="3600" dirty="0" smtClean="0"/>
          </a:p>
          <a:p>
            <a:r>
              <a:rPr lang="ja-JP" altLang="en-US" sz="3600" dirty="0" smtClean="0"/>
              <a:t>・</a:t>
            </a:r>
            <a:r>
              <a:rPr kumimoji="1" lang="ja-JP" altLang="en-US" sz="3600" dirty="0" smtClean="0"/>
              <a:t>９の基本目標を定め、項目ごとに現状分析、課題、目指す姿、事業の達成指標、施策の方向性を定めている</a:t>
            </a:r>
            <a:endParaRPr kumimoji="1" lang="en-US" altLang="ja-JP" sz="3600" dirty="0" smtClean="0"/>
          </a:p>
          <a:p>
            <a:r>
              <a:rPr kumimoji="1" lang="ja-JP" altLang="en-US" sz="3600" dirty="0" smtClean="0"/>
              <a:t>・毎年度、</a:t>
            </a:r>
            <a:r>
              <a:rPr lang="ja-JP" altLang="en-US" sz="3600" dirty="0" smtClean="0"/>
              <a:t>計画</a:t>
            </a:r>
            <a:r>
              <a:rPr lang="ja-JP" altLang="en-US" sz="3600" dirty="0"/>
              <a:t>の達成度を定量評価と定性評価（２年に１回のアンケート調査）</a:t>
            </a:r>
            <a:r>
              <a:rPr lang="ja-JP" altLang="en-US" sz="3600" dirty="0" smtClean="0"/>
              <a:t>で実施、修正</a:t>
            </a:r>
            <a:endParaRPr lang="en-US" altLang="ja-JP" sz="3600" dirty="0" smtClean="0"/>
          </a:p>
          <a:p>
            <a:r>
              <a:rPr kumimoji="1" lang="ja-JP" altLang="en-US" sz="3600" dirty="0" smtClean="0"/>
              <a:t>・市民協働の達成指標の例</a:t>
            </a:r>
            <a:endParaRPr kumimoji="1" lang="en-US" altLang="ja-JP" sz="3600" dirty="0" smtClean="0"/>
          </a:p>
          <a:p>
            <a:r>
              <a:rPr lang="ja-JP" altLang="en-US" sz="3600" dirty="0"/>
              <a:t>　</a:t>
            </a:r>
            <a:r>
              <a:rPr lang="ja-JP" altLang="en-US" sz="3600" dirty="0" smtClean="0"/>
              <a:t>「市民のアイデアや意見が市政に反映されていると思いますか」：２０．９％（Ｈ３０）をアップさせる</a:t>
            </a:r>
            <a:endParaRPr kumimoji="1" lang="ja-JP" altLang="en-US" sz="3600" dirty="0"/>
          </a:p>
        </p:txBody>
      </p:sp>
    </p:spTree>
    <p:extLst>
      <p:ext uri="{BB962C8B-B14F-4D97-AF65-F5344CB8AC3E}">
        <p14:creationId xmlns:p14="http://schemas.microsoft.com/office/powerpoint/2010/main" val="177960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46220" y="334850"/>
            <a:ext cx="9890974" cy="707886"/>
          </a:xfrm>
          <a:prstGeom prst="rect">
            <a:avLst/>
          </a:prstGeom>
          <a:noFill/>
        </p:spPr>
        <p:txBody>
          <a:bodyPr wrap="square" rtlCol="0">
            <a:spAutoFit/>
          </a:bodyPr>
          <a:lstStyle/>
          <a:p>
            <a:r>
              <a:rPr kumimoji="1" lang="ja-JP" altLang="en-US" sz="4000" dirty="0" smtClean="0">
                <a:solidFill>
                  <a:srgbClr val="0070C0"/>
                </a:solidFill>
              </a:rPr>
              <a:t>稲羽東小学校周辺地区における活性化施策</a:t>
            </a:r>
            <a:endParaRPr kumimoji="1" lang="ja-JP" altLang="en-US" sz="4000" dirty="0">
              <a:solidFill>
                <a:srgbClr val="0070C0"/>
              </a:solidFill>
            </a:endParaRPr>
          </a:p>
        </p:txBody>
      </p:sp>
      <p:sp>
        <p:nvSpPr>
          <p:cNvPr id="3" name="テキスト ボックス 2"/>
          <p:cNvSpPr txBox="1"/>
          <p:nvPr/>
        </p:nvSpPr>
        <p:spPr>
          <a:xfrm>
            <a:off x="291920" y="1251447"/>
            <a:ext cx="11599573" cy="4524315"/>
          </a:xfrm>
          <a:prstGeom prst="rect">
            <a:avLst/>
          </a:prstGeom>
          <a:noFill/>
        </p:spPr>
        <p:txBody>
          <a:bodyPr wrap="square" rtlCol="0">
            <a:spAutoFit/>
          </a:bodyPr>
          <a:lstStyle/>
          <a:p>
            <a:r>
              <a:rPr kumimoji="1" lang="ja-JP" altLang="en-US" sz="3600" dirty="0" smtClean="0"/>
              <a:t>・市街化調整区域内の既存集落で</a:t>
            </a:r>
            <a:r>
              <a:rPr lang="ja-JP" altLang="en-US" sz="3600" dirty="0" smtClean="0"/>
              <a:t>は人口減少、少子高齢化が顕著、集落の衰退が懸念</a:t>
            </a:r>
            <a:endParaRPr lang="en-US" altLang="ja-JP" sz="3600" dirty="0" smtClean="0"/>
          </a:p>
          <a:p>
            <a:r>
              <a:rPr lang="ja-JP" altLang="en-US" sz="3600" dirty="0" smtClean="0"/>
              <a:t>条例を制定し既存のコミュニティ維持・活性化及び移住定住の促進を図る</a:t>
            </a:r>
            <a:endParaRPr lang="en-US" altLang="ja-JP" sz="3600" dirty="0" smtClean="0"/>
          </a:p>
          <a:p>
            <a:r>
              <a:rPr kumimoji="1" lang="ja-JP" altLang="en-US" sz="3600" dirty="0" smtClean="0"/>
              <a:t>・自己用住宅及び兼用住宅の建築を可とする基準制定</a:t>
            </a:r>
            <a:endParaRPr kumimoji="1" lang="en-US" altLang="ja-JP" sz="3600" dirty="0" smtClean="0"/>
          </a:p>
          <a:p>
            <a:r>
              <a:rPr lang="ja-JP" altLang="en-US" sz="3600" dirty="0" smtClean="0"/>
              <a:t>・区域・建築物の用途、敷地面積の最低限度、接道、高さの制限、景観の要件を定める</a:t>
            </a:r>
            <a:endParaRPr lang="en-US" altLang="ja-JP" sz="3600" dirty="0" smtClean="0"/>
          </a:p>
          <a:p>
            <a:r>
              <a:rPr kumimoji="1" lang="ja-JP" altLang="en-US" sz="3600" dirty="0" smtClean="0"/>
              <a:t>・条例の施行：令和２年４月</a:t>
            </a:r>
            <a:endParaRPr kumimoji="1" lang="ja-JP" altLang="en-US" sz="3600" dirty="0"/>
          </a:p>
        </p:txBody>
      </p:sp>
    </p:spTree>
    <p:extLst>
      <p:ext uri="{BB962C8B-B14F-4D97-AF65-F5344CB8AC3E}">
        <p14:creationId xmlns:p14="http://schemas.microsoft.com/office/powerpoint/2010/main" val="3991637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125014" y="373487"/>
            <a:ext cx="7006108" cy="707886"/>
          </a:xfrm>
          <a:prstGeom prst="rect">
            <a:avLst/>
          </a:prstGeom>
          <a:noFill/>
        </p:spPr>
        <p:txBody>
          <a:bodyPr wrap="square" rtlCol="0">
            <a:spAutoFit/>
          </a:bodyPr>
          <a:lstStyle/>
          <a:p>
            <a:r>
              <a:rPr lang="ja-JP" altLang="en-US" sz="4000" dirty="0" smtClean="0">
                <a:solidFill>
                  <a:srgbClr val="0070C0"/>
                </a:solidFill>
              </a:rPr>
              <a:t>キャッシュレス決済環境整備</a:t>
            </a:r>
            <a:endParaRPr kumimoji="1" lang="ja-JP" altLang="en-US" sz="4000" dirty="0">
              <a:solidFill>
                <a:srgbClr val="0070C0"/>
              </a:solidFill>
            </a:endParaRPr>
          </a:p>
        </p:txBody>
      </p:sp>
      <p:sp>
        <p:nvSpPr>
          <p:cNvPr id="3" name="テキスト ボックス 2"/>
          <p:cNvSpPr txBox="1"/>
          <p:nvPr/>
        </p:nvSpPr>
        <p:spPr>
          <a:xfrm>
            <a:off x="437880" y="1313645"/>
            <a:ext cx="11140227" cy="4524315"/>
          </a:xfrm>
          <a:prstGeom prst="rect">
            <a:avLst/>
          </a:prstGeom>
          <a:noFill/>
        </p:spPr>
        <p:txBody>
          <a:bodyPr wrap="square" rtlCol="0">
            <a:spAutoFit/>
          </a:bodyPr>
          <a:lstStyle/>
          <a:p>
            <a:r>
              <a:rPr kumimoji="1" lang="ja-JP" altLang="en-US" sz="3600" dirty="0" smtClean="0"/>
              <a:t>・市役所：キャッシュレス環境整備による市民サービスの向上、市内事業者の生産性向上、地域の活性化</a:t>
            </a:r>
            <a:endParaRPr kumimoji="1" lang="en-US" altLang="ja-JP" sz="3600" dirty="0" smtClean="0"/>
          </a:p>
          <a:p>
            <a:r>
              <a:rPr lang="ja-JP" altLang="en-US" sz="3600" dirty="0" smtClean="0"/>
              <a:t>・各務原商工会議所：キャッシュレス決済から得られたデータを基に、経営状況の分析、収益や利益などの財務情報の把握、持続的発展の支援</a:t>
            </a:r>
            <a:endParaRPr lang="en-US" altLang="ja-JP" sz="3600" dirty="0" smtClean="0"/>
          </a:p>
          <a:p>
            <a:r>
              <a:rPr lang="ja-JP" altLang="en-US" sz="3600" dirty="0" smtClean="0"/>
              <a:t>・金融機関：十六銀行、ＯＫＢ、岐阜信金、東農信金、大垣西信金、関信金</a:t>
            </a:r>
            <a:endParaRPr lang="en-US" altLang="ja-JP" sz="3600" dirty="0" smtClean="0"/>
          </a:p>
          <a:p>
            <a:r>
              <a:rPr lang="ja-JP" altLang="en-US" sz="3600" dirty="0" smtClean="0"/>
              <a:t>・Ｏｒｉｇａｍｉ：各種イベント開催時にキャッシュレス決済</a:t>
            </a:r>
            <a:endParaRPr lang="en-US" altLang="ja-JP" sz="3600" dirty="0" smtClean="0"/>
          </a:p>
        </p:txBody>
      </p:sp>
    </p:spTree>
    <p:extLst>
      <p:ext uri="{BB962C8B-B14F-4D97-AF65-F5344CB8AC3E}">
        <p14:creationId xmlns:p14="http://schemas.microsoft.com/office/powerpoint/2010/main" val="400720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4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236372" y="206062"/>
            <a:ext cx="10032642" cy="769441"/>
          </a:xfrm>
          <a:prstGeom prst="rect">
            <a:avLst/>
          </a:prstGeom>
          <a:noFill/>
        </p:spPr>
        <p:txBody>
          <a:bodyPr wrap="square" rtlCol="0">
            <a:spAutoFit/>
          </a:bodyPr>
          <a:lstStyle/>
          <a:p>
            <a:r>
              <a:rPr kumimoji="1" lang="ja-JP" altLang="en-US" sz="4400" dirty="0" smtClean="0">
                <a:solidFill>
                  <a:srgbClr val="FF0000"/>
                </a:solidFill>
              </a:rPr>
              <a:t>豚コレラ対策強化に関する意見書の提出</a:t>
            </a:r>
            <a:endParaRPr kumimoji="1" lang="ja-JP" altLang="en-US" sz="4400" dirty="0">
              <a:solidFill>
                <a:srgbClr val="FF0000"/>
              </a:solidFill>
            </a:endParaRPr>
          </a:p>
        </p:txBody>
      </p:sp>
      <p:sp>
        <p:nvSpPr>
          <p:cNvPr id="3" name="テキスト ボックス 2"/>
          <p:cNvSpPr txBox="1"/>
          <p:nvPr/>
        </p:nvSpPr>
        <p:spPr>
          <a:xfrm>
            <a:off x="682581" y="1107583"/>
            <a:ext cx="10921284" cy="5078313"/>
          </a:xfrm>
          <a:prstGeom prst="rect">
            <a:avLst/>
          </a:prstGeom>
          <a:noFill/>
        </p:spPr>
        <p:txBody>
          <a:bodyPr wrap="square" rtlCol="0">
            <a:spAutoFit/>
          </a:bodyPr>
          <a:lstStyle/>
          <a:p>
            <a:r>
              <a:rPr kumimoji="1" lang="ja-JP" altLang="en-US" sz="3600" dirty="0" smtClean="0"/>
              <a:t>・平成３０年９月に岐阜市で２６年振りに豚コレラ発生</a:t>
            </a:r>
            <a:endParaRPr kumimoji="1" lang="en-US" altLang="ja-JP" sz="3600" dirty="0" smtClean="0"/>
          </a:p>
          <a:p>
            <a:r>
              <a:rPr lang="ja-JP" altLang="en-US" sz="3600" dirty="0" smtClean="0"/>
              <a:t>・本市でも平成３１年１月に発生し、１６６２頭殺処分</a:t>
            </a:r>
            <a:endParaRPr lang="en-US" altLang="ja-JP" sz="3600" dirty="0" smtClean="0"/>
          </a:p>
          <a:p>
            <a:r>
              <a:rPr lang="ja-JP" altLang="en-US" sz="3600" dirty="0" smtClean="0"/>
              <a:t>・豚コレラに対する直接の対応は各県が対応</a:t>
            </a:r>
            <a:endParaRPr lang="en-US" altLang="ja-JP" sz="3600" dirty="0" smtClean="0"/>
          </a:p>
          <a:p>
            <a:r>
              <a:rPr kumimoji="1" lang="ja-JP" altLang="en-US" sz="3600" dirty="0" smtClean="0"/>
              <a:t>・農水省は、豚コレラに関する特定家畜伝染病防疫指針に従っており、感染豚の殺処分や豚舎周辺の消毒で対応（後半は、経口ワクチン散布、防護柵の設置）</a:t>
            </a:r>
            <a:endParaRPr kumimoji="1" lang="en-US" altLang="ja-JP" sz="3600" dirty="0" smtClean="0"/>
          </a:p>
          <a:p>
            <a:r>
              <a:rPr lang="ja-JP" altLang="en-US" sz="3600" dirty="0" smtClean="0"/>
              <a:t>・主な感染源は野生イノシシのため関東地方まで拡大</a:t>
            </a:r>
            <a:endParaRPr lang="en-US" altLang="ja-JP" sz="3600" dirty="0" smtClean="0"/>
          </a:p>
          <a:p>
            <a:r>
              <a:rPr kumimoji="1" lang="ja-JP" altLang="en-US" sz="3600" dirty="0" smtClean="0"/>
              <a:t>・防疫指針の見直し、豚コレラワクチンの使用、被災農家の再建支援を要望した</a:t>
            </a:r>
            <a:endParaRPr kumimoji="1" lang="ja-JP" altLang="en-US" sz="3600" dirty="0"/>
          </a:p>
        </p:txBody>
      </p:sp>
    </p:spTree>
    <p:extLst>
      <p:ext uri="{BB962C8B-B14F-4D97-AF65-F5344CB8AC3E}">
        <p14:creationId xmlns:p14="http://schemas.microsoft.com/office/powerpoint/2010/main" val="2539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2655716" y="25069"/>
            <a:ext cx="5274527" cy="769441"/>
          </a:xfrm>
          <a:prstGeom prst="rect">
            <a:avLst/>
          </a:prstGeom>
          <a:noFill/>
        </p:spPr>
        <p:txBody>
          <a:bodyPr wrap="square" rtlCol="0">
            <a:spAutoFit/>
          </a:bodyPr>
          <a:lstStyle/>
          <a:p>
            <a:r>
              <a:rPr kumimoji="1" lang="ja-JP" altLang="en-US" sz="4400" dirty="0" smtClean="0">
                <a:solidFill>
                  <a:srgbClr val="FF0000"/>
                </a:solidFill>
              </a:rPr>
              <a:t>スパークの一般質問</a:t>
            </a:r>
            <a:endParaRPr kumimoji="1" lang="ja-JP" altLang="en-US" sz="4400" dirty="0">
              <a:solidFill>
                <a:srgbClr val="FF0000"/>
              </a:solidFill>
            </a:endParaRPr>
          </a:p>
        </p:txBody>
      </p:sp>
      <p:sp>
        <p:nvSpPr>
          <p:cNvPr id="3" name="テキスト ボックス 2"/>
          <p:cNvSpPr txBox="1"/>
          <p:nvPr/>
        </p:nvSpPr>
        <p:spPr>
          <a:xfrm>
            <a:off x="1597158" y="724996"/>
            <a:ext cx="7250628" cy="646331"/>
          </a:xfrm>
          <a:prstGeom prst="rect">
            <a:avLst/>
          </a:prstGeom>
          <a:noFill/>
        </p:spPr>
        <p:txBody>
          <a:bodyPr wrap="square" rtlCol="0">
            <a:spAutoFit/>
          </a:bodyPr>
          <a:lstStyle/>
          <a:p>
            <a:r>
              <a:rPr lang="ja-JP" altLang="en-US" sz="3600" dirty="0" smtClean="0">
                <a:solidFill>
                  <a:srgbClr val="0070C0"/>
                </a:solidFill>
              </a:rPr>
              <a:t>本市における読書の推進について</a:t>
            </a:r>
            <a:r>
              <a:rPr lang="ja-JP" altLang="en-US" sz="3600" dirty="0" smtClean="0"/>
              <a:t>　</a:t>
            </a:r>
            <a:endParaRPr kumimoji="1" lang="en-US" altLang="ja-JP" sz="3600" dirty="0" smtClean="0"/>
          </a:p>
        </p:txBody>
      </p:sp>
      <p:sp>
        <p:nvSpPr>
          <p:cNvPr id="5" name="テキスト ボックス 4"/>
          <p:cNvSpPr txBox="1"/>
          <p:nvPr/>
        </p:nvSpPr>
        <p:spPr>
          <a:xfrm>
            <a:off x="213509" y="4263637"/>
            <a:ext cx="891966" cy="646331"/>
          </a:xfrm>
          <a:prstGeom prst="rect">
            <a:avLst/>
          </a:prstGeom>
          <a:noFill/>
        </p:spPr>
        <p:txBody>
          <a:bodyPr wrap="square" rtlCol="0">
            <a:spAutoFit/>
          </a:bodyPr>
          <a:lstStyle/>
          <a:p>
            <a:r>
              <a:rPr lang="ja-JP" altLang="en-US" sz="3600" dirty="0" smtClean="0">
                <a:solidFill>
                  <a:srgbClr val="0070C0"/>
                </a:solidFill>
              </a:rPr>
              <a:t>答：</a:t>
            </a:r>
            <a:endParaRPr lang="ja-JP" altLang="en-US" sz="3600" dirty="0">
              <a:solidFill>
                <a:srgbClr val="0070C0"/>
              </a:solidFill>
            </a:endParaRPr>
          </a:p>
        </p:txBody>
      </p:sp>
      <p:sp>
        <p:nvSpPr>
          <p:cNvPr id="2" name="テキスト ボックス 1"/>
          <p:cNvSpPr txBox="1"/>
          <p:nvPr/>
        </p:nvSpPr>
        <p:spPr>
          <a:xfrm>
            <a:off x="213509" y="1725008"/>
            <a:ext cx="7294874" cy="646331"/>
          </a:xfrm>
          <a:prstGeom prst="rect">
            <a:avLst/>
          </a:prstGeom>
          <a:noFill/>
        </p:spPr>
        <p:txBody>
          <a:bodyPr wrap="square" rtlCol="0">
            <a:spAutoFit/>
          </a:bodyPr>
          <a:lstStyle/>
          <a:p>
            <a:r>
              <a:rPr kumimoji="1" lang="ja-JP" altLang="en-US" sz="3600" dirty="0" smtClean="0">
                <a:solidFill>
                  <a:srgbClr val="0070C0"/>
                </a:solidFill>
              </a:rPr>
              <a:t>問：本市の読書推進のコンセプトは</a:t>
            </a:r>
            <a:endParaRPr kumimoji="1" lang="ja-JP" altLang="en-US" sz="3600" dirty="0">
              <a:solidFill>
                <a:srgbClr val="0070C0"/>
              </a:solidFill>
            </a:endParaRPr>
          </a:p>
        </p:txBody>
      </p:sp>
      <p:sp>
        <p:nvSpPr>
          <p:cNvPr id="4" name="テキスト ボックス 3"/>
          <p:cNvSpPr txBox="1"/>
          <p:nvPr/>
        </p:nvSpPr>
        <p:spPr>
          <a:xfrm>
            <a:off x="1105475" y="2601643"/>
            <a:ext cx="9723550" cy="3970318"/>
          </a:xfrm>
          <a:prstGeom prst="rect">
            <a:avLst/>
          </a:prstGeom>
          <a:noFill/>
        </p:spPr>
        <p:txBody>
          <a:bodyPr wrap="square" rtlCol="0">
            <a:spAutoFit/>
          </a:bodyPr>
          <a:lstStyle/>
          <a:p>
            <a:r>
              <a:rPr kumimoji="1" lang="ja-JP" altLang="en-US" sz="3600" dirty="0" smtClean="0"/>
              <a:t>・市民の知的好奇心に応え、多様化するニーズに対応した「教育と文化の向上に寄与する図書館」を目指す。</a:t>
            </a:r>
            <a:endParaRPr kumimoji="1" lang="en-US" altLang="ja-JP" sz="3600" dirty="0" smtClean="0"/>
          </a:p>
          <a:p>
            <a:r>
              <a:rPr lang="ja-JP" altLang="en-US" sz="3600" dirty="0" smtClean="0"/>
              <a:t>・全ての市民の読書を支援するため、録音図書や郵送による貸し出しの実施、移動図書館「さつき号」の運営、利用者の学習や調査研究の相談に対応するレファレンスサービスの充実を図る。</a:t>
            </a:r>
            <a:endParaRPr kumimoji="1" lang="ja-JP" altLang="en-US" sz="3600" dirty="0"/>
          </a:p>
        </p:txBody>
      </p:sp>
    </p:spTree>
    <p:extLst>
      <p:ext uri="{BB962C8B-B14F-4D97-AF65-F5344CB8AC3E}">
        <p14:creationId xmlns:p14="http://schemas.microsoft.com/office/powerpoint/2010/main" val="330753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21725</TotalTime>
  <Words>1463</Words>
  <Application>Microsoft Office PowerPoint</Application>
  <PresentationFormat>ワイド画面</PresentationFormat>
  <Paragraphs>170</Paragraphs>
  <Slides>20</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ＭＳ Ｐゴシック</vt:lpstr>
      <vt:lpstr>Arial</vt:lpstr>
      <vt:lpstr>Calibri</vt:lpstr>
      <vt:lpstr>Calibri Light</vt:lpstr>
      <vt:lpstr>Office テーマ</vt:lpstr>
      <vt:lpstr>第２７回市政報告会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１２月議会の予定</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第3回市政報告会</dc:title>
  <dc:creator>hiromitsu</dc:creator>
  <cp:lastModifiedBy>坂澤 博光</cp:lastModifiedBy>
  <cp:revision>1393</cp:revision>
  <dcterms:created xsi:type="dcterms:W3CDTF">2013-10-16T10:26:16Z</dcterms:created>
  <dcterms:modified xsi:type="dcterms:W3CDTF">2020-01-10T22:16:13Z</dcterms:modified>
</cp:coreProperties>
</file>