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69" r:id="rId3"/>
    <p:sldId id="437" r:id="rId4"/>
    <p:sldId id="438" r:id="rId5"/>
    <p:sldId id="421" r:id="rId6"/>
    <p:sldId id="422" r:id="rId7"/>
    <p:sldId id="423" r:id="rId8"/>
    <p:sldId id="439" r:id="rId9"/>
    <p:sldId id="296" r:id="rId10"/>
    <p:sldId id="403" r:id="rId11"/>
    <p:sldId id="419" r:id="rId12"/>
    <p:sldId id="431" r:id="rId13"/>
    <p:sldId id="433" r:id="rId14"/>
    <p:sldId id="434" r:id="rId15"/>
    <p:sldId id="266"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2020/2/3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1417080-ECDD-4669-80EB-C5EE2A90EE6B}" type="slidenum">
              <a:rPr kumimoji="1" lang="ja-JP" altLang="en-US" smtClean="0"/>
              <a:t>2</a:t>
            </a:fld>
            <a:endParaRPr kumimoji="1" lang="ja-JP" altLang="en-US"/>
          </a:p>
        </p:txBody>
      </p:sp>
    </p:spTree>
    <p:extLst>
      <p:ext uri="{BB962C8B-B14F-4D97-AF65-F5344CB8AC3E}">
        <p14:creationId xmlns:p14="http://schemas.microsoft.com/office/powerpoint/2010/main" val="15789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2020/2/3</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第２８回市政報告会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令和２年２</a:t>
            </a:r>
            <a:r>
              <a:rPr kumimoji="1" lang="ja-JP" altLang="en-US" sz="3600" dirty="0" smtClean="0"/>
              <a:t>月１日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9860" y="3374106"/>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368188" y="333942"/>
            <a:ext cx="11583406" cy="1200329"/>
          </a:xfrm>
          <a:prstGeom prst="rect">
            <a:avLst/>
          </a:prstGeom>
          <a:noFill/>
        </p:spPr>
        <p:txBody>
          <a:bodyPr wrap="square" rtlCol="0">
            <a:spAutoFit/>
          </a:bodyPr>
          <a:lstStyle/>
          <a:p>
            <a:r>
              <a:rPr kumimoji="1" lang="ja-JP" altLang="en-US" sz="3600" dirty="0" smtClean="0">
                <a:solidFill>
                  <a:srgbClr val="0070C0"/>
                </a:solidFill>
              </a:rPr>
              <a:t>問：議会招集の余裕がなく、予備費の額を超える額の予算編成はどのようにするのか</a:t>
            </a:r>
            <a:endParaRPr kumimoji="1" lang="ja-JP" altLang="en-US" sz="3600" dirty="0">
              <a:solidFill>
                <a:srgbClr val="0070C0"/>
              </a:solidFill>
            </a:endParaRPr>
          </a:p>
        </p:txBody>
      </p:sp>
      <p:sp>
        <p:nvSpPr>
          <p:cNvPr id="4" name="テキスト ボックス 3"/>
          <p:cNvSpPr txBox="1"/>
          <p:nvPr/>
        </p:nvSpPr>
        <p:spPr>
          <a:xfrm>
            <a:off x="1146218" y="2266110"/>
            <a:ext cx="10663709" cy="2862322"/>
          </a:xfrm>
          <a:prstGeom prst="rect">
            <a:avLst/>
          </a:prstGeom>
          <a:noFill/>
        </p:spPr>
        <p:txBody>
          <a:bodyPr wrap="square" rtlCol="0">
            <a:spAutoFit/>
          </a:bodyPr>
          <a:lstStyle/>
          <a:p>
            <a:r>
              <a:rPr kumimoji="1" lang="ja-JP" altLang="en-US" sz="3600" dirty="0" smtClean="0"/>
              <a:t>・補正予算を編成、地方自治法第１７９条に基づき専決処分</a:t>
            </a:r>
            <a:endParaRPr kumimoji="1" lang="en-US" altLang="ja-JP" sz="3600" dirty="0" smtClean="0"/>
          </a:p>
          <a:p>
            <a:r>
              <a:rPr lang="ja-JP" altLang="en-US" sz="3600" dirty="0" smtClean="0"/>
              <a:t>・その後に開かれる最初の議会で報告し、承認を得る</a:t>
            </a:r>
            <a:endParaRPr lang="en-US" altLang="ja-JP" sz="3600" dirty="0" smtClean="0"/>
          </a:p>
          <a:p>
            <a:r>
              <a:rPr kumimoji="1" lang="ja-JP" altLang="en-US" sz="3600" dirty="0" smtClean="0"/>
              <a:t>・発生後の経過に応じ専決処分、臨時議会や定例議会に提出し承認を得る</a:t>
            </a:r>
            <a:endParaRPr kumimoji="1" lang="ja-JP" altLang="en-US" sz="3600"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1594" y="313291"/>
            <a:ext cx="10386812" cy="1200329"/>
          </a:xfrm>
          <a:prstGeom prst="rect">
            <a:avLst/>
          </a:prstGeom>
          <a:noFill/>
        </p:spPr>
        <p:txBody>
          <a:bodyPr wrap="square" rtlCol="0">
            <a:spAutoFit/>
          </a:bodyPr>
          <a:lstStyle/>
          <a:p>
            <a:r>
              <a:rPr kumimoji="1" lang="ja-JP" altLang="en-US" sz="3600" dirty="0" smtClean="0">
                <a:solidFill>
                  <a:srgbClr val="0070C0"/>
                </a:solidFill>
              </a:rPr>
              <a:t>問：防災ハンドブック・ハザードマップの地域への浸透について、どのように認識しているか</a:t>
            </a:r>
            <a:endParaRPr kumimoji="1" lang="ja-JP" altLang="en-US" sz="3600" dirty="0">
              <a:solidFill>
                <a:srgbClr val="0070C0"/>
              </a:solidFill>
            </a:endParaRPr>
          </a:p>
        </p:txBody>
      </p:sp>
      <p:sp>
        <p:nvSpPr>
          <p:cNvPr id="3" name="テキスト ボックス 2"/>
          <p:cNvSpPr txBox="1"/>
          <p:nvPr/>
        </p:nvSpPr>
        <p:spPr>
          <a:xfrm>
            <a:off x="128789" y="3439734"/>
            <a:ext cx="78561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914400" y="2054739"/>
            <a:ext cx="10779617" cy="3416320"/>
          </a:xfrm>
          <a:prstGeom prst="rect">
            <a:avLst/>
          </a:prstGeom>
          <a:noFill/>
        </p:spPr>
        <p:txBody>
          <a:bodyPr wrap="square" rtlCol="0">
            <a:spAutoFit/>
          </a:bodyPr>
          <a:lstStyle/>
          <a:p>
            <a:r>
              <a:rPr kumimoji="1" lang="ja-JP" altLang="en-US" sz="3600" dirty="0" smtClean="0"/>
              <a:t>・平成２５年度に全戸配布、以降、転入者への配布、窓口での希望者への配布</a:t>
            </a:r>
            <a:endParaRPr kumimoji="1" lang="en-US" altLang="ja-JP" sz="3600" dirty="0" smtClean="0"/>
          </a:p>
          <a:p>
            <a:r>
              <a:rPr kumimoji="1" lang="ja-JP" altLang="en-US" sz="3600" dirty="0" smtClean="0"/>
              <a:t>・調査はしていないが、市民満足度調査の災害用備蓄品を準備している世帯の割合が６０％（平成３０年度）、災害時の一次避難所を知っている市民の割合が９０％であることから、一定程度は浸透していると考えている。</a:t>
            </a:r>
            <a:endParaRPr kumimoji="1" lang="ja-JP" altLang="en-US" sz="3600" dirty="0"/>
          </a:p>
        </p:txBody>
      </p:sp>
    </p:spTree>
    <p:extLst>
      <p:ext uri="{BB962C8B-B14F-4D97-AF65-F5344CB8AC3E}">
        <p14:creationId xmlns:p14="http://schemas.microsoft.com/office/powerpoint/2010/main" val="10365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2" y="231819"/>
            <a:ext cx="8847786" cy="1200329"/>
          </a:xfrm>
          <a:prstGeom prst="rect">
            <a:avLst/>
          </a:prstGeom>
          <a:noFill/>
        </p:spPr>
        <p:txBody>
          <a:bodyPr wrap="square" rtlCol="0">
            <a:spAutoFit/>
          </a:bodyPr>
          <a:lstStyle/>
          <a:p>
            <a:r>
              <a:rPr kumimoji="1" lang="ja-JP" altLang="en-US" sz="3600" dirty="0" smtClean="0">
                <a:solidFill>
                  <a:srgbClr val="0070C0"/>
                </a:solidFill>
              </a:rPr>
              <a:t>問：防災ハンドブック・ハザードマップを地域に浸透させる施策は</a:t>
            </a:r>
            <a:endParaRPr kumimoji="1" lang="ja-JP" altLang="en-US" sz="3600" dirty="0">
              <a:solidFill>
                <a:srgbClr val="0070C0"/>
              </a:solidFill>
            </a:endParaRPr>
          </a:p>
        </p:txBody>
      </p:sp>
      <p:sp>
        <p:nvSpPr>
          <p:cNvPr id="3" name="テキスト ボックス 2"/>
          <p:cNvSpPr txBox="1"/>
          <p:nvPr/>
        </p:nvSpPr>
        <p:spPr>
          <a:xfrm>
            <a:off x="154547" y="3387144"/>
            <a:ext cx="592428"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4" name="テキスト ボックス 3"/>
          <p:cNvSpPr txBox="1"/>
          <p:nvPr/>
        </p:nvSpPr>
        <p:spPr>
          <a:xfrm>
            <a:off x="888642" y="1615782"/>
            <a:ext cx="10496281" cy="4524315"/>
          </a:xfrm>
          <a:prstGeom prst="rect">
            <a:avLst/>
          </a:prstGeom>
          <a:noFill/>
        </p:spPr>
        <p:txBody>
          <a:bodyPr wrap="square" rtlCol="0">
            <a:spAutoFit/>
          </a:bodyPr>
          <a:lstStyle/>
          <a:p>
            <a:r>
              <a:rPr kumimoji="1" lang="ja-JP" altLang="en-US" sz="3600" dirty="0" smtClean="0"/>
              <a:t>・市ホームページ、広報誌の特集記事への掲載、出前講座や自主防災訓練、「防災ひとづくり講座」で説明</a:t>
            </a:r>
            <a:endParaRPr kumimoji="1" lang="en-US" altLang="ja-JP" sz="3600" dirty="0" smtClean="0"/>
          </a:p>
          <a:p>
            <a:r>
              <a:rPr lang="ja-JP" altLang="en-US" sz="3600" dirty="0" smtClean="0"/>
              <a:t>・災害図上訓練（ＤＩＧ）の活用</a:t>
            </a:r>
            <a:endParaRPr lang="en-US" altLang="ja-JP" sz="3600" dirty="0" smtClean="0"/>
          </a:p>
          <a:p>
            <a:r>
              <a:rPr kumimoji="1" lang="ja-JP" altLang="en-US" sz="3600" dirty="0"/>
              <a:t>　</a:t>
            </a:r>
            <a:r>
              <a:rPr kumimoji="1" lang="ja-JP" altLang="en-US" sz="3600" dirty="0" smtClean="0"/>
              <a:t>参加者が自分の住んでいる地域の地図を見ながら、危険個所や安全な避難経路、避難の際に手助けが必要な方の家などを話し合い情報を共有する訓練</a:t>
            </a:r>
            <a:endParaRPr kumimoji="1" lang="en-US" altLang="ja-JP" sz="3600" dirty="0" smtClean="0"/>
          </a:p>
          <a:p>
            <a:r>
              <a:rPr lang="ja-JP" altLang="en-US" sz="3600" dirty="0" smtClean="0"/>
              <a:t>・現在、ハザードマップ改定作業中、配布には、より理解を深めてもらうよう検討</a:t>
            </a:r>
            <a:endParaRPr kumimoji="1" lang="ja-JP" altLang="en-US" sz="3600" dirty="0"/>
          </a:p>
        </p:txBody>
      </p:sp>
    </p:spTree>
    <p:extLst>
      <p:ext uri="{BB962C8B-B14F-4D97-AF65-F5344CB8AC3E}">
        <p14:creationId xmlns:p14="http://schemas.microsoft.com/office/powerpoint/2010/main" val="39373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01521" y="537621"/>
            <a:ext cx="10431887" cy="646331"/>
          </a:xfrm>
          <a:prstGeom prst="rect">
            <a:avLst/>
          </a:prstGeom>
          <a:noFill/>
        </p:spPr>
        <p:txBody>
          <a:bodyPr wrap="square" rtlCol="0">
            <a:spAutoFit/>
          </a:bodyPr>
          <a:lstStyle/>
          <a:p>
            <a:r>
              <a:rPr kumimoji="1" lang="ja-JP" altLang="en-US" sz="3600" dirty="0" smtClean="0">
                <a:solidFill>
                  <a:srgbClr val="0070C0"/>
                </a:solidFill>
              </a:rPr>
              <a:t>問：介護認定の申請に必用な手続きは</a:t>
            </a:r>
            <a:endParaRPr kumimoji="1" lang="ja-JP" altLang="en-US" sz="3600" dirty="0">
              <a:solidFill>
                <a:srgbClr val="0070C0"/>
              </a:solidFill>
            </a:endParaRPr>
          </a:p>
        </p:txBody>
      </p:sp>
      <p:sp>
        <p:nvSpPr>
          <p:cNvPr id="4" name="テキスト ボックス 3"/>
          <p:cNvSpPr txBox="1"/>
          <p:nvPr/>
        </p:nvSpPr>
        <p:spPr>
          <a:xfrm>
            <a:off x="0" y="3400023"/>
            <a:ext cx="592429"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2" name="テキスト ボックス 1"/>
          <p:cNvSpPr txBox="1"/>
          <p:nvPr/>
        </p:nvSpPr>
        <p:spPr>
          <a:xfrm>
            <a:off x="901521" y="1584102"/>
            <a:ext cx="11088710" cy="3970318"/>
          </a:xfrm>
          <a:prstGeom prst="rect">
            <a:avLst/>
          </a:prstGeom>
          <a:noFill/>
        </p:spPr>
        <p:txBody>
          <a:bodyPr wrap="square" rtlCol="0">
            <a:spAutoFit/>
          </a:bodyPr>
          <a:lstStyle/>
          <a:p>
            <a:r>
              <a:rPr kumimoji="1" lang="ja-JP" altLang="en-US" sz="3600" dirty="0" smtClean="0"/>
              <a:t>・申請受付後、心身の状況確認のため調査員による聞き取り調査</a:t>
            </a:r>
            <a:endParaRPr kumimoji="1" lang="en-US" altLang="ja-JP" sz="3600" dirty="0" smtClean="0"/>
          </a:p>
          <a:p>
            <a:r>
              <a:rPr lang="ja-JP" altLang="en-US" sz="3600" dirty="0" smtClean="0"/>
              <a:t>・主治医に対し意見書提出の依頼</a:t>
            </a:r>
            <a:endParaRPr lang="en-US" altLang="ja-JP" sz="3600" dirty="0" smtClean="0"/>
          </a:p>
          <a:p>
            <a:r>
              <a:rPr kumimoji="1" lang="ja-JP" altLang="en-US" sz="3600" dirty="0" smtClean="0"/>
              <a:t>・国の共通ソフトを利用した一次判定</a:t>
            </a:r>
            <a:endParaRPr kumimoji="1" lang="en-US" altLang="ja-JP" sz="3600" dirty="0" smtClean="0"/>
          </a:p>
          <a:p>
            <a:r>
              <a:rPr lang="ja-JP" altLang="en-US" sz="3600" dirty="0" smtClean="0"/>
              <a:t>・介護認定審査会における二次審査・判定</a:t>
            </a:r>
            <a:endParaRPr lang="en-US" altLang="ja-JP" sz="3600" dirty="0" smtClean="0"/>
          </a:p>
          <a:p>
            <a:r>
              <a:rPr kumimoji="1" lang="ja-JP" altLang="en-US" sz="3600" dirty="0" smtClean="0"/>
              <a:t>・二次審査・判定結果に基づき要介護認定を行い、被保険者に通知</a:t>
            </a:r>
            <a:endParaRPr kumimoji="1" lang="ja-JP" altLang="en-US" sz="3600" dirty="0"/>
          </a:p>
        </p:txBody>
      </p:sp>
    </p:spTree>
    <p:extLst>
      <p:ext uri="{BB962C8B-B14F-4D97-AF65-F5344CB8AC3E}">
        <p14:creationId xmlns:p14="http://schemas.microsoft.com/office/powerpoint/2010/main" val="188937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56821" y="381961"/>
            <a:ext cx="10968507" cy="646331"/>
          </a:xfrm>
          <a:prstGeom prst="rect">
            <a:avLst/>
          </a:prstGeom>
          <a:noFill/>
        </p:spPr>
        <p:txBody>
          <a:bodyPr wrap="square" rtlCol="0">
            <a:spAutoFit/>
          </a:bodyPr>
          <a:lstStyle/>
          <a:p>
            <a:r>
              <a:rPr kumimoji="1" lang="ja-JP" altLang="en-US" sz="3600" dirty="0" smtClean="0">
                <a:solidFill>
                  <a:srgbClr val="0070C0"/>
                </a:solidFill>
              </a:rPr>
              <a:t>問：介護認定結果を出すまでの時間を短縮する施策は</a:t>
            </a:r>
            <a:endParaRPr kumimoji="1" lang="ja-JP" altLang="en-US" sz="3600" dirty="0">
              <a:solidFill>
                <a:srgbClr val="0070C0"/>
              </a:solidFill>
            </a:endParaRPr>
          </a:p>
        </p:txBody>
      </p:sp>
      <p:sp>
        <p:nvSpPr>
          <p:cNvPr id="3" name="テキスト ボックス 2"/>
          <p:cNvSpPr txBox="1"/>
          <p:nvPr/>
        </p:nvSpPr>
        <p:spPr>
          <a:xfrm>
            <a:off x="115910" y="3335629"/>
            <a:ext cx="72121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004552" y="1584101"/>
            <a:ext cx="10972800" cy="4524315"/>
          </a:xfrm>
          <a:prstGeom prst="rect">
            <a:avLst/>
          </a:prstGeom>
          <a:noFill/>
        </p:spPr>
        <p:txBody>
          <a:bodyPr wrap="square" rtlCol="0">
            <a:spAutoFit/>
          </a:bodyPr>
          <a:lstStyle/>
          <a:p>
            <a:r>
              <a:rPr kumimoji="1" lang="ja-JP" altLang="en-US" sz="3600" dirty="0" smtClean="0"/>
              <a:t>・要介護認定の申請から認定結果通知まで平均２９</a:t>
            </a:r>
            <a:r>
              <a:rPr kumimoji="1" lang="en-US" altLang="ja-JP" sz="3600" dirty="0" smtClean="0"/>
              <a:t>.</a:t>
            </a:r>
            <a:r>
              <a:rPr kumimoji="1" lang="ja-JP" altLang="en-US" sz="3600" dirty="0" smtClean="0"/>
              <a:t>７日（平成３０年度実績）</a:t>
            </a:r>
            <a:endParaRPr kumimoji="1" lang="en-US" altLang="ja-JP" sz="3600" dirty="0" smtClean="0"/>
          </a:p>
          <a:p>
            <a:r>
              <a:rPr lang="ja-JP" altLang="en-US" sz="3600" dirty="0" smtClean="0"/>
              <a:t>・訪問調査を市の調査員だけでなく、外部への業務委託を実施</a:t>
            </a:r>
            <a:endParaRPr lang="en-US" altLang="ja-JP" sz="3600" dirty="0" smtClean="0"/>
          </a:p>
          <a:p>
            <a:r>
              <a:rPr kumimoji="1" lang="ja-JP" altLang="en-US" sz="3600" dirty="0" smtClean="0"/>
              <a:t>・主治医意見書を早期取得するための勧奨</a:t>
            </a:r>
            <a:endParaRPr kumimoji="1" lang="en-US" altLang="ja-JP" sz="3600" dirty="0" smtClean="0"/>
          </a:p>
          <a:p>
            <a:r>
              <a:rPr lang="ja-JP" altLang="en-US" sz="3600" dirty="0" smtClean="0"/>
              <a:t>・週２回の認定審査会の開催</a:t>
            </a:r>
            <a:endParaRPr lang="en-US" altLang="ja-JP" sz="3600" dirty="0" smtClean="0"/>
          </a:p>
          <a:p>
            <a:r>
              <a:rPr kumimoji="1" lang="ja-JP" altLang="en-US" sz="3600" dirty="0" smtClean="0"/>
              <a:t>・国の社会保障審議会で</a:t>
            </a:r>
            <a:r>
              <a:rPr lang="ja-JP" altLang="en-US" sz="3600" dirty="0" smtClean="0"/>
              <a:t>認定までの期間を短縮する改善策を議論中</a:t>
            </a:r>
            <a:endParaRPr kumimoji="1" lang="ja-JP" altLang="en-US" sz="3600" dirty="0"/>
          </a:p>
        </p:txBody>
      </p:sp>
    </p:spTree>
    <p:extLst>
      <p:ext uri="{BB962C8B-B14F-4D97-AF65-F5344CB8AC3E}">
        <p14:creationId xmlns:p14="http://schemas.microsoft.com/office/powerpoint/2010/main" val="386449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３</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２月１８日（火）</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３月３日（火）、４日（水）</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民生３月９日（月）、経済教育：１０日（火）</a:t>
            </a:r>
            <a:endParaRPr lang="en-US" altLang="ja-JP" sz="3900" dirty="0" smtClean="0"/>
          </a:p>
          <a:p>
            <a:pPr marL="0" indent="0">
              <a:buNone/>
            </a:pPr>
            <a:r>
              <a:rPr lang="ja-JP" altLang="en-US" sz="3900" dirty="0"/>
              <a:t>　</a:t>
            </a:r>
            <a:r>
              <a:rPr lang="ja-JP" altLang="en-US" sz="3900" dirty="0" smtClean="0"/>
              <a:t>建設水道：１１日（水）、総務：１２（木）</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３月１７日（火）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28418" y="296383"/>
            <a:ext cx="7463312" cy="769441"/>
          </a:xfrm>
          <a:prstGeom prst="rect">
            <a:avLst/>
          </a:prstGeom>
          <a:noFill/>
        </p:spPr>
        <p:txBody>
          <a:bodyPr wrap="square" rtlCol="0">
            <a:spAutoFit/>
          </a:bodyPr>
          <a:lstStyle/>
          <a:p>
            <a:r>
              <a:rPr lang="ja-JP" altLang="en-US" sz="4400" dirty="0" smtClean="0">
                <a:solidFill>
                  <a:srgbClr val="FF0000"/>
                </a:solidFill>
              </a:rPr>
              <a:t>令和元年度一般会計補正予算</a:t>
            </a:r>
            <a:endParaRPr kumimoji="1" lang="ja-JP" altLang="en-US" sz="4400" dirty="0">
              <a:solidFill>
                <a:srgbClr val="FF0000"/>
              </a:solidFill>
            </a:endParaRPr>
          </a:p>
        </p:txBody>
      </p:sp>
      <p:sp>
        <p:nvSpPr>
          <p:cNvPr id="2" name="テキスト ボックス 1"/>
          <p:cNvSpPr txBox="1"/>
          <p:nvPr/>
        </p:nvSpPr>
        <p:spPr>
          <a:xfrm>
            <a:off x="2028418" y="1365160"/>
            <a:ext cx="6259133" cy="646331"/>
          </a:xfrm>
          <a:prstGeom prst="rect">
            <a:avLst/>
          </a:prstGeom>
          <a:noFill/>
        </p:spPr>
        <p:txBody>
          <a:bodyPr wrap="square" rtlCol="0">
            <a:spAutoFit/>
          </a:bodyPr>
          <a:lstStyle/>
          <a:p>
            <a:r>
              <a:rPr kumimoji="1" lang="ja-JP" altLang="en-US" sz="3600" dirty="0" smtClean="0"/>
              <a:t>約１億９</a:t>
            </a:r>
            <a:r>
              <a:rPr kumimoji="1" lang="en-US" altLang="ja-JP" sz="3600" dirty="0" smtClean="0"/>
              <a:t>,</a:t>
            </a:r>
            <a:r>
              <a:rPr kumimoji="1" lang="ja-JP" altLang="en-US" sz="3600" dirty="0" smtClean="0"/>
              <a:t>０００万円の増額補正</a:t>
            </a:r>
            <a:endParaRPr kumimoji="1" lang="ja-JP" altLang="en-US" sz="3600" dirty="0"/>
          </a:p>
        </p:txBody>
      </p:sp>
      <p:sp>
        <p:nvSpPr>
          <p:cNvPr id="3" name="テキスト ボックス 2"/>
          <p:cNvSpPr txBox="1"/>
          <p:nvPr/>
        </p:nvSpPr>
        <p:spPr>
          <a:xfrm>
            <a:off x="824248" y="2743200"/>
            <a:ext cx="10766738" cy="2308324"/>
          </a:xfrm>
          <a:prstGeom prst="rect">
            <a:avLst/>
          </a:prstGeom>
          <a:noFill/>
        </p:spPr>
        <p:txBody>
          <a:bodyPr wrap="square" rtlCol="0">
            <a:spAutoFit/>
          </a:bodyPr>
          <a:lstStyle/>
          <a:p>
            <a:r>
              <a:rPr kumimoji="1" lang="ja-JP" altLang="en-US" sz="3600" dirty="0" smtClean="0"/>
              <a:t>・空宙博に隣接する市有地を駐車場にする費用</a:t>
            </a:r>
            <a:endParaRPr kumimoji="1" lang="en-US" altLang="ja-JP" sz="3600" dirty="0" smtClean="0"/>
          </a:p>
          <a:p>
            <a:r>
              <a:rPr lang="ja-JP" altLang="en-US" sz="3600" dirty="0" smtClean="0"/>
              <a:t>・歩道の防護柵設置費用（大津市園児死亡事件関連）</a:t>
            </a:r>
            <a:endParaRPr lang="en-US" altLang="ja-JP" sz="3600" dirty="0" smtClean="0"/>
          </a:p>
          <a:p>
            <a:r>
              <a:rPr lang="ja-JP" altLang="en-US" sz="3600" dirty="0" smtClean="0"/>
              <a:t>・聖火リレーに要する</a:t>
            </a:r>
            <a:r>
              <a:rPr lang="ja-JP" altLang="en-US" sz="3600" dirty="0" smtClean="0"/>
              <a:t>費用</a:t>
            </a:r>
            <a:r>
              <a:rPr lang="ja-JP" altLang="en-US" sz="3600" smtClean="0"/>
              <a:t>（４月５日）</a:t>
            </a:r>
            <a:endParaRPr lang="en-US" altLang="ja-JP" sz="3600" dirty="0" smtClean="0"/>
          </a:p>
          <a:p>
            <a:r>
              <a:rPr lang="ja-JP" altLang="en-US" sz="3600" dirty="0" smtClean="0"/>
              <a:t>・特別会計繰り出し金（下水道事業、後期高齢者事業）</a:t>
            </a:r>
            <a:endParaRPr lang="en-US" altLang="ja-JP" sz="3600" dirty="0" smtClean="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48496" y="270457"/>
            <a:ext cx="8281116" cy="769441"/>
          </a:xfrm>
          <a:prstGeom prst="rect">
            <a:avLst/>
          </a:prstGeom>
          <a:noFill/>
        </p:spPr>
        <p:txBody>
          <a:bodyPr wrap="square" rtlCol="0">
            <a:spAutoFit/>
          </a:bodyPr>
          <a:lstStyle/>
          <a:p>
            <a:r>
              <a:rPr kumimoji="1" lang="ja-JP" altLang="en-US" sz="4400" dirty="0" smtClean="0">
                <a:solidFill>
                  <a:srgbClr val="FF0000"/>
                </a:solidFill>
              </a:rPr>
              <a:t>条例の制定又は改正（主なもの）</a:t>
            </a:r>
            <a:endParaRPr kumimoji="1" lang="ja-JP" altLang="en-US" sz="4400" dirty="0">
              <a:solidFill>
                <a:srgbClr val="FF0000"/>
              </a:solidFill>
            </a:endParaRPr>
          </a:p>
        </p:txBody>
      </p:sp>
      <p:sp>
        <p:nvSpPr>
          <p:cNvPr id="3" name="テキスト ボックス 2"/>
          <p:cNvSpPr txBox="1"/>
          <p:nvPr/>
        </p:nvSpPr>
        <p:spPr>
          <a:xfrm>
            <a:off x="442173" y="1363626"/>
            <a:ext cx="11445027" cy="1754326"/>
          </a:xfrm>
          <a:prstGeom prst="rect">
            <a:avLst/>
          </a:prstGeom>
          <a:noFill/>
        </p:spPr>
        <p:txBody>
          <a:bodyPr wrap="square" rtlCol="0">
            <a:spAutoFit/>
          </a:bodyPr>
          <a:lstStyle/>
          <a:p>
            <a:r>
              <a:rPr kumimoji="1" lang="ja-JP" altLang="en-US" sz="3600" dirty="0" smtClean="0"/>
              <a:t>・市議会議員選挙における選挙公報の発行</a:t>
            </a:r>
            <a:endParaRPr kumimoji="1" lang="en-US" altLang="ja-JP" sz="3600" dirty="0" smtClean="0"/>
          </a:p>
          <a:p>
            <a:r>
              <a:rPr lang="ja-JP" altLang="en-US" sz="3600" dirty="0"/>
              <a:t>　</a:t>
            </a:r>
            <a:r>
              <a:rPr lang="ja-JP" altLang="en-US" sz="3600" dirty="0" smtClean="0"/>
              <a:t>選挙管理委員会が候補者の氏名、経歴、政見等を掲載した選挙公報を選挙ごとに１回発行</a:t>
            </a:r>
            <a:endParaRPr kumimoji="1" lang="ja-JP" altLang="en-US" sz="3600" dirty="0"/>
          </a:p>
        </p:txBody>
      </p:sp>
      <p:sp>
        <p:nvSpPr>
          <p:cNvPr id="4" name="テキスト ボックス 3"/>
          <p:cNvSpPr txBox="1"/>
          <p:nvPr/>
        </p:nvSpPr>
        <p:spPr>
          <a:xfrm>
            <a:off x="442173" y="3441680"/>
            <a:ext cx="11217499" cy="2862322"/>
          </a:xfrm>
          <a:prstGeom prst="rect">
            <a:avLst/>
          </a:prstGeom>
          <a:noFill/>
        </p:spPr>
        <p:txBody>
          <a:bodyPr wrap="square" rtlCol="0">
            <a:spAutoFit/>
          </a:bodyPr>
          <a:lstStyle/>
          <a:p>
            <a:r>
              <a:rPr kumimoji="1" lang="ja-JP" altLang="en-US" sz="3600" dirty="0" smtClean="0"/>
              <a:t>・災害弔慰金の支給</a:t>
            </a:r>
            <a:endParaRPr kumimoji="1" lang="en-US" altLang="ja-JP" sz="3600" dirty="0" smtClean="0"/>
          </a:p>
          <a:p>
            <a:r>
              <a:rPr lang="ja-JP" altLang="en-US" sz="3600" dirty="0"/>
              <a:t>　</a:t>
            </a:r>
            <a:r>
              <a:rPr lang="ja-JP" altLang="en-US" sz="3600" dirty="0" smtClean="0"/>
              <a:t>災害援護資金の貸し付けを受ける場合：保証人は任意</a:t>
            </a:r>
            <a:endParaRPr lang="en-US" altLang="ja-JP" sz="3600" dirty="0" smtClean="0"/>
          </a:p>
          <a:p>
            <a:r>
              <a:rPr kumimoji="1" lang="ja-JP" altLang="en-US" sz="3600" dirty="0"/>
              <a:t>　</a:t>
            </a:r>
            <a:r>
              <a:rPr kumimoji="1" lang="ja-JP" altLang="en-US" sz="3600" dirty="0" smtClean="0"/>
              <a:t>保証人を立てる場合は無利子</a:t>
            </a:r>
            <a:endParaRPr kumimoji="1" lang="en-US" altLang="ja-JP" sz="3600" dirty="0" smtClean="0"/>
          </a:p>
          <a:p>
            <a:r>
              <a:rPr lang="ja-JP" altLang="en-US" sz="3600" dirty="0"/>
              <a:t>　</a:t>
            </a:r>
            <a:r>
              <a:rPr lang="ja-JP" altLang="en-US" sz="3600" dirty="0" smtClean="0"/>
              <a:t>保証人を立てない場合年３％以内（規則で１％の予定）</a:t>
            </a:r>
            <a:endParaRPr lang="en-US" altLang="ja-JP" sz="3600" dirty="0" smtClean="0"/>
          </a:p>
          <a:p>
            <a:r>
              <a:rPr kumimoji="1" lang="ja-JP" altLang="en-US" sz="3600" dirty="0"/>
              <a:t>　</a:t>
            </a:r>
            <a:r>
              <a:rPr kumimoji="1" lang="ja-JP" altLang="en-US" sz="3600" dirty="0" smtClean="0"/>
              <a:t>３５０万円以下</a:t>
            </a:r>
            <a:endParaRPr kumimoji="1" lang="ja-JP" altLang="en-US" sz="3600" dirty="0"/>
          </a:p>
        </p:txBody>
      </p:sp>
    </p:spTree>
    <p:extLst>
      <p:ext uri="{BB962C8B-B14F-4D97-AF65-F5344CB8AC3E}">
        <p14:creationId xmlns:p14="http://schemas.microsoft.com/office/powerpoint/2010/main" val="310770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3944" y="734095"/>
            <a:ext cx="10148552" cy="1754326"/>
          </a:xfrm>
          <a:prstGeom prst="rect">
            <a:avLst/>
          </a:prstGeom>
          <a:noFill/>
        </p:spPr>
        <p:txBody>
          <a:bodyPr wrap="square" rtlCol="0">
            <a:spAutoFit/>
          </a:bodyPr>
          <a:lstStyle/>
          <a:p>
            <a:r>
              <a:rPr kumimoji="1" lang="ja-JP" altLang="en-US" sz="3600" dirty="0" smtClean="0"/>
              <a:t>・新那加駅自由通路の設置</a:t>
            </a:r>
            <a:endParaRPr kumimoji="1" lang="en-US" altLang="ja-JP" sz="3600" dirty="0" smtClean="0"/>
          </a:p>
          <a:p>
            <a:r>
              <a:rPr lang="ja-JP" altLang="en-US" sz="3600" dirty="0"/>
              <a:t>　</a:t>
            </a:r>
            <a:r>
              <a:rPr lang="ja-JP" altLang="en-US" sz="3600" dirty="0" smtClean="0"/>
              <a:t>エレベーター設置（南北２カ所）後、地下道が２４時間通行可能</a:t>
            </a:r>
            <a:endParaRPr kumimoji="1" lang="ja-JP" altLang="en-US" sz="3600" dirty="0"/>
          </a:p>
        </p:txBody>
      </p:sp>
      <p:sp>
        <p:nvSpPr>
          <p:cNvPr id="3" name="テキスト ボックス 2"/>
          <p:cNvSpPr txBox="1"/>
          <p:nvPr/>
        </p:nvSpPr>
        <p:spPr>
          <a:xfrm>
            <a:off x="643944" y="2859110"/>
            <a:ext cx="10818253" cy="1754326"/>
          </a:xfrm>
          <a:prstGeom prst="rect">
            <a:avLst/>
          </a:prstGeom>
          <a:noFill/>
        </p:spPr>
        <p:txBody>
          <a:bodyPr wrap="square" rtlCol="0">
            <a:spAutoFit/>
          </a:bodyPr>
          <a:lstStyle/>
          <a:p>
            <a:r>
              <a:rPr kumimoji="1" lang="ja-JP" altLang="en-US" sz="3600" dirty="0" smtClean="0"/>
              <a:t>・公共</a:t>
            </a:r>
            <a:r>
              <a:rPr lang="ja-JP" altLang="en-US" sz="3600" dirty="0" smtClean="0"/>
              <a:t>下水道区域外流入負担金の徴収</a:t>
            </a:r>
            <a:endParaRPr lang="en-US" altLang="ja-JP" sz="3600" dirty="0" smtClean="0"/>
          </a:p>
          <a:p>
            <a:r>
              <a:rPr kumimoji="1" lang="ja-JP" altLang="en-US" sz="3600" dirty="0"/>
              <a:t>　</a:t>
            </a:r>
            <a:r>
              <a:rPr kumimoji="1" lang="ja-JP" altLang="en-US" sz="3600" dirty="0" smtClean="0"/>
              <a:t>区域外流入（区域内に隣接する区域外から区域内に汚水を流入させること）に対し、分担金を徴収</a:t>
            </a:r>
            <a:endParaRPr kumimoji="1" lang="ja-JP" altLang="en-US" sz="3600" dirty="0"/>
          </a:p>
        </p:txBody>
      </p:sp>
    </p:spTree>
    <p:extLst>
      <p:ext uri="{BB962C8B-B14F-4D97-AF65-F5344CB8AC3E}">
        <p14:creationId xmlns:p14="http://schemas.microsoft.com/office/powerpoint/2010/main" val="152535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99257" y="321972"/>
            <a:ext cx="6800045" cy="769441"/>
          </a:xfrm>
          <a:prstGeom prst="rect">
            <a:avLst/>
          </a:prstGeom>
          <a:noFill/>
        </p:spPr>
        <p:txBody>
          <a:bodyPr wrap="square" rtlCol="0">
            <a:spAutoFit/>
          </a:bodyPr>
          <a:lstStyle/>
          <a:p>
            <a:r>
              <a:rPr kumimoji="1" lang="ja-JP" altLang="en-US" sz="4400" dirty="0" smtClean="0">
                <a:solidFill>
                  <a:srgbClr val="FF0000"/>
                </a:solidFill>
              </a:rPr>
              <a:t>各委員会における参考情報</a:t>
            </a:r>
            <a:endParaRPr kumimoji="1" lang="ja-JP" altLang="en-US" sz="4400" dirty="0">
              <a:solidFill>
                <a:srgbClr val="FF0000"/>
              </a:solidFill>
            </a:endParaRPr>
          </a:p>
        </p:txBody>
      </p:sp>
      <p:sp>
        <p:nvSpPr>
          <p:cNvPr id="4" name="テキスト ボックス 3"/>
          <p:cNvSpPr txBox="1"/>
          <p:nvPr/>
        </p:nvSpPr>
        <p:spPr>
          <a:xfrm>
            <a:off x="463640" y="1416676"/>
            <a:ext cx="11728360" cy="3970318"/>
          </a:xfrm>
          <a:prstGeom prst="rect">
            <a:avLst/>
          </a:prstGeom>
          <a:noFill/>
        </p:spPr>
        <p:txBody>
          <a:bodyPr wrap="square" rtlCol="0">
            <a:spAutoFit/>
          </a:bodyPr>
          <a:lstStyle/>
          <a:p>
            <a:r>
              <a:rPr kumimoji="1" lang="ja-JP" altLang="en-US" sz="3600" dirty="0" smtClean="0"/>
              <a:t>・市街化調整区域における開発行為の許可</a:t>
            </a:r>
            <a:endParaRPr kumimoji="1" lang="en-US" altLang="ja-JP" sz="3600" dirty="0" smtClean="0"/>
          </a:p>
          <a:p>
            <a:r>
              <a:rPr lang="ja-JP" altLang="en-US" sz="3600" dirty="0"/>
              <a:t>　</a:t>
            </a:r>
            <a:r>
              <a:rPr lang="ja-JP" altLang="en-US" sz="3600" dirty="0" smtClean="0"/>
              <a:t>対象区域：稲羽東小学校周辺</a:t>
            </a:r>
            <a:endParaRPr lang="en-US" altLang="ja-JP" sz="3600" dirty="0" smtClean="0"/>
          </a:p>
          <a:p>
            <a:r>
              <a:rPr kumimoji="1" lang="ja-JP" altLang="en-US" sz="3600" dirty="0"/>
              <a:t>　</a:t>
            </a:r>
            <a:r>
              <a:rPr kumimoji="1" lang="ja-JP" altLang="en-US" sz="3600" dirty="0" smtClean="0"/>
              <a:t>建物：自己用の一戸建て住宅、一戸建て兼用住宅</a:t>
            </a:r>
            <a:endParaRPr kumimoji="1" lang="en-US" altLang="ja-JP" sz="3600" dirty="0" smtClean="0"/>
          </a:p>
          <a:p>
            <a:r>
              <a:rPr lang="ja-JP" altLang="en-US" sz="3600" dirty="0"/>
              <a:t>　</a:t>
            </a:r>
            <a:r>
              <a:rPr lang="ja-JP" altLang="en-US" sz="3600" dirty="0" smtClean="0"/>
              <a:t>高さ：１０ｍ以下</a:t>
            </a:r>
            <a:endParaRPr lang="en-US" altLang="ja-JP" sz="3600" dirty="0" smtClean="0"/>
          </a:p>
          <a:p>
            <a:r>
              <a:rPr kumimoji="1" lang="ja-JP" altLang="en-US" sz="3600" dirty="0"/>
              <a:t>　</a:t>
            </a:r>
            <a:r>
              <a:rPr kumimoji="1" lang="ja-JP" altLang="en-US" sz="3600" dirty="0" smtClean="0"/>
              <a:t>敷地面積：２５０㎡（約７５坪）以上</a:t>
            </a:r>
            <a:endParaRPr kumimoji="1" lang="en-US" altLang="ja-JP" sz="3600" dirty="0" smtClean="0"/>
          </a:p>
          <a:p>
            <a:r>
              <a:rPr lang="ja-JP" altLang="en-US" sz="3600" dirty="0"/>
              <a:t>　</a:t>
            </a:r>
            <a:r>
              <a:rPr lang="ja-JP" altLang="en-US" sz="3600" dirty="0" smtClean="0"/>
              <a:t>幅員４ｍ以上の道路に接続</a:t>
            </a:r>
            <a:endParaRPr lang="en-US" altLang="ja-JP" sz="3600" dirty="0" smtClean="0"/>
          </a:p>
          <a:p>
            <a:r>
              <a:rPr kumimoji="1" lang="ja-JP" altLang="en-US" sz="3600" dirty="0"/>
              <a:t>　</a:t>
            </a:r>
            <a:r>
              <a:rPr kumimoji="1" lang="ja-JP" altLang="en-US" sz="3600" dirty="0" smtClean="0"/>
              <a:t>公共下水道に接続可能</a:t>
            </a:r>
            <a:endParaRPr kumimoji="1" lang="ja-JP" altLang="en-US" sz="3600" dirty="0"/>
          </a:p>
        </p:txBody>
      </p:sp>
    </p:spTree>
    <p:extLst>
      <p:ext uri="{BB962C8B-B14F-4D97-AF65-F5344CB8AC3E}">
        <p14:creationId xmlns:p14="http://schemas.microsoft.com/office/powerpoint/2010/main" val="159587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43200" y="309093"/>
            <a:ext cx="5460642" cy="646331"/>
          </a:xfrm>
          <a:prstGeom prst="rect">
            <a:avLst/>
          </a:prstGeom>
          <a:noFill/>
        </p:spPr>
        <p:txBody>
          <a:bodyPr wrap="square" rtlCol="0">
            <a:spAutoFit/>
          </a:bodyPr>
          <a:lstStyle/>
          <a:p>
            <a:r>
              <a:rPr kumimoji="1" lang="ja-JP" altLang="en-US" sz="3600" dirty="0" smtClean="0"/>
              <a:t>農業用ため池の耐震工事</a:t>
            </a:r>
            <a:endParaRPr kumimoji="1" lang="ja-JP" altLang="en-US" sz="3600" dirty="0"/>
          </a:p>
        </p:txBody>
      </p:sp>
      <p:sp>
        <p:nvSpPr>
          <p:cNvPr id="4" name="テキスト ボックス 3"/>
          <p:cNvSpPr txBox="1"/>
          <p:nvPr/>
        </p:nvSpPr>
        <p:spPr>
          <a:xfrm>
            <a:off x="566670" y="1352282"/>
            <a:ext cx="11230378" cy="5078313"/>
          </a:xfrm>
          <a:prstGeom prst="rect">
            <a:avLst/>
          </a:prstGeom>
          <a:noFill/>
        </p:spPr>
        <p:txBody>
          <a:bodyPr wrap="square" rtlCol="0">
            <a:spAutoFit/>
          </a:bodyPr>
          <a:lstStyle/>
          <a:p>
            <a:r>
              <a:rPr kumimoji="1" lang="ja-JP" altLang="en-US" sz="3600" dirty="0" smtClean="0"/>
              <a:t>・２８の農業用ため池、</a:t>
            </a:r>
            <a:r>
              <a:rPr lang="ja-JP" altLang="en-US" sz="3600" dirty="0"/>
              <a:t>県</a:t>
            </a:r>
            <a:r>
              <a:rPr lang="ja-JP" altLang="en-US" sz="3600" dirty="0" smtClean="0"/>
              <a:t>指定の１０の「防災重点ため池」</a:t>
            </a:r>
            <a:endParaRPr lang="en-US" altLang="ja-JP" sz="3600" dirty="0" smtClean="0"/>
          </a:p>
          <a:p>
            <a:r>
              <a:rPr kumimoji="1" lang="ja-JP" altLang="en-US" sz="3600" dirty="0" smtClean="0"/>
              <a:t>・耐震調査の結果、５池（</a:t>
            </a:r>
            <a:r>
              <a:rPr kumimoji="1" lang="ja-JP" altLang="en-US" sz="3600" dirty="0" err="1" smtClean="0"/>
              <a:t>おがせ</a:t>
            </a:r>
            <a:r>
              <a:rPr kumimoji="1" lang="ja-JP" altLang="en-US" sz="3600" dirty="0" smtClean="0"/>
              <a:t>池、大安寺新池、奥池、あび池、西山池）の堤体部の耐震性が低い</a:t>
            </a:r>
            <a:endParaRPr kumimoji="1" lang="en-US" altLang="ja-JP" sz="3600" dirty="0" smtClean="0"/>
          </a:p>
          <a:p>
            <a:r>
              <a:rPr lang="ja-JP" altLang="en-US" sz="3600" dirty="0" smtClean="0"/>
              <a:t>・国により防災重点ため池の見直しが行われ、２２が「防災重点ため池」に指定</a:t>
            </a:r>
            <a:endParaRPr lang="en-US" altLang="ja-JP" sz="3600" dirty="0" smtClean="0"/>
          </a:p>
          <a:p>
            <a:r>
              <a:rPr kumimoji="1" lang="ja-JP" altLang="en-US" sz="3600" dirty="0" smtClean="0"/>
              <a:t>・県が事業主体の「ため池整備事業」</a:t>
            </a:r>
            <a:endParaRPr kumimoji="1" lang="en-US" altLang="ja-JP" sz="3600" dirty="0" smtClean="0"/>
          </a:p>
          <a:p>
            <a:r>
              <a:rPr lang="ja-JP" altLang="en-US" sz="3600" dirty="0"/>
              <a:t>　</a:t>
            </a:r>
            <a:r>
              <a:rPr lang="ja-JP" altLang="en-US" sz="3600" dirty="0" smtClean="0"/>
              <a:t>２年度：地元説明</a:t>
            </a:r>
            <a:endParaRPr lang="en-US" altLang="ja-JP" sz="3600" dirty="0" smtClean="0"/>
          </a:p>
          <a:p>
            <a:r>
              <a:rPr kumimoji="1" lang="ja-JP" altLang="en-US" sz="3600" dirty="0"/>
              <a:t>　</a:t>
            </a:r>
            <a:r>
              <a:rPr kumimoji="1" lang="ja-JP" altLang="en-US" sz="3600" dirty="0" smtClean="0"/>
              <a:t>２～４年度：計画策定、土地改良法の手続き</a:t>
            </a:r>
            <a:endParaRPr kumimoji="1" lang="en-US" altLang="ja-JP" sz="3600" dirty="0" smtClean="0"/>
          </a:p>
          <a:p>
            <a:r>
              <a:rPr lang="ja-JP" altLang="en-US" sz="3600" dirty="0"/>
              <a:t>　</a:t>
            </a:r>
            <a:r>
              <a:rPr lang="ja-JP" altLang="en-US" sz="3600" dirty="0" smtClean="0"/>
              <a:t>３～４年度：詳細設計、地元説明</a:t>
            </a:r>
            <a:endParaRPr kumimoji="1" lang="ja-JP" altLang="en-US" sz="3600" dirty="0"/>
          </a:p>
        </p:txBody>
      </p:sp>
    </p:spTree>
    <p:extLst>
      <p:ext uri="{BB962C8B-B14F-4D97-AF65-F5344CB8AC3E}">
        <p14:creationId xmlns:p14="http://schemas.microsoft.com/office/powerpoint/2010/main" val="399163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841679" y="399245"/>
            <a:ext cx="7018986" cy="646331"/>
          </a:xfrm>
          <a:prstGeom prst="rect">
            <a:avLst/>
          </a:prstGeom>
          <a:noFill/>
        </p:spPr>
        <p:txBody>
          <a:bodyPr wrap="square" rtlCol="0">
            <a:spAutoFit/>
          </a:bodyPr>
          <a:lstStyle/>
          <a:p>
            <a:r>
              <a:rPr kumimoji="1" lang="ja-JP" altLang="en-US" sz="3600" dirty="0" smtClean="0"/>
              <a:t>各務原特別支援学校の地盤補修</a:t>
            </a:r>
            <a:endParaRPr kumimoji="1" lang="ja-JP" altLang="en-US" sz="3600" dirty="0"/>
          </a:p>
        </p:txBody>
      </p:sp>
      <p:sp>
        <p:nvSpPr>
          <p:cNvPr id="4" name="テキスト ボックス 3"/>
          <p:cNvSpPr txBox="1"/>
          <p:nvPr/>
        </p:nvSpPr>
        <p:spPr>
          <a:xfrm>
            <a:off x="502277" y="1700012"/>
            <a:ext cx="10547797" cy="3970318"/>
          </a:xfrm>
          <a:prstGeom prst="rect">
            <a:avLst/>
          </a:prstGeom>
          <a:noFill/>
        </p:spPr>
        <p:txBody>
          <a:bodyPr wrap="square" rtlCol="0">
            <a:spAutoFit/>
          </a:bodyPr>
          <a:lstStyle/>
          <a:p>
            <a:r>
              <a:rPr kumimoji="1" lang="ja-JP" altLang="en-US" sz="3600" dirty="0" smtClean="0"/>
              <a:t>・教室床下の地盤（３カ所）に空洞を発見</a:t>
            </a:r>
            <a:endParaRPr kumimoji="1" lang="en-US" altLang="ja-JP" sz="3600" dirty="0" smtClean="0"/>
          </a:p>
          <a:p>
            <a:r>
              <a:rPr lang="ja-JP" altLang="en-US" sz="3600" dirty="0" smtClean="0"/>
              <a:t>・周辺部をコア抜き調査で確認したが、地盤沈下は認められなかった</a:t>
            </a:r>
            <a:endParaRPr kumimoji="1" lang="en-US" altLang="ja-JP" sz="3600" dirty="0" smtClean="0"/>
          </a:p>
          <a:p>
            <a:r>
              <a:rPr lang="ja-JP" altLang="en-US" sz="3600" dirty="0" smtClean="0"/>
              <a:t>・教室の北側の壁を撤去し、空洞部分に流動性の高いコンクリートを流し込み地盤を補修</a:t>
            </a:r>
            <a:endParaRPr lang="en-US" altLang="ja-JP" sz="3600" dirty="0" smtClean="0"/>
          </a:p>
          <a:p>
            <a:r>
              <a:rPr kumimoji="1" lang="ja-JP" altLang="en-US" sz="3600" dirty="0" smtClean="0"/>
              <a:t>・予備費にて補修工事、年度内に完了予定</a:t>
            </a:r>
            <a:endParaRPr kumimoji="1" lang="en-US" altLang="ja-JP" sz="3600" dirty="0" smtClean="0"/>
          </a:p>
          <a:p>
            <a:r>
              <a:rPr lang="ja-JP" altLang="en-US" sz="3600" dirty="0" smtClean="0"/>
              <a:t>・周辺部についてはＲ２年の夏休みに補修工事の予定</a:t>
            </a:r>
            <a:endParaRPr kumimoji="1" lang="ja-JP" altLang="en-US" sz="3600" dirty="0"/>
          </a:p>
        </p:txBody>
      </p:sp>
    </p:spTree>
    <p:extLst>
      <p:ext uri="{BB962C8B-B14F-4D97-AF65-F5344CB8AC3E}">
        <p14:creationId xmlns:p14="http://schemas.microsoft.com/office/powerpoint/2010/main" val="40072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17432" y="141667"/>
            <a:ext cx="9453092" cy="769441"/>
          </a:xfrm>
          <a:prstGeom prst="rect">
            <a:avLst/>
          </a:prstGeom>
          <a:noFill/>
        </p:spPr>
        <p:txBody>
          <a:bodyPr wrap="square" rtlCol="0">
            <a:spAutoFit/>
          </a:bodyPr>
          <a:lstStyle/>
          <a:p>
            <a:r>
              <a:rPr kumimoji="1" lang="ja-JP" altLang="en-US" sz="4400" dirty="0" smtClean="0">
                <a:solidFill>
                  <a:srgbClr val="FF0000"/>
                </a:solidFill>
              </a:rPr>
              <a:t>一般質問で回答された内容（主なもの）</a:t>
            </a:r>
            <a:endParaRPr kumimoji="1" lang="ja-JP" altLang="en-US" sz="4400" dirty="0">
              <a:solidFill>
                <a:srgbClr val="FF0000"/>
              </a:solidFill>
            </a:endParaRPr>
          </a:p>
        </p:txBody>
      </p:sp>
      <p:sp>
        <p:nvSpPr>
          <p:cNvPr id="3" name="テキスト ボックス 2"/>
          <p:cNvSpPr txBox="1"/>
          <p:nvPr/>
        </p:nvSpPr>
        <p:spPr>
          <a:xfrm>
            <a:off x="1120462" y="1123649"/>
            <a:ext cx="10315977" cy="2862322"/>
          </a:xfrm>
          <a:prstGeom prst="rect">
            <a:avLst/>
          </a:prstGeom>
          <a:noFill/>
        </p:spPr>
        <p:txBody>
          <a:bodyPr wrap="square" rtlCol="0">
            <a:spAutoFit/>
          </a:bodyPr>
          <a:lstStyle/>
          <a:p>
            <a:r>
              <a:rPr kumimoji="1" lang="ja-JP" altLang="en-US" sz="3600" dirty="0" smtClean="0"/>
              <a:t>・新総合体育館の建設に向けての検討開始</a:t>
            </a:r>
            <a:endParaRPr lang="en-US" altLang="ja-JP" sz="3600" dirty="0" smtClean="0"/>
          </a:p>
          <a:p>
            <a:r>
              <a:rPr kumimoji="1" lang="ja-JP" altLang="en-US" sz="3600" dirty="0"/>
              <a:t>　</a:t>
            </a:r>
            <a:r>
              <a:rPr kumimoji="1" lang="ja-JP" altLang="en-US" sz="3600" dirty="0" smtClean="0"/>
              <a:t>市民の活躍や健康増進、まちの活力に寄与し防災機能をも備えた新総合体育館</a:t>
            </a:r>
            <a:endParaRPr kumimoji="1" lang="en-US" altLang="ja-JP" sz="3600" dirty="0" smtClean="0"/>
          </a:p>
          <a:p>
            <a:r>
              <a:rPr lang="ja-JP" altLang="en-US" sz="3600" dirty="0" smtClean="0"/>
              <a:t>・積立基金の創設</a:t>
            </a:r>
            <a:endParaRPr kumimoji="1" lang="en-US" altLang="ja-JP" sz="3600" dirty="0" smtClean="0"/>
          </a:p>
          <a:p>
            <a:r>
              <a:rPr lang="ja-JP" altLang="en-US" sz="3600" dirty="0" smtClean="0"/>
              <a:t>・場所、規模、機能の検討を開始</a:t>
            </a:r>
            <a:endParaRPr kumimoji="1" lang="ja-JP" altLang="en-US" sz="3600" dirty="0"/>
          </a:p>
        </p:txBody>
      </p:sp>
      <p:sp>
        <p:nvSpPr>
          <p:cNvPr id="4" name="テキスト ボックス 3"/>
          <p:cNvSpPr txBox="1"/>
          <p:nvPr/>
        </p:nvSpPr>
        <p:spPr>
          <a:xfrm>
            <a:off x="1120461" y="4198513"/>
            <a:ext cx="10599313" cy="2308324"/>
          </a:xfrm>
          <a:prstGeom prst="rect">
            <a:avLst/>
          </a:prstGeom>
          <a:noFill/>
        </p:spPr>
        <p:txBody>
          <a:bodyPr wrap="square" rtlCol="0">
            <a:spAutoFit/>
          </a:bodyPr>
          <a:lstStyle/>
          <a:p>
            <a:r>
              <a:rPr kumimoji="1" lang="ja-JP" altLang="en-US" sz="3600" dirty="0" smtClean="0"/>
              <a:t>・市立の特別支援学校の建設の推進</a:t>
            </a:r>
            <a:endParaRPr kumimoji="1" lang="en-US" altLang="ja-JP" sz="3600" dirty="0" smtClean="0"/>
          </a:p>
          <a:p>
            <a:r>
              <a:rPr kumimoji="1" lang="ja-JP" altLang="en-US" sz="3600" dirty="0" smtClean="0"/>
              <a:t>　肢体</a:t>
            </a:r>
            <a:r>
              <a:rPr lang="ja-JP" altLang="en-US" sz="3600" dirty="0" smtClean="0"/>
              <a:t>不自由の障がいがある児童生徒を受け入れ、小中高を併せ持つ「市立の特別支援学校」の設置を　県と協議しながら推進</a:t>
            </a:r>
            <a:endParaRPr kumimoji="1" lang="ja-JP" altLang="en-US" sz="3600" dirty="0"/>
          </a:p>
        </p:txBody>
      </p:sp>
    </p:spTree>
    <p:extLst>
      <p:ext uri="{BB962C8B-B14F-4D97-AF65-F5344CB8AC3E}">
        <p14:creationId xmlns:p14="http://schemas.microsoft.com/office/powerpoint/2010/main" val="276329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5" name="テキスト ボックス 4"/>
          <p:cNvSpPr txBox="1"/>
          <p:nvPr/>
        </p:nvSpPr>
        <p:spPr>
          <a:xfrm>
            <a:off x="213509" y="4263637"/>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406691" y="817592"/>
            <a:ext cx="9252463" cy="646331"/>
          </a:xfrm>
          <a:prstGeom prst="rect">
            <a:avLst/>
          </a:prstGeom>
          <a:noFill/>
        </p:spPr>
        <p:txBody>
          <a:bodyPr wrap="square" rtlCol="0">
            <a:spAutoFit/>
          </a:bodyPr>
          <a:lstStyle/>
          <a:p>
            <a:r>
              <a:rPr kumimoji="1" lang="ja-JP" altLang="en-US" sz="3600" dirty="0" smtClean="0">
                <a:solidFill>
                  <a:srgbClr val="0070C0"/>
                </a:solidFill>
              </a:rPr>
              <a:t>問：一般会計予算の予備費の額とその用途は</a:t>
            </a:r>
            <a:endParaRPr kumimoji="1" lang="ja-JP" altLang="en-US" sz="3600" dirty="0">
              <a:solidFill>
                <a:srgbClr val="0070C0"/>
              </a:solidFill>
            </a:endParaRPr>
          </a:p>
        </p:txBody>
      </p:sp>
      <p:sp>
        <p:nvSpPr>
          <p:cNvPr id="4" name="テキスト ボックス 3"/>
          <p:cNvSpPr txBox="1"/>
          <p:nvPr/>
        </p:nvSpPr>
        <p:spPr>
          <a:xfrm>
            <a:off x="989564" y="1610751"/>
            <a:ext cx="10858999" cy="5078313"/>
          </a:xfrm>
          <a:prstGeom prst="rect">
            <a:avLst/>
          </a:prstGeom>
          <a:noFill/>
        </p:spPr>
        <p:txBody>
          <a:bodyPr wrap="square" rtlCol="0">
            <a:spAutoFit/>
          </a:bodyPr>
          <a:lstStyle/>
          <a:p>
            <a:r>
              <a:rPr lang="ja-JP" altLang="en-US" sz="3600" dirty="0"/>
              <a:t>・</a:t>
            </a:r>
            <a:r>
              <a:rPr kumimoji="1" lang="ja-JP" altLang="en-US" sz="3600" dirty="0" smtClean="0"/>
              <a:t>不測の事態に機動的、弾力的に対応できるよう毎年、５</a:t>
            </a:r>
            <a:r>
              <a:rPr kumimoji="1" lang="en-US" altLang="ja-JP" sz="3600" dirty="0" smtClean="0"/>
              <a:t>,</a:t>
            </a:r>
            <a:r>
              <a:rPr kumimoji="1" lang="ja-JP" altLang="en-US" sz="3600" dirty="0" smtClean="0"/>
              <a:t>０００万円</a:t>
            </a:r>
            <a:r>
              <a:rPr lang="ja-JP" altLang="en-US" sz="3600" dirty="0" smtClean="0"/>
              <a:t>計上</a:t>
            </a:r>
            <a:endParaRPr lang="en-US" altLang="ja-JP" sz="3600" dirty="0" smtClean="0"/>
          </a:p>
          <a:p>
            <a:r>
              <a:rPr kumimoji="1" lang="ja-JP" altLang="en-US" sz="3600" dirty="0" smtClean="0"/>
              <a:t>・平成２８年度：熊本地震被災地職員派遣、小学校の汚水槽ポンプの緊急取換工事などに１</a:t>
            </a:r>
            <a:r>
              <a:rPr kumimoji="1" lang="en-US" altLang="ja-JP" sz="3600" dirty="0" smtClean="0"/>
              <a:t>,</a:t>
            </a:r>
            <a:r>
              <a:rPr lang="ja-JP" altLang="en-US" sz="3600" dirty="0" smtClean="0"/>
              <a:t>８００万円</a:t>
            </a:r>
            <a:endParaRPr lang="en-US" altLang="ja-JP" sz="3600" dirty="0" smtClean="0"/>
          </a:p>
          <a:p>
            <a:r>
              <a:rPr kumimoji="1" lang="ja-JP" altLang="en-US" sz="3600" dirty="0" smtClean="0"/>
              <a:t>・２９年度：豪雨被害による林道崩落個所の復旧工事、落雷被害による</a:t>
            </a:r>
            <a:r>
              <a:rPr lang="ja-JP" altLang="en-US" sz="3600" dirty="0" smtClean="0"/>
              <a:t>中学校の冷暖房機器の基盤取り換え工事などに５５８万円</a:t>
            </a:r>
            <a:endParaRPr lang="en-US" altLang="ja-JP" sz="3600" dirty="0" smtClean="0"/>
          </a:p>
          <a:p>
            <a:r>
              <a:rPr kumimoji="1" lang="ja-JP" altLang="en-US" sz="3600" dirty="0" smtClean="0"/>
              <a:t>・３０年度：台風被害による倒木処理、ブロック塀の改修工事などに２</a:t>
            </a:r>
            <a:r>
              <a:rPr kumimoji="1" lang="en-US" altLang="ja-JP" sz="3600" dirty="0" smtClean="0"/>
              <a:t>,</a:t>
            </a:r>
            <a:r>
              <a:rPr kumimoji="1" lang="ja-JP" altLang="en-US" sz="3600" dirty="0" smtClean="0"/>
              <a:t>６００万円</a:t>
            </a:r>
            <a:endParaRPr kumimoji="1" lang="en-US" altLang="ja-JP" sz="3600" dirty="0" smtClean="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22091</TotalTime>
  <Words>825</Words>
  <Application>Microsoft Office PowerPoint</Application>
  <PresentationFormat>ワイド画面</PresentationFormat>
  <Paragraphs>97</Paragraphs>
  <Slides>15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Arial</vt:lpstr>
      <vt:lpstr>Calibri</vt:lpstr>
      <vt:lpstr>Calibri Light</vt:lpstr>
      <vt:lpstr>Office テーマ</vt:lpstr>
      <vt:lpstr>第２８回市政報告会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３月議会の予定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1431</cp:revision>
  <dcterms:created xsi:type="dcterms:W3CDTF">2013-10-16T10:26:16Z</dcterms:created>
  <dcterms:modified xsi:type="dcterms:W3CDTF">2020-02-03T08:20:28Z</dcterms:modified>
</cp:coreProperties>
</file>